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4"/>
  </p:notesMasterIdLst>
  <p:sldIdLst>
    <p:sldId id="479" r:id="rId2"/>
    <p:sldId id="482" r:id="rId3"/>
    <p:sldId id="265" r:id="rId4"/>
    <p:sldId id="483" r:id="rId5"/>
    <p:sldId id="292" r:id="rId6"/>
    <p:sldId id="484" r:id="rId7"/>
    <p:sldId id="284" r:id="rId8"/>
    <p:sldId id="259" r:id="rId9"/>
    <p:sldId id="334" r:id="rId10"/>
    <p:sldId id="332" r:id="rId11"/>
    <p:sldId id="335" r:id="rId12"/>
    <p:sldId id="336" r:id="rId13"/>
    <p:sldId id="333" r:id="rId14"/>
    <p:sldId id="287" r:id="rId15"/>
    <p:sldId id="266" r:id="rId16"/>
    <p:sldId id="337" r:id="rId17"/>
    <p:sldId id="338" r:id="rId18"/>
    <p:sldId id="339" r:id="rId19"/>
    <p:sldId id="481" r:id="rId20"/>
    <p:sldId id="309" r:id="rId21"/>
    <p:sldId id="310" r:id="rId22"/>
    <p:sldId id="311" r:id="rId23"/>
    <p:sldId id="312" r:id="rId24"/>
    <p:sldId id="313" r:id="rId25"/>
    <p:sldId id="314" r:id="rId26"/>
    <p:sldId id="317" r:id="rId27"/>
    <p:sldId id="318" r:id="rId28"/>
    <p:sldId id="319" r:id="rId29"/>
    <p:sldId id="323" r:id="rId30"/>
    <p:sldId id="463" r:id="rId31"/>
    <p:sldId id="464" r:id="rId32"/>
    <p:sldId id="465" r:id="rId33"/>
    <p:sldId id="325" r:id="rId34"/>
    <p:sldId id="326" r:id="rId35"/>
    <p:sldId id="485" r:id="rId36"/>
    <p:sldId id="447" r:id="rId37"/>
    <p:sldId id="469" r:id="rId38"/>
    <p:sldId id="468" r:id="rId39"/>
    <p:sldId id="377" r:id="rId40"/>
    <p:sldId id="379" r:id="rId41"/>
    <p:sldId id="380" r:id="rId42"/>
    <p:sldId id="381" r:id="rId43"/>
    <p:sldId id="448" r:id="rId44"/>
    <p:sldId id="383" r:id="rId45"/>
    <p:sldId id="384" r:id="rId46"/>
    <p:sldId id="450" r:id="rId47"/>
    <p:sldId id="389" r:id="rId48"/>
    <p:sldId id="390" r:id="rId49"/>
    <p:sldId id="391" r:id="rId50"/>
    <p:sldId id="392" r:id="rId51"/>
    <p:sldId id="393" r:id="rId52"/>
    <p:sldId id="394" r:id="rId53"/>
    <p:sldId id="395" r:id="rId54"/>
    <p:sldId id="396" r:id="rId55"/>
    <p:sldId id="457" r:id="rId56"/>
    <p:sldId id="466" r:id="rId57"/>
    <p:sldId id="467" r:id="rId58"/>
    <p:sldId id="474" r:id="rId59"/>
    <p:sldId id="486" r:id="rId60"/>
    <p:sldId id="487" r:id="rId61"/>
    <p:sldId id="460" r:id="rId62"/>
    <p:sldId id="488"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C48E3-D81D-43A1-9E57-0F6E61F7D2FB}" type="datetimeFigureOut">
              <a:rPr lang="en-US" smtClean="0"/>
              <a:pPr/>
              <a:t>11/6/09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26056-22C6-4325-89E1-59FABA6D2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26056-22C6-4325-89E1-59FABA6D2D9B}"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26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29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3E8E53-D00F-4D7A-931B-C233EDD327E7}" type="slidenum">
              <a:rPr lang="en-US"/>
              <a:pPr/>
              <a:t>33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34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36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26056-22C6-4325-89E1-59FABA6D2D9B}"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37</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38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6F2673-D3AF-9A44-BD20-6FD0A13CA4B1}" type="slidenum">
              <a:rPr lang="en-US">
                <a:latin typeface="Arial" pitchFamily="-110" charset="0"/>
                <a:ea typeface="ＭＳ Ｐゴシック" pitchFamily="-110" charset="-128"/>
                <a:cs typeface="ＭＳ Ｐゴシック" pitchFamily="-110" charset="-128"/>
              </a:rPr>
              <a:pPr/>
              <a:t>47</a:t>
            </a:fld>
            <a:endParaRPr lang="en-US">
              <a:latin typeface="Arial" pitchFamily="-110" charset="0"/>
              <a:ea typeface="ＭＳ Ｐゴシック" pitchFamily="-110" charset="-128"/>
              <a:cs typeface="ＭＳ Ｐゴシック" pitchFamily="-11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69800F-C9D0-0C42-9CF8-47306F6E51CA}" type="slidenum">
              <a:rPr lang="en-US">
                <a:latin typeface="Arial" pitchFamily="-110" charset="0"/>
                <a:ea typeface="ＭＳ Ｐゴシック" pitchFamily="-110" charset="-128"/>
                <a:cs typeface="ＭＳ Ｐゴシック" pitchFamily="-110" charset="-128"/>
              </a:rPr>
              <a:pPr/>
              <a:t>48</a:t>
            </a:fld>
            <a:endParaRPr lang="en-US">
              <a:latin typeface="Arial" pitchFamily="-110" charset="0"/>
              <a:ea typeface="ＭＳ Ｐゴシック" pitchFamily="-110" charset="-128"/>
              <a:cs typeface="ＭＳ Ｐゴシック" pitchFamily="-11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CA429B9-3BCA-3B40-B4B3-7CD8D1579C53}" type="slidenum">
              <a:rPr lang="en-US">
                <a:latin typeface="Arial" pitchFamily="-110" charset="0"/>
                <a:ea typeface="ＭＳ Ｐゴシック" pitchFamily="-110" charset="-128"/>
                <a:cs typeface="ＭＳ Ｐゴシック" pitchFamily="-110" charset="-128"/>
              </a:rPr>
              <a:pPr/>
              <a:t>49</a:t>
            </a:fld>
            <a:endParaRPr lang="en-US">
              <a:latin typeface="Arial" pitchFamily="-110" charset="0"/>
              <a:ea typeface="ＭＳ Ｐゴシック" pitchFamily="-110" charset="-128"/>
              <a:cs typeface="ＭＳ Ｐゴシック" pitchFamily="-110"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7A5E9D6-6213-4E45-83FE-EE01AE00F313}" type="slidenum">
              <a:rPr lang="en-US">
                <a:latin typeface="Arial" pitchFamily="-110" charset="0"/>
                <a:ea typeface="ＭＳ Ｐゴシック" pitchFamily="-110" charset="-128"/>
                <a:cs typeface="ＭＳ Ｐゴシック" pitchFamily="-110" charset="-128"/>
              </a:rPr>
              <a:pPr/>
              <a:t>50</a:t>
            </a:fld>
            <a:endParaRPr lang="en-US">
              <a:latin typeface="Arial" pitchFamily="-110" charset="0"/>
              <a:ea typeface="ＭＳ Ｐゴシック" pitchFamily="-110" charset="-128"/>
              <a:cs typeface="ＭＳ Ｐゴシック" pitchFamily="-110"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6D6A55-5DDF-424A-A46A-4E1CE32005D1}" type="slidenum">
              <a:rPr lang="en-US">
                <a:latin typeface="Arial" pitchFamily="-110" charset="0"/>
                <a:ea typeface="ＭＳ Ｐゴシック" pitchFamily="-110" charset="-128"/>
                <a:cs typeface="ＭＳ Ｐゴシック" pitchFamily="-110" charset="-128"/>
              </a:rPr>
              <a:pPr/>
              <a:t>51</a:t>
            </a:fld>
            <a:endParaRPr lang="en-US">
              <a:latin typeface="Arial" pitchFamily="-110" charset="0"/>
              <a:ea typeface="ＭＳ Ｐゴシック" pitchFamily="-110" charset="-128"/>
              <a:cs typeface="ＭＳ Ｐゴシック" pitchFamily="-110"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8A69932-2A93-3545-B06B-3595515B5ECC}" type="slidenum">
              <a:rPr lang="en-US">
                <a:latin typeface="Arial" pitchFamily="-110" charset="0"/>
                <a:ea typeface="ＭＳ Ｐゴシック" pitchFamily="-110" charset="-128"/>
                <a:cs typeface="ＭＳ Ｐゴシック" pitchFamily="-110" charset="-128"/>
              </a:rPr>
              <a:pPr/>
              <a:t>52</a:t>
            </a:fld>
            <a:endParaRPr lang="en-US">
              <a:latin typeface="Arial" pitchFamily="-110" charset="0"/>
              <a:ea typeface="ＭＳ Ｐゴシック" pitchFamily="-110" charset="-128"/>
              <a:cs typeface="ＭＳ Ｐゴシック" pitchFamily="-110"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23B331-A048-3945-9A9F-512DDE53EF02}" type="slidenum">
              <a:rPr lang="en-US">
                <a:latin typeface="Arial" pitchFamily="-110" charset="0"/>
                <a:ea typeface="ＭＳ Ｐゴシック" pitchFamily="-110" charset="-128"/>
                <a:cs typeface="ＭＳ Ｐゴシック" pitchFamily="-110" charset="-128"/>
              </a:rPr>
              <a:pPr/>
              <a:t>53</a:t>
            </a:fld>
            <a:endParaRPr lang="en-US">
              <a:latin typeface="Arial" pitchFamily="-110" charset="0"/>
              <a:ea typeface="ＭＳ Ｐゴシック" pitchFamily="-110" charset="-128"/>
              <a:cs typeface="ＭＳ Ｐゴシック" pitchFamily="-110"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7C9B47-AF95-F64A-8A6C-98337356D68D}" type="slidenum">
              <a:rPr lang="en-US">
                <a:latin typeface="Arial" pitchFamily="-110" charset="0"/>
                <a:ea typeface="ＭＳ Ｐゴシック" pitchFamily="-110" charset="-128"/>
                <a:cs typeface="ＭＳ Ｐゴシック" pitchFamily="-110" charset="-128"/>
              </a:rPr>
              <a:pPr/>
              <a:t>54</a:t>
            </a:fld>
            <a:endParaRPr lang="en-US">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55</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56</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493D3C-F5E9-4B0A-AE4E-EA0808777137}" type="slidenum">
              <a:rPr lang="en-US"/>
              <a:pPr/>
              <a:t>57</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58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60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61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20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7B1BE7F-1275-4203-9BA0-8C284685AE5E}" type="slidenum">
              <a:rPr lang="en-US"/>
              <a:pPr/>
              <a:t>21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6D894-ECE3-4029-A4F7-CE0F98938BDD}" type="slidenum">
              <a:rPr lang="en-US"/>
              <a:pPr/>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CF70F4-A61C-4189-995A-57B822C46B3E}" type="slidenum">
              <a:rPr lang="en-US"/>
              <a:pPr/>
              <a:t>23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78FB1-480E-4413-9B6E-A3E46628A841}" type="slidenum">
              <a:rPr lang="en-US"/>
              <a:pPr/>
              <a:t>24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4919AE-BE52-4359-A868-D5AC555154CD}" type="slidenum">
              <a:rPr lang="en-US"/>
              <a:pPr/>
              <a:t>25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B429-6769-4D37-8326-52788A556049}" type="datetimeFigureOut">
              <a:rPr lang="en-US" smtClean="0"/>
              <a:pPr/>
              <a:t>11/6/09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B429-6769-4D37-8326-52788A556049}" type="datetimeFigureOut">
              <a:rPr lang="en-US" smtClean="0"/>
              <a:pPr/>
              <a:t>11/6/09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B429-6769-4D37-8326-52788A556049}" type="datetimeFigureOut">
              <a:rPr lang="en-US" smtClean="0"/>
              <a:pPr/>
              <a:t>11/6/09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B429-6769-4D37-8326-52788A556049}" type="datetimeFigureOut">
              <a:rPr lang="en-US" smtClean="0"/>
              <a:pPr/>
              <a:t>11/6/09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B429-6769-4D37-8326-52788A556049}" type="datetimeFigureOut">
              <a:rPr lang="en-US" smtClean="0"/>
              <a:pPr/>
              <a:t>11/6/09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11/6/09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11/6/09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0000">
              <a:srgbClr val="03080F"/>
            </a:gs>
            <a:gs pos="100000">
              <a:srgbClr val="FFFFFF"/>
            </a:gs>
          </a:gsLst>
          <a:lin ang="37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B429-6769-4D37-8326-52788A556049}" type="datetimeFigureOut">
              <a:rPr lang="en-US" smtClean="0"/>
              <a:pPr/>
              <a:t>11/6/09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C483-5841-4382-A86E-7C70B5FF8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3251" y="4762500"/>
            <a:ext cx="6400800" cy="1752600"/>
          </a:xfrm>
        </p:spPr>
        <p:txBody>
          <a:bodyPr>
            <a:normAutofit/>
          </a:bodyPr>
          <a:lstStyle/>
          <a:p>
            <a:r>
              <a:rPr lang="en-US" sz="4364" dirty="0" smtClean="0">
                <a:solidFill>
                  <a:schemeClr val="bg1"/>
                </a:solidFill>
              </a:rPr>
              <a:t>Geoff Barton</a:t>
            </a:r>
          </a:p>
          <a:p>
            <a:endParaRPr lang="en-US" sz="100" dirty="0" smtClean="0"/>
          </a:p>
          <a:p>
            <a:r>
              <a:rPr lang="en-US" sz="2000" dirty="0" err="1" smtClean="0">
                <a:latin typeface="Century Gothic"/>
                <a:cs typeface="Century Gothic"/>
              </a:rPr>
              <a:t>teaching</a:t>
            </a:r>
            <a:r>
              <a:rPr lang="en-US" sz="2000" b="1" dirty="0" err="1" smtClean="0"/>
              <a:t>leaders</a:t>
            </a:r>
            <a:r>
              <a:rPr lang="en-US" sz="2000" dirty="0" smtClean="0"/>
              <a:t>:  November 2, 2009</a:t>
            </a:r>
            <a:endParaRPr lang="en-US" sz="2000" dirty="0" smtClean="0"/>
          </a:p>
          <a:p>
            <a:endParaRPr lang="en-US" sz="1818" dirty="0" smtClean="0"/>
          </a:p>
        </p:txBody>
      </p:sp>
      <p:pic>
        <p:nvPicPr>
          <p:cNvPr id="7" name="Picture 6"/>
          <p:cNvPicPr>
            <a:picLocks noChangeAspect="1"/>
          </p:cNvPicPr>
          <p:nvPr/>
        </p:nvPicPr>
        <p:blipFill>
          <a:blip r:embed="rId2"/>
          <a:srcRect l="18346" t="6057" r="24228" b="16960"/>
          <a:stretch>
            <a:fillRect/>
          </a:stretch>
        </p:blipFill>
        <p:spPr>
          <a:xfrm>
            <a:off x="4836227" y="2410087"/>
            <a:ext cx="853307" cy="108258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616692" y="2230641"/>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003835">
            <a:off x="4596690" y="2611803"/>
            <a:ext cx="762000" cy="36319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708974" y="1881091"/>
            <a:ext cx="1022797" cy="296829"/>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0" y="2757656"/>
            <a:ext cx="9144000" cy="1470025"/>
          </a:xfrm>
        </p:spPr>
        <p:txBody>
          <a:bodyPr>
            <a:normAutofit fontScale="90000"/>
          </a:bodyPr>
          <a:lstStyle/>
          <a:p>
            <a:r>
              <a:rPr lang="en-US" sz="6667" dirty="0" smtClean="0">
                <a:solidFill>
                  <a:schemeClr val="bg1"/>
                </a:solidFill>
              </a:rPr>
              <a:t>"Don't Call it       </a:t>
            </a:r>
            <a:r>
              <a:rPr lang="en-US" sz="6667" dirty="0" err="1" smtClean="0">
                <a:solidFill>
                  <a:schemeClr val="bg1"/>
                </a:solidFill>
              </a:rPr>
              <a:t>iteracy</a:t>
            </a:r>
            <a:r>
              <a:rPr lang="en-US" sz="6667" dirty="0" smtClean="0">
                <a:solidFill>
                  <a:schemeClr val="bg1"/>
                </a:solidFill>
              </a:rPr>
              <a:t>!: </a:t>
            </a:r>
            <a:r>
              <a:rPr lang="en-US" dirty="0" smtClean="0">
                <a:solidFill>
                  <a:schemeClr val="bg1"/>
                </a:solidFill>
              </a:rPr>
              <a:t/>
            </a:r>
            <a:br>
              <a:rPr lang="en-US" dirty="0" smtClean="0">
                <a:solidFill>
                  <a:schemeClr val="bg1"/>
                </a:solidFill>
              </a:rPr>
            </a:br>
            <a:r>
              <a:rPr lang="en-US" sz="3556" dirty="0" smtClean="0">
                <a:solidFill>
                  <a:schemeClr val="bg1"/>
                </a:solidFill>
              </a:rPr>
              <a:t>Creating impact through reading, writing, </a:t>
            </a:r>
            <a:br>
              <a:rPr lang="en-US" sz="3556" dirty="0" smtClean="0">
                <a:solidFill>
                  <a:schemeClr val="bg1"/>
                </a:solidFill>
              </a:rPr>
            </a:br>
            <a:r>
              <a:rPr lang="en-US" sz="3556" dirty="0" smtClean="0">
                <a:solidFill>
                  <a:schemeClr val="bg1"/>
                </a:solidFill>
              </a:rPr>
              <a:t>speaking and listening</a:t>
            </a:r>
            <a:endParaRPr lang="en-US" dirty="0">
              <a:solidFill>
                <a:schemeClr val="bg1"/>
              </a:solidFill>
            </a:endParaRPr>
          </a:p>
        </p:txBody>
      </p:sp>
      <p:sp>
        <p:nvSpPr>
          <p:cNvPr id="21" name="Right Triangle 20"/>
          <p:cNvSpPr/>
          <p:nvPr/>
        </p:nvSpPr>
        <p:spPr>
          <a:xfrm>
            <a:off x="4742133" y="3192757"/>
            <a:ext cx="1186083"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rot="4140796">
            <a:off x="4501175" y="200989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9953431">
            <a:off x="5304800" y="2300874"/>
            <a:ext cx="580105"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V="1">
            <a:off x="4959757" y="1927136"/>
            <a:ext cx="1112432" cy="294372"/>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6790" y="4666715"/>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705600" y="2372251"/>
            <a:ext cx="2819400" cy="1107996"/>
          </a:xfrm>
          <a:prstGeom prst="rect">
            <a:avLst/>
          </a:prstGeom>
          <a:noFill/>
        </p:spPr>
        <p:txBody>
          <a:bodyPr wrap="square" rtlCol="0">
            <a:spAutoFit/>
          </a:bodyPr>
          <a:lstStyle/>
          <a:p>
            <a:r>
              <a:rPr lang="en-US" sz="6600" dirty="0" smtClean="0">
                <a:solidFill>
                  <a:schemeClr val="bg1"/>
                </a:solidFill>
              </a:rPr>
              <a:t>1997</a:t>
            </a:r>
            <a:endParaRPr lang="en-US" sz="6600" dirty="0">
              <a:solidFill>
                <a:schemeClr val="bg1"/>
              </a:solidFill>
            </a:endParaRPr>
          </a:p>
        </p:txBody>
      </p:sp>
      <p:sp>
        <p:nvSpPr>
          <p:cNvPr id="9" name="TextBox 8"/>
          <p:cNvSpPr txBox="1"/>
          <p:nvPr/>
        </p:nvSpPr>
        <p:spPr>
          <a:xfrm>
            <a:off x="533400" y="2372251"/>
            <a:ext cx="2819400" cy="1107996"/>
          </a:xfrm>
          <a:prstGeom prst="rect">
            <a:avLst/>
          </a:prstGeom>
          <a:noFill/>
        </p:spPr>
        <p:txBody>
          <a:bodyPr wrap="square" rtlCol="0">
            <a:spAutoFit/>
          </a:bodyPr>
          <a:lstStyle/>
          <a:p>
            <a:r>
              <a:rPr lang="en-US" sz="6600" dirty="0" smtClean="0">
                <a:solidFill>
                  <a:schemeClr val="bg1"/>
                </a:solidFill>
              </a:rPr>
              <a:t>1945</a:t>
            </a:r>
            <a:endParaRPr lang="en-US" sz="6600" dirty="0">
              <a:solidFill>
                <a:schemeClr val="bg1"/>
              </a:solidFill>
            </a:endParaRPr>
          </a:p>
        </p:txBody>
      </p:sp>
      <p:sp>
        <p:nvSpPr>
          <p:cNvPr id="13" name="TextBox 12"/>
          <p:cNvSpPr txBox="1"/>
          <p:nvPr/>
        </p:nvSpPr>
        <p:spPr>
          <a:xfrm>
            <a:off x="2819400" y="2133600"/>
            <a:ext cx="3581400" cy="1938992"/>
          </a:xfrm>
          <a:prstGeom prst="rect">
            <a:avLst/>
          </a:prstGeom>
          <a:noFill/>
        </p:spPr>
        <p:txBody>
          <a:bodyPr wrap="square" rtlCol="0">
            <a:spAutoFit/>
          </a:bodyPr>
          <a:lstStyle/>
          <a:p>
            <a:pPr algn="ctr"/>
            <a:r>
              <a:rPr lang="en-US" sz="4000" dirty="0" smtClean="0">
                <a:solidFill>
                  <a:srgbClr val="FFFFFF"/>
                </a:solidFill>
              </a:rPr>
              <a:t>Literacy standards in England</a:t>
            </a:r>
            <a:endParaRPr lang="en-US" sz="4000" dirty="0">
              <a:solidFill>
                <a:srgbClr val="FFFFFF"/>
              </a:solidFill>
            </a:endParaRPr>
          </a:p>
        </p:txBody>
      </p:sp>
      <p:pic>
        <p:nvPicPr>
          <p:cNvPr id="14" name="Picture 1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1295400"/>
            <a:ext cx="6096000" cy="4216400"/>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43000"/>
            <a:ext cx="6350000" cy="37719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1676400"/>
            <a:ext cx="4064000" cy="3048000"/>
          </a:xfrm>
          <a:prstGeom prst="rect">
            <a:avLst/>
          </a:prstGeom>
        </p:spPr>
      </p:pic>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66800" y="2414319"/>
            <a:ext cx="6858000" cy="1323439"/>
          </a:xfrm>
          <a:prstGeom prst="rect">
            <a:avLst/>
          </a:prstGeom>
          <a:noFill/>
        </p:spPr>
        <p:txBody>
          <a:bodyPr wrap="square" rtlCol="0">
            <a:spAutoFit/>
          </a:bodyPr>
          <a:lstStyle/>
          <a:p>
            <a:pPr marL="742950" indent="-742950" algn="ctr"/>
            <a:r>
              <a:rPr lang="en-US" sz="4000" dirty="0" smtClean="0">
                <a:solidFill>
                  <a:srgbClr val="FFFF00"/>
                </a:solidFill>
              </a:rPr>
              <a:t>Schools are becoming immune to school improvement</a:t>
            </a:r>
            <a:endParaRPr lang="en-US" sz="4000" dirty="0">
              <a:solidFill>
                <a:srgbClr val="FFFF00"/>
              </a:solidFill>
            </a:endParaRPr>
          </a:p>
        </p:txBody>
      </p:sp>
      <p:sp>
        <p:nvSpPr>
          <p:cNvPr id="4" name="TextBox 3"/>
          <p:cNvSpPr txBox="1"/>
          <p:nvPr/>
        </p:nvSpPr>
        <p:spPr>
          <a:xfrm>
            <a:off x="1066800" y="914400"/>
            <a:ext cx="2438400" cy="369332"/>
          </a:xfrm>
          <a:prstGeom prst="rect">
            <a:avLst/>
          </a:prstGeom>
          <a:noFill/>
        </p:spPr>
        <p:txBody>
          <a:bodyPr wrap="square" rtlCol="0">
            <a:spAutoFit/>
          </a:bodyPr>
          <a:lstStyle/>
          <a:p>
            <a:r>
              <a:rPr lang="en-US" dirty="0" smtClean="0">
                <a:solidFill>
                  <a:srgbClr val="FFFFFF"/>
                </a:solidFill>
              </a:rPr>
              <a:t>Beacon Schools</a:t>
            </a:r>
            <a:endParaRPr lang="en-US" dirty="0">
              <a:solidFill>
                <a:srgbClr val="FFFFFF"/>
              </a:solidFill>
            </a:endParaRPr>
          </a:p>
        </p:txBody>
      </p:sp>
      <p:sp>
        <p:nvSpPr>
          <p:cNvPr id="5" name="TextBox 4"/>
          <p:cNvSpPr txBox="1"/>
          <p:nvPr/>
        </p:nvSpPr>
        <p:spPr>
          <a:xfrm>
            <a:off x="3505200" y="914400"/>
            <a:ext cx="2438400" cy="369332"/>
          </a:xfrm>
          <a:prstGeom prst="rect">
            <a:avLst/>
          </a:prstGeom>
          <a:noFill/>
        </p:spPr>
        <p:txBody>
          <a:bodyPr wrap="square" rtlCol="0">
            <a:spAutoFit/>
          </a:bodyPr>
          <a:lstStyle/>
          <a:p>
            <a:r>
              <a:rPr lang="en-US" dirty="0" smtClean="0">
                <a:solidFill>
                  <a:srgbClr val="FFFFFF"/>
                </a:solidFill>
              </a:rPr>
              <a:t>Training Schools</a:t>
            </a:r>
            <a:endParaRPr lang="en-US" dirty="0">
              <a:solidFill>
                <a:srgbClr val="FFFFFF"/>
              </a:solidFill>
            </a:endParaRPr>
          </a:p>
        </p:txBody>
      </p:sp>
      <p:sp>
        <p:nvSpPr>
          <p:cNvPr id="6" name="TextBox 5"/>
          <p:cNvSpPr txBox="1"/>
          <p:nvPr/>
        </p:nvSpPr>
        <p:spPr>
          <a:xfrm>
            <a:off x="5943600" y="914400"/>
            <a:ext cx="2438400" cy="369332"/>
          </a:xfrm>
          <a:prstGeom prst="rect">
            <a:avLst/>
          </a:prstGeom>
          <a:noFill/>
        </p:spPr>
        <p:txBody>
          <a:bodyPr wrap="square" rtlCol="0">
            <a:spAutoFit/>
          </a:bodyPr>
          <a:lstStyle/>
          <a:p>
            <a:r>
              <a:rPr lang="en-US" dirty="0" smtClean="0">
                <a:solidFill>
                  <a:srgbClr val="FFFFFF"/>
                </a:solidFill>
              </a:rPr>
              <a:t>Coasting Schools</a:t>
            </a:r>
            <a:endParaRPr lang="en-US" dirty="0">
              <a:solidFill>
                <a:srgbClr val="FFFFFF"/>
              </a:solidFill>
            </a:endParaRPr>
          </a:p>
        </p:txBody>
      </p:sp>
      <p:sp>
        <p:nvSpPr>
          <p:cNvPr id="7" name="TextBox 6"/>
          <p:cNvSpPr txBox="1"/>
          <p:nvPr/>
        </p:nvSpPr>
        <p:spPr>
          <a:xfrm>
            <a:off x="1066800" y="4419600"/>
            <a:ext cx="2438400" cy="369332"/>
          </a:xfrm>
          <a:prstGeom prst="rect">
            <a:avLst/>
          </a:prstGeom>
          <a:noFill/>
        </p:spPr>
        <p:txBody>
          <a:bodyPr wrap="square" rtlCol="0">
            <a:spAutoFit/>
          </a:bodyPr>
          <a:lstStyle/>
          <a:p>
            <a:r>
              <a:rPr lang="en-US" dirty="0" smtClean="0">
                <a:solidFill>
                  <a:srgbClr val="FFFFFF"/>
                </a:solidFill>
              </a:rPr>
              <a:t>London Challenge</a:t>
            </a:r>
            <a:endParaRPr lang="en-US" dirty="0">
              <a:solidFill>
                <a:srgbClr val="FFFFFF"/>
              </a:solidFill>
            </a:endParaRPr>
          </a:p>
        </p:txBody>
      </p:sp>
      <p:sp>
        <p:nvSpPr>
          <p:cNvPr id="8" name="TextBox 7"/>
          <p:cNvSpPr txBox="1"/>
          <p:nvPr/>
        </p:nvSpPr>
        <p:spPr>
          <a:xfrm>
            <a:off x="3200400" y="4419600"/>
            <a:ext cx="2438400" cy="369332"/>
          </a:xfrm>
          <a:prstGeom prst="rect">
            <a:avLst/>
          </a:prstGeom>
          <a:noFill/>
        </p:spPr>
        <p:txBody>
          <a:bodyPr wrap="square" rtlCol="0">
            <a:spAutoFit/>
          </a:bodyPr>
          <a:lstStyle/>
          <a:p>
            <a:r>
              <a:rPr lang="en-US" dirty="0" smtClean="0">
                <a:solidFill>
                  <a:srgbClr val="FFFFFF"/>
                </a:solidFill>
              </a:rPr>
              <a:t>National Challenge</a:t>
            </a:r>
            <a:endParaRPr lang="en-US" dirty="0">
              <a:solidFill>
                <a:srgbClr val="FFFFFF"/>
              </a:solidFill>
            </a:endParaRPr>
          </a:p>
        </p:txBody>
      </p:sp>
      <p:sp>
        <p:nvSpPr>
          <p:cNvPr id="9" name="TextBox 8"/>
          <p:cNvSpPr txBox="1"/>
          <p:nvPr/>
        </p:nvSpPr>
        <p:spPr>
          <a:xfrm>
            <a:off x="5334000" y="4419600"/>
            <a:ext cx="2438400" cy="369332"/>
          </a:xfrm>
          <a:prstGeom prst="rect">
            <a:avLst/>
          </a:prstGeom>
          <a:noFill/>
        </p:spPr>
        <p:txBody>
          <a:bodyPr wrap="square" rtlCol="0">
            <a:spAutoFit/>
          </a:bodyPr>
          <a:lstStyle/>
          <a:p>
            <a:r>
              <a:rPr lang="en-US" dirty="0" smtClean="0">
                <a:solidFill>
                  <a:srgbClr val="FFFFFF"/>
                </a:solidFill>
              </a:rPr>
              <a:t>National Strategies</a:t>
            </a:r>
            <a:endParaRPr lang="en-US" dirty="0">
              <a:solidFill>
                <a:srgbClr val="FFFFFF"/>
              </a:solidFill>
            </a:endParaRPr>
          </a:p>
        </p:txBody>
      </p:sp>
      <p:sp>
        <p:nvSpPr>
          <p:cNvPr id="10" name="TextBox 9"/>
          <p:cNvSpPr txBox="1"/>
          <p:nvPr/>
        </p:nvSpPr>
        <p:spPr>
          <a:xfrm>
            <a:off x="1066800" y="5257800"/>
            <a:ext cx="2438400" cy="369332"/>
          </a:xfrm>
          <a:prstGeom prst="rect">
            <a:avLst/>
          </a:prstGeom>
          <a:noFill/>
        </p:spPr>
        <p:txBody>
          <a:bodyPr wrap="square" rtlCol="0">
            <a:spAutoFit/>
          </a:bodyPr>
          <a:lstStyle/>
          <a:p>
            <a:r>
              <a:rPr lang="en-US" dirty="0" smtClean="0">
                <a:solidFill>
                  <a:srgbClr val="FFFFFF"/>
                </a:solidFill>
              </a:rPr>
              <a:t>Leading Edge</a:t>
            </a:r>
            <a:endParaRPr lang="en-US" dirty="0">
              <a:solidFill>
                <a:srgbClr val="FFFFFF"/>
              </a:solidFill>
            </a:endParaRPr>
          </a:p>
        </p:txBody>
      </p:sp>
      <p:sp>
        <p:nvSpPr>
          <p:cNvPr id="11" name="TextBox 10"/>
          <p:cNvSpPr txBox="1"/>
          <p:nvPr/>
        </p:nvSpPr>
        <p:spPr>
          <a:xfrm>
            <a:off x="2895600" y="5257800"/>
            <a:ext cx="2438400" cy="369332"/>
          </a:xfrm>
          <a:prstGeom prst="rect">
            <a:avLst/>
          </a:prstGeom>
          <a:noFill/>
        </p:spPr>
        <p:txBody>
          <a:bodyPr wrap="square" rtlCol="0">
            <a:spAutoFit/>
          </a:bodyPr>
          <a:lstStyle/>
          <a:p>
            <a:r>
              <a:rPr lang="en-US" dirty="0" smtClean="0">
                <a:solidFill>
                  <a:srgbClr val="FFFFFF"/>
                </a:solidFill>
              </a:rPr>
              <a:t>Consultants</a:t>
            </a:r>
            <a:endParaRPr lang="en-US" dirty="0">
              <a:solidFill>
                <a:srgbClr val="FFFFFF"/>
              </a:solidFill>
            </a:endParaRPr>
          </a:p>
        </p:txBody>
      </p:sp>
      <p:sp>
        <p:nvSpPr>
          <p:cNvPr id="12" name="TextBox 11"/>
          <p:cNvSpPr txBox="1"/>
          <p:nvPr/>
        </p:nvSpPr>
        <p:spPr>
          <a:xfrm>
            <a:off x="4724400" y="5257800"/>
            <a:ext cx="3657600" cy="369332"/>
          </a:xfrm>
          <a:prstGeom prst="rect">
            <a:avLst/>
          </a:prstGeom>
          <a:noFill/>
        </p:spPr>
        <p:txBody>
          <a:bodyPr wrap="square" rtlCol="0">
            <a:spAutoFit/>
          </a:bodyPr>
          <a:lstStyle/>
          <a:p>
            <a:r>
              <a:rPr lang="en-US" dirty="0" smtClean="0">
                <a:solidFill>
                  <a:srgbClr val="FFFFFF"/>
                </a:solidFill>
              </a:rPr>
              <a:t>School improvement partners</a:t>
            </a:r>
            <a:endParaRPr lang="en-US" dirty="0">
              <a:solidFill>
                <a:srgbClr val="FFFFFF"/>
              </a:solidFill>
            </a:endParaRPr>
          </a:p>
        </p:txBody>
      </p:sp>
      <p:sp>
        <p:nvSpPr>
          <p:cNvPr id="13" name="TextBox 12"/>
          <p:cNvSpPr txBox="1"/>
          <p:nvPr/>
        </p:nvSpPr>
        <p:spPr>
          <a:xfrm>
            <a:off x="1066800" y="1676400"/>
            <a:ext cx="3657600" cy="369332"/>
          </a:xfrm>
          <a:prstGeom prst="rect">
            <a:avLst/>
          </a:prstGeom>
          <a:noFill/>
        </p:spPr>
        <p:txBody>
          <a:bodyPr wrap="square" rtlCol="0">
            <a:spAutoFit/>
          </a:bodyPr>
          <a:lstStyle/>
          <a:p>
            <a:r>
              <a:rPr lang="en-US" dirty="0" smtClean="0">
                <a:solidFill>
                  <a:srgbClr val="FFFFFF"/>
                </a:solidFill>
              </a:rPr>
              <a:t>Super Heads</a:t>
            </a:r>
            <a:endParaRPr lang="en-US" dirty="0">
              <a:solidFill>
                <a:srgbClr val="FFFFFF"/>
              </a:solidFill>
            </a:endParaRPr>
          </a:p>
        </p:txBody>
      </p:sp>
      <p:sp>
        <p:nvSpPr>
          <p:cNvPr id="14" name="TextBox 13"/>
          <p:cNvSpPr txBox="1"/>
          <p:nvPr/>
        </p:nvSpPr>
        <p:spPr>
          <a:xfrm>
            <a:off x="3200400" y="1676400"/>
            <a:ext cx="3657600" cy="369332"/>
          </a:xfrm>
          <a:prstGeom prst="rect">
            <a:avLst/>
          </a:prstGeom>
          <a:noFill/>
        </p:spPr>
        <p:txBody>
          <a:bodyPr wrap="square" rtlCol="0">
            <a:spAutoFit/>
          </a:bodyPr>
          <a:lstStyle/>
          <a:p>
            <a:r>
              <a:rPr lang="en-US" dirty="0" smtClean="0">
                <a:solidFill>
                  <a:srgbClr val="FFFFFF"/>
                </a:solidFill>
              </a:rPr>
              <a:t>Consultant Heads</a:t>
            </a:r>
            <a:endParaRPr lang="en-US" dirty="0">
              <a:solidFill>
                <a:srgbClr val="FFFFFF"/>
              </a:solidFill>
            </a:endParaRPr>
          </a:p>
        </p:txBody>
      </p:sp>
      <p:sp>
        <p:nvSpPr>
          <p:cNvPr id="15" name="TextBox 14"/>
          <p:cNvSpPr txBox="1"/>
          <p:nvPr/>
        </p:nvSpPr>
        <p:spPr>
          <a:xfrm>
            <a:off x="5943600" y="1676400"/>
            <a:ext cx="3657600" cy="369332"/>
          </a:xfrm>
          <a:prstGeom prst="rect">
            <a:avLst/>
          </a:prstGeom>
          <a:noFill/>
        </p:spPr>
        <p:txBody>
          <a:bodyPr wrap="square" rtlCol="0">
            <a:spAutoFit/>
          </a:bodyPr>
          <a:lstStyle/>
          <a:p>
            <a:r>
              <a:rPr lang="en-US" dirty="0" smtClean="0">
                <a:solidFill>
                  <a:srgbClr val="FFFFFF"/>
                </a:solidFill>
              </a:rPr>
              <a:t>Executive Heads</a:t>
            </a:r>
            <a:endParaRPr lang="en-US" dirty="0">
              <a:solidFill>
                <a:srgbClr val="FFFFFF"/>
              </a:solidFill>
            </a:endParaRPr>
          </a:p>
        </p:txBody>
      </p:sp>
      <p:sp>
        <p:nvSpPr>
          <p:cNvPr id="16" name="TextBox 15"/>
          <p:cNvSpPr txBox="1"/>
          <p:nvPr/>
        </p:nvSpPr>
        <p:spPr>
          <a:xfrm>
            <a:off x="1066800" y="6019800"/>
            <a:ext cx="3657600" cy="369332"/>
          </a:xfrm>
          <a:prstGeom prst="rect">
            <a:avLst/>
          </a:prstGeom>
          <a:noFill/>
        </p:spPr>
        <p:txBody>
          <a:bodyPr wrap="square" rtlCol="0">
            <a:spAutoFit/>
          </a:bodyPr>
          <a:lstStyle/>
          <a:p>
            <a:r>
              <a:rPr lang="en-US" dirty="0" smtClean="0">
                <a:solidFill>
                  <a:srgbClr val="FFFFFF"/>
                </a:solidFill>
              </a:rPr>
              <a:t>Gaining Ground</a:t>
            </a:r>
            <a:endParaRPr lang="en-US" dirty="0">
              <a:solidFill>
                <a:srgbClr val="FFFFFF"/>
              </a:solidFill>
            </a:endParaRPr>
          </a:p>
        </p:txBody>
      </p:sp>
      <p:sp>
        <p:nvSpPr>
          <p:cNvPr id="17" name="TextBox 16"/>
          <p:cNvSpPr txBox="1"/>
          <p:nvPr/>
        </p:nvSpPr>
        <p:spPr>
          <a:xfrm>
            <a:off x="2895600" y="6019800"/>
            <a:ext cx="3657600" cy="369332"/>
          </a:xfrm>
          <a:prstGeom prst="rect">
            <a:avLst/>
          </a:prstGeom>
          <a:noFill/>
        </p:spPr>
        <p:txBody>
          <a:bodyPr wrap="square" rtlCol="0">
            <a:spAutoFit/>
          </a:bodyPr>
          <a:lstStyle/>
          <a:p>
            <a:r>
              <a:rPr lang="en-US" dirty="0" smtClean="0">
                <a:solidFill>
                  <a:srgbClr val="FFFFFF"/>
                </a:solidFill>
              </a:rPr>
              <a:t>Leading Light Schools</a:t>
            </a:r>
            <a:endParaRPr lang="en-US" dirty="0">
              <a:solidFill>
                <a:srgbClr val="FFFFFF"/>
              </a:solidFill>
            </a:endParaRPr>
          </a:p>
        </p:txBody>
      </p:sp>
      <p:sp>
        <p:nvSpPr>
          <p:cNvPr id="18" name="TextBox 17"/>
          <p:cNvSpPr txBox="1"/>
          <p:nvPr/>
        </p:nvSpPr>
        <p:spPr>
          <a:xfrm>
            <a:off x="5334000" y="6019800"/>
            <a:ext cx="3657600" cy="369332"/>
          </a:xfrm>
          <a:prstGeom prst="rect">
            <a:avLst/>
          </a:prstGeom>
          <a:noFill/>
        </p:spPr>
        <p:txBody>
          <a:bodyPr wrap="square" rtlCol="0">
            <a:spAutoFit/>
          </a:bodyPr>
          <a:lstStyle/>
          <a:p>
            <a:r>
              <a:rPr lang="en-US" dirty="0" smtClean="0">
                <a:solidFill>
                  <a:srgbClr val="FFFFFF"/>
                </a:solidFill>
              </a:rPr>
              <a:t>Trust Schools</a:t>
            </a:r>
            <a:endParaRPr lang="en-US" dirty="0">
              <a:solidFill>
                <a:srgbClr val="FFFFFF"/>
              </a:solidFill>
            </a:endParaRPr>
          </a:p>
        </p:txBody>
      </p:sp>
      <p:pic>
        <p:nvPicPr>
          <p:cNvPr id="19" name="Picture 1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accel="50000" decel="5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accel="50000" decel="5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accel="50000" decel="5000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accel="50000" decel="5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9" accel="50000" decel="5000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9" accel="50000" decel="5000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9" accel="50000" decel="5000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9" accel="50000" decel="5000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9" accel="50000" decel="5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9" accel="50000" decel="5000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0-#ppt_h/2"/>
                                          </p:val>
                                        </p:tav>
                                        <p:tav tm="100000">
                                          <p:val>
                                            <p:strVal val="#ppt_y"/>
                                          </p:val>
                                        </p:tav>
                                      </p:tavLst>
                                    </p:anim>
                                  </p:childTnLst>
                                </p:cTn>
                              </p:par>
                            </p:childTnLst>
                          </p:cTn>
                        </p:par>
                        <p:par>
                          <p:cTn id="74" fill="hold">
                            <p:stCondLst>
                              <p:cond delay="7000"/>
                            </p:stCondLst>
                            <p:childTnLst>
                              <p:par>
                                <p:cTn id="75" presetID="2" presetClass="entr" presetSubtype="9" accel="50000" decel="5000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0-#ppt_w/2"/>
                                          </p:val>
                                        </p:tav>
                                        <p:tav tm="100000">
                                          <p:val>
                                            <p:strVal val="#ppt_x"/>
                                          </p:val>
                                        </p:tav>
                                      </p:tavLst>
                                    </p:anim>
                                    <p:anim calcmode="lin" valueType="num">
                                      <p:cBhvr additive="base">
                                        <p:cTn id="7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wipe(left)">
                                      <p:cBhvr>
                                        <p:cTn id="8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1295400"/>
            <a:ext cx="5080000" cy="3505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286000" y="2819400"/>
            <a:ext cx="4800600" cy="1754327"/>
          </a:xfrm>
          <a:prstGeom prst="rect">
            <a:avLst/>
          </a:prstGeom>
          <a:noFill/>
        </p:spPr>
        <p:txBody>
          <a:bodyPr wrap="square" rtlCol="0">
            <a:spAutoFit/>
          </a:bodyPr>
          <a:lstStyle/>
          <a:p>
            <a:pPr algn="ctr"/>
            <a:r>
              <a:rPr lang="en-US" sz="5400" dirty="0" smtClean="0">
                <a:solidFill>
                  <a:srgbClr val="FFFFFF"/>
                </a:solidFill>
              </a:rPr>
              <a:t>We haven’t ‘done’ literacy</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1</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1754327"/>
          </a:xfrm>
          <a:prstGeom prst="rect">
            <a:avLst/>
          </a:prstGeom>
          <a:noFill/>
        </p:spPr>
        <p:txBody>
          <a:bodyPr wrap="square" rtlCol="0">
            <a:spAutoFit/>
          </a:bodyPr>
          <a:lstStyle/>
          <a:p>
            <a:pPr algn="ctr"/>
            <a:r>
              <a:rPr lang="en-US" sz="5400" dirty="0" smtClean="0">
                <a:solidFill>
                  <a:srgbClr val="FFFFFF"/>
                </a:solidFill>
              </a:rPr>
              <a:t>Every teacher </a:t>
            </a:r>
            <a:r>
              <a:rPr lang="en-US" sz="5400" dirty="0" smtClean="0">
                <a:solidFill>
                  <a:srgbClr val="3366FF"/>
                </a:solidFill>
              </a:rPr>
              <a:t>in </a:t>
            </a:r>
            <a:r>
              <a:rPr lang="en-US" sz="5400" dirty="0" smtClean="0">
                <a:solidFill>
                  <a:srgbClr val="FFFFFF"/>
                </a:solidFill>
              </a:rPr>
              <a:t>English is a teacher </a:t>
            </a:r>
            <a:r>
              <a:rPr lang="en-US" sz="5400" dirty="0" smtClean="0">
                <a:solidFill>
                  <a:srgbClr val="3366FF"/>
                </a:solidFill>
              </a:rPr>
              <a:t>of</a:t>
            </a:r>
            <a:r>
              <a:rPr lang="en-US" sz="5400" dirty="0" smtClean="0">
                <a:solidFill>
                  <a:srgbClr val="FFFFFF"/>
                </a:solidFill>
              </a:rPr>
              <a:t> English</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2</a:t>
            </a:r>
            <a:endParaRPr lang="en-US" sz="16600" dirty="0">
              <a:solidFill>
                <a:srgbClr val="FFFFFF"/>
              </a:solidFill>
            </a:endParaRPr>
          </a:p>
        </p:txBody>
      </p:sp>
      <p:sp>
        <p:nvSpPr>
          <p:cNvPr id="9" name="TextBox 8"/>
          <p:cNvSpPr txBox="1"/>
          <p:nvPr/>
        </p:nvSpPr>
        <p:spPr>
          <a:xfrm>
            <a:off x="3733800" y="5181600"/>
            <a:ext cx="6815588" cy="523220"/>
          </a:xfrm>
          <a:prstGeom prst="rect">
            <a:avLst/>
          </a:prstGeom>
          <a:noFill/>
        </p:spPr>
        <p:txBody>
          <a:bodyPr wrap="square" rtlCol="0">
            <a:spAutoFit/>
          </a:bodyPr>
          <a:lstStyle/>
          <a:p>
            <a:pPr algn="ctr"/>
            <a:r>
              <a:rPr lang="en-US" sz="2800" dirty="0" smtClean="0">
                <a:solidFill>
                  <a:srgbClr val="FFFFFF"/>
                </a:solidFill>
              </a:rPr>
              <a:t>George Sampson, 1922</a:t>
            </a:r>
            <a:endParaRPr lang="en-US" sz="28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2585323"/>
          </a:xfrm>
          <a:prstGeom prst="rect">
            <a:avLst/>
          </a:prstGeom>
          <a:noFill/>
        </p:spPr>
        <p:txBody>
          <a:bodyPr wrap="square" rtlCol="0">
            <a:spAutoFit/>
          </a:bodyPr>
          <a:lstStyle/>
          <a:p>
            <a:pPr algn="ctr"/>
            <a:r>
              <a:rPr lang="en-US" sz="5400" dirty="0" smtClean="0">
                <a:solidFill>
                  <a:srgbClr val="FFFFFF"/>
                </a:solidFill>
              </a:rPr>
              <a:t>It’s not about grammar:</a:t>
            </a:r>
          </a:p>
          <a:p>
            <a:pPr algn="ctr"/>
            <a:r>
              <a:rPr lang="en-US" sz="5400" dirty="0" smtClean="0">
                <a:solidFill>
                  <a:srgbClr val="FFFFFF"/>
                </a:solidFill>
              </a:rPr>
              <a:t>it’s about teaching &amp; learning</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3</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362200" y="1371600"/>
            <a:ext cx="4419600" cy="415498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1371600"/>
            <a:ext cx="4419600" cy="4154983"/>
          </a:xfrm>
          <a:prstGeom prst="rect">
            <a:avLst/>
          </a:prstGeom>
          <a:noFill/>
          <a:ln w="76200" cmpd="tri">
            <a:solidFill>
              <a:srgbClr val="0000FF"/>
            </a:solidFill>
            <a:miter lim="800000"/>
            <a:headEnd/>
            <a:tailEnd/>
          </a:ln>
        </p:spPr>
        <p:txBody>
          <a:bodyPr>
            <a:prstTxWarp prst="textNoShape">
              <a:avLst/>
            </a:prstTxWarp>
            <a:spAutoFit/>
          </a:bodyPr>
          <a:lstStyle/>
          <a:p>
            <a:pPr algn="ctr">
              <a:spcBef>
                <a:spcPct val="50000"/>
              </a:spcBef>
            </a:pPr>
            <a:r>
              <a:rPr lang="en-GB" sz="8800" dirty="0" smtClean="0">
                <a:solidFill>
                  <a:srgbClr val="FFFFFF"/>
                </a:solidFill>
                <a:latin typeface="Baskerville Old Face"/>
                <a:cs typeface="Baskerville Old Face"/>
              </a:rPr>
              <a:t>The Literacy Club</a:t>
            </a:r>
            <a:endParaRPr lang="en-GB" sz="8800" dirty="0">
              <a:solidFill>
                <a:srgbClr val="FFFFFF"/>
              </a:solidFill>
              <a:latin typeface="Baskerville Old Face"/>
              <a:cs typeface="Baskerville Old Face"/>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3251" y="5029200"/>
            <a:ext cx="6400800" cy="952500"/>
          </a:xfrm>
        </p:spPr>
        <p:txBody>
          <a:bodyPr>
            <a:normAutofit/>
          </a:bodyPr>
          <a:lstStyle/>
          <a:p>
            <a:r>
              <a:rPr lang="en-US" sz="2000" dirty="0" smtClean="0">
                <a:solidFill>
                  <a:schemeClr val="bg1"/>
                </a:solidFill>
              </a:rPr>
              <a:t>Download this presentation at </a:t>
            </a:r>
            <a:r>
              <a:rPr lang="en-US" sz="2000" dirty="0" err="1" smtClean="0">
                <a:solidFill>
                  <a:schemeClr val="bg1"/>
                </a:solidFill>
              </a:rPr>
              <a:t>www.geoffbarton.co.uk</a:t>
            </a:r>
            <a:endParaRPr lang="en-US" sz="2000" dirty="0" smtClean="0">
              <a:solidFill>
                <a:schemeClr val="bg1"/>
              </a:solidFill>
            </a:endParaRPr>
          </a:p>
        </p:txBody>
      </p:sp>
      <p:pic>
        <p:nvPicPr>
          <p:cNvPr id="7" name="Picture 6"/>
          <p:cNvPicPr>
            <a:picLocks noChangeAspect="1"/>
          </p:cNvPicPr>
          <p:nvPr/>
        </p:nvPicPr>
        <p:blipFill>
          <a:blip r:embed="rId2"/>
          <a:srcRect l="18346" t="6057" r="24228" b="16960"/>
          <a:stretch>
            <a:fillRect/>
          </a:stretch>
        </p:blipFill>
        <p:spPr>
          <a:xfrm>
            <a:off x="4836227" y="2410087"/>
            <a:ext cx="853307" cy="108258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616692" y="2230641"/>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003835">
            <a:off x="4596690" y="2611803"/>
            <a:ext cx="762000" cy="36319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708974" y="1881091"/>
            <a:ext cx="1022797" cy="296829"/>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0" y="2757656"/>
            <a:ext cx="9144000" cy="1470025"/>
          </a:xfrm>
        </p:spPr>
        <p:txBody>
          <a:bodyPr>
            <a:normAutofit fontScale="90000"/>
          </a:bodyPr>
          <a:lstStyle/>
          <a:p>
            <a:r>
              <a:rPr lang="en-US" sz="6667" dirty="0" smtClean="0">
                <a:solidFill>
                  <a:schemeClr val="bg1"/>
                </a:solidFill>
              </a:rPr>
              <a:t>"Don't Call it       </a:t>
            </a:r>
            <a:r>
              <a:rPr lang="en-US" sz="6667" dirty="0" err="1" smtClean="0">
                <a:solidFill>
                  <a:schemeClr val="bg1"/>
                </a:solidFill>
              </a:rPr>
              <a:t>iteracy</a:t>
            </a:r>
            <a:r>
              <a:rPr lang="en-US" sz="6667" dirty="0" smtClean="0">
                <a:solidFill>
                  <a:schemeClr val="bg1"/>
                </a:solidFill>
              </a:rPr>
              <a:t>!: </a:t>
            </a:r>
            <a:r>
              <a:rPr lang="en-US" dirty="0" smtClean="0">
                <a:solidFill>
                  <a:schemeClr val="bg1"/>
                </a:solidFill>
              </a:rPr>
              <a:t/>
            </a:r>
            <a:br>
              <a:rPr lang="en-US" dirty="0" smtClean="0">
                <a:solidFill>
                  <a:schemeClr val="bg1"/>
                </a:solidFill>
              </a:rPr>
            </a:br>
            <a:r>
              <a:rPr lang="en-US" sz="3556" dirty="0" smtClean="0">
                <a:solidFill>
                  <a:schemeClr val="bg1"/>
                </a:solidFill>
              </a:rPr>
              <a:t>Creating impact through reading, writing, </a:t>
            </a:r>
            <a:br>
              <a:rPr lang="en-US" sz="3556" dirty="0" smtClean="0">
                <a:solidFill>
                  <a:schemeClr val="bg1"/>
                </a:solidFill>
              </a:rPr>
            </a:br>
            <a:r>
              <a:rPr lang="en-US" sz="3556" dirty="0" smtClean="0">
                <a:solidFill>
                  <a:schemeClr val="bg1"/>
                </a:solidFill>
              </a:rPr>
              <a:t>speaking and listening</a:t>
            </a:r>
            <a:endParaRPr lang="en-US" dirty="0">
              <a:solidFill>
                <a:schemeClr val="bg1"/>
              </a:solidFill>
            </a:endParaRPr>
          </a:p>
        </p:txBody>
      </p:sp>
      <p:sp>
        <p:nvSpPr>
          <p:cNvPr id="21" name="Right Triangle 20"/>
          <p:cNvSpPr/>
          <p:nvPr/>
        </p:nvSpPr>
        <p:spPr>
          <a:xfrm>
            <a:off x="4742133" y="3192757"/>
            <a:ext cx="1186083"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rot="4140796">
            <a:off x="4501175" y="200989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9953431">
            <a:off x="5304800" y="2300874"/>
            <a:ext cx="580105"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V="1">
            <a:off x="4959757" y="1927136"/>
            <a:ext cx="1112432" cy="294372"/>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6790" y="4666715"/>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2057400"/>
            <a:ext cx="4419600" cy="210502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6600" dirty="0">
                <a:solidFill>
                  <a:srgbClr val="FFFFFF"/>
                </a:solidFill>
                <a:latin typeface="Jester" charset="0"/>
              </a:rPr>
              <a:t>Language oddities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3891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 name="Rectangle 6"/>
          <p:cNvSpPr>
            <a:spLocks noChangeArrowheads="1"/>
          </p:cNvSpPr>
          <p:nvPr/>
        </p:nvSpPr>
        <p:spPr bwMode="auto">
          <a:xfrm>
            <a:off x="1752600" y="1752600"/>
            <a:ext cx="5105400" cy="3749675"/>
          </a:xfrm>
          <a:prstGeom prst="rect">
            <a:avLst/>
          </a:prstGeom>
          <a:noFill/>
          <a:ln w="9525">
            <a:noFill/>
            <a:miter lim="800000"/>
            <a:headEnd/>
            <a:tailEnd/>
          </a:ln>
        </p:spPr>
        <p:txBody>
          <a:bodyPr>
            <a:prstTxWarp prst="textNoShape">
              <a:avLst/>
            </a:prstTxWarp>
            <a:spAutoFit/>
          </a:bodyPr>
          <a:lstStyle/>
          <a:p>
            <a:pPr algn="ctr"/>
            <a:r>
              <a:rPr lang="en-GB" sz="6000" dirty="0">
                <a:solidFill>
                  <a:schemeClr val="bg1"/>
                </a:solidFill>
                <a:ea typeface="Times" pitchFamily="24" charset="0"/>
                <a:cs typeface="Times" pitchFamily="24" charset="0"/>
              </a:rPr>
              <a:t>DOGS MUST BE CARRIED ON THE ESCALATOR</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6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56" name="Rectangle 4"/>
          <p:cNvSpPr>
            <a:spLocks noChangeArrowheads="1"/>
          </p:cNvSpPr>
          <p:nvPr/>
        </p:nvSpPr>
        <p:spPr bwMode="auto">
          <a:xfrm>
            <a:off x="1752600" y="1752600"/>
            <a:ext cx="5105400" cy="3381375"/>
          </a:xfrm>
          <a:prstGeom prst="rect">
            <a:avLst/>
          </a:prstGeom>
          <a:noFill/>
          <a:ln w="9525">
            <a:noFill/>
            <a:miter lim="800000"/>
            <a:headEnd/>
            <a:tailEnd/>
          </a:ln>
        </p:spPr>
        <p:txBody>
          <a:bodyPr>
            <a:prstTxWarp prst="textNoShape">
              <a:avLst/>
            </a:prstTxWarp>
            <a:spAutoFit/>
          </a:bodyPr>
          <a:lstStyle/>
          <a:p>
            <a:pPr algn="ctr"/>
            <a:r>
              <a:rPr lang="en-GB" sz="5400" dirty="0">
                <a:solidFill>
                  <a:schemeClr val="bg1"/>
                </a:solidFill>
                <a:latin typeface="Geneva" pitchFamily="24" charset="0"/>
                <a:ea typeface="Times" pitchFamily="24" charset="0"/>
                <a:cs typeface="Times" pitchFamily="24" charset="0"/>
              </a:rPr>
              <a:t>Please don't smoke and live a more healthy life</a:t>
            </a:r>
          </a:p>
        </p:txBody>
      </p:sp>
      <p:sp>
        <p:nvSpPr>
          <p:cNvPr id="40966" name="Text Box 6"/>
          <p:cNvSpPr txBox="1">
            <a:spLocks noChangeArrowheads="1"/>
          </p:cNvSpPr>
          <p:nvPr/>
        </p:nvSpPr>
        <p:spPr bwMode="auto">
          <a:xfrm>
            <a:off x="1600200" y="5943600"/>
            <a:ext cx="19050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solidFill>
                  <a:srgbClr val="FFFFFF"/>
                </a:solidFill>
              </a:rPr>
              <a:t>PSHE </a:t>
            </a:r>
            <a:r>
              <a:rPr lang="en-GB" dirty="0">
                <a:solidFill>
                  <a:srgbClr val="FFFFFF"/>
                </a:solidFill>
              </a:rPr>
              <a:t>Poster</a:t>
            </a: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9269" name="Rectangle 5"/>
          <p:cNvSpPr>
            <a:spLocks noChangeArrowheads="1"/>
          </p:cNvSpPr>
          <p:nvPr/>
        </p:nvSpPr>
        <p:spPr bwMode="auto">
          <a:xfrm>
            <a:off x="2057400" y="1981200"/>
            <a:ext cx="4724400" cy="1569660"/>
          </a:xfrm>
          <a:prstGeom prst="rect">
            <a:avLst/>
          </a:prstGeom>
          <a:noFill/>
          <a:ln w="9525">
            <a:noFill/>
            <a:miter lim="800000"/>
            <a:headEnd/>
            <a:tailEnd/>
          </a:ln>
        </p:spPr>
        <p:txBody>
          <a:bodyPr>
            <a:prstTxWarp prst="textNoShape">
              <a:avLst/>
            </a:prstTxWarp>
            <a:spAutoFit/>
          </a:bodyPr>
          <a:lstStyle/>
          <a:p>
            <a:pPr algn="ctr"/>
            <a:r>
              <a:rPr lang="en-GB" sz="4800" dirty="0">
                <a:solidFill>
                  <a:schemeClr val="bg1"/>
                </a:solidFill>
                <a:ea typeface="Times" pitchFamily="24" charset="0"/>
                <a:cs typeface="Times" pitchFamily="24" charset="0"/>
              </a:rPr>
              <a:t>Sign at Suffolk hospital</a:t>
            </a:r>
            <a:r>
              <a:rPr lang="en-GB" sz="4800" dirty="0" smtClean="0">
                <a:solidFill>
                  <a:schemeClr val="bg1"/>
                </a:solidFill>
                <a:ea typeface="Times" pitchFamily="24" charset="0"/>
                <a:cs typeface="Times" pitchFamily="24" charset="0"/>
              </a:rPr>
              <a:t>:</a:t>
            </a:r>
            <a:endParaRPr lang="en-GB" sz="4800" dirty="0">
              <a:solidFill>
                <a:schemeClr val="bg1"/>
              </a:solidFill>
              <a:ea typeface="Times" pitchFamily="24" charset="0"/>
              <a:cs typeface="Times" pitchFamily="24" charset="0"/>
            </a:endParaRPr>
          </a:p>
        </p:txBody>
      </p:sp>
      <p:sp>
        <p:nvSpPr>
          <p:cNvPr id="7" name="Rectangle 5"/>
          <p:cNvSpPr>
            <a:spLocks noChangeArrowheads="1"/>
          </p:cNvSpPr>
          <p:nvPr/>
        </p:nvSpPr>
        <p:spPr bwMode="auto">
          <a:xfrm>
            <a:off x="2209800" y="3550860"/>
            <a:ext cx="4724400" cy="1569660"/>
          </a:xfrm>
          <a:prstGeom prst="rect">
            <a:avLst/>
          </a:prstGeom>
          <a:noFill/>
          <a:ln w="9525">
            <a:noFill/>
            <a:miter lim="800000"/>
            <a:headEnd/>
            <a:tailEnd/>
          </a:ln>
        </p:spPr>
        <p:txBody>
          <a:bodyPr>
            <a:prstTxWarp prst="textNoShape">
              <a:avLst/>
            </a:prstTxWarp>
            <a:spAutoFit/>
          </a:bodyPr>
          <a:lstStyle/>
          <a:p>
            <a:pPr algn="ctr"/>
            <a:r>
              <a:rPr lang="en-GB" sz="4800" dirty="0" smtClean="0">
                <a:solidFill>
                  <a:schemeClr val="bg1"/>
                </a:solidFill>
                <a:ea typeface="Times" pitchFamily="24" charset="0"/>
                <a:cs typeface="Times" pitchFamily="24" charset="0"/>
              </a:rPr>
              <a:t>Criminals operate in this area</a:t>
            </a:r>
            <a:endParaRPr lang="en-GB" sz="4800" dirty="0">
              <a:solidFill>
                <a:schemeClr val="bg1"/>
              </a:solidFill>
              <a:ea typeface="Times" pitchFamily="24" charset="0"/>
              <a:cs typeface="Times" pitchFamily="24" charset="0"/>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subTnLst>
                                    <p:animClr>
                                      <p:cBhvr override="childStyle">
                                        <p:cTn dur="1" fill="hold" display="0" masterRel="nextClick" afterEffect="1"/>
                                        <p:tgtEl>
                                          <p:spTgt spid="139269"/>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0"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98" name="Rectangle 6"/>
          <p:cNvSpPr>
            <a:spLocks noChangeArrowheads="1"/>
          </p:cNvSpPr>
          <p:nvPr/>
        </p:nvSpPr>
        <p:spPr bwMode="auto">
          <a:xfrm>
            <a:off x="1905000" y="2971800"/>
            <a:ext cx="4724400" cy="1006475"/>
          </a:xfrm>
          <a:prstGeom prst="rect">
            <a:avLst/>
          </a:prstGeom>
          <a:noFill/>
          <a:ln w="9525">
            <a:noFill/>
            <a:miter lim="800000"/>
            <a:headEnd/>
            <a:tailEnd/>
          </a:ln>
        </p:spPr>
        <p:txBody>
          <a:bodyPr>
            <a:prstTxWarp prst="textNoShape">
              <a:avLst/>
            </a:prstTxWarp>
            <a:spAutoFit/>
          </a:bodyPr>
          <a:lstStyle/>
          <a:p>
            <a:pPr algn="ctr"/>
            <a:r>
              <a:rPr lang="en-GB" sz="6000">
                <a:solidFill>
                  <a:schemeClr val="bg1"/>
                </a:solidFill>
                <a:ea typeface="Times" pitchFamily="24" charset="0"/>
                <a:cs typeface="Times" pitchFamily="24" charset="0"/>
              </a:rPr>
              <a:t>ICI FIBRES</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7"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0" name="Rectangle 6"/>
          <p:cNvSpPr>
            <a:spLocks noChangeArrowheads="1"/>
          </p:cNvSpPr>
          <p:nvPr/>
        </p:nvSpPr>
        <p:spPr bwMode="auto">
          <a:xfrm>
            <a:off x="914400" y="1828800"/>
            <a:ext cx="7391400" cy="2862322"/>
          </a:xfrm>
          <a:prstGeom prst="rect">
            <a:avLst/>
          </a:prstGeom>
          <a:noFill/>
          <a:ln w="9525">
            <a:noFill/>
            <a:miter lim="800000"/>
            <a:headEnd/>
            <a:tailEnd/>
          </a:ln>
        </p:spPr>
        <p:txBody>
          <a:bodyPr wrap="square">
            <a:prstTxWarp prst="textNoShape">
              <a:avLst/>
            </a:prstTxWarp>
            <a:spAutoFit/>
          </a:bodyPr>
          <a:lstStyle/>
          <a:p>
            <a:pPr lvl="1" algn="ctr"/>
            <a:r>
              <a:rPr lang="en-GB" sz="3600" dirty="0" smtClean="0">
                <a:solidFill>
                  <a:schemeClr val="bg1"/>
                </a:solidFill>
                <a:latin typeface="Geneva" pitchFamily="24" charset="0"/>
                <a:ea typeface="Times" pitchFamily="24" charset="0"/>
                <a:cs typeface="Times" pitchFamily="24" charset="0"/>
              </a:rPr>
              <a:t>‘</a:t>
            </a:r>
            <a:r>
              <a:rPr lang="en-GB" sz="3600" dirty="0">
                <a:solidFill>
                  <a:schemeClr val="bg1"/>
                </a:solidFill>
                <a:latin typeface="Geneva" pitchFamily="24" charset="0"/>
                <a:ea typeface="Times" pitchFamily="24" charset="0"/>
                <a:cs typeface="Times" pitchFamily="24" charset="0"/>
              </a:rPr>
              <a:t>W</a:t>
            </a:r>
            <a:r>
              <a:rPr lang="en-GB" sz="3600" dirty="0" smtClean="0">
                <a:solidFill>
                  <a:schemeClr val="bg1"/>
                </a:solidFill>
                <a:latin typeface="Geneva" pitchFamily="24" charset="0"/>
                <a:ea typeface="Times" pitchFamily="24" charset="0"/>
                <a:cs typeface="Times" pitchFamily="24" charset="0"/>
              </a:rPr>
              <a:t>ould </a:t>
            </a:r>
            <a:r>
              <a:rPr lang="en-GB" sz="3600" dirty="0">
                <a:solidFill>
                  <a:schemeClr val="bg1"/>
                </a:solidFill>
                <a:latin typeface="Geneva" pitchFamily="24" charset="0"/>
                <a:ea typeface="Times" pitchFamily="24" charset="0"/>
                <a:cs typeface="Times" pitchFamily="24" charset="0"/>
              </a:rPr>
              <a:t>the congregation please note that the bowl at the back of the church labelled</a:t>
            </a:r>
            <a:r>
              <a:rPr lang="en-GB" sz="3600" dirty="0" smtClean="0">
                <a:solidFill>
                  <a:schemeClr val="bg1"/>
                </a:solidFill>
                <a:latin typeface="Geneva" pitchFamily="24" charset="0"/>
                <a:ea typeface="Times" pitchFamily="24" charset="0"/>
                <a:cs typeface="Times" pitchFamily="24" charset="0"/>
              </a:rPr>
              <a:t> “for </a:t>
            </a:r>
            <a:r>
              <a:rPr lang="en-GB" sz="3600" dirty="0">
                <a:solidFill>
                  <a:schemeClr val="bg1"/>
                </a:solidFill>
                <a:latin typeface="Geneva" pitchFamily="24" charset="0"/>
                <a:ea typeface="Times" pitchFamily="24" charset="0"/>
                <a:cs typeface="Times" pitchFamily="24" charset="0"/>
              </a:rPr>
              <a:t>the sick” is for monetary donations only’</a:t>
            </a:r>
          </a:p>
        </p:txBody>
      </p:sp>
      <p:sp>
        <p:nvSpPr>
          <p:cNvPr id="7" name="Rectangle 6"/>
          <p:cNvSpPr>
            <a:spLocks noChangeArrowheads="1"/>
          </p:cNvSpPr>
          <p:nvPr/>
        </p:nvSpPr>
        <p:spPr bwMode="auto">
          <a:xfrm>
            <a:off x="1219200" y="798493"/>
            <a:ext cx="6324600" cy="523220"/>
          </a:xfrm>
          <a:prstGeom prst="rect">
            <a:avLst/>
          </a:prstGeom>
          <a:noFill/>
          <a:ln w="9525">
            <a:noFill/>
            <a:miter lim="800000"/>
            <a:headEnd/>
            <a:tailEnd/>
          </a:ln>
        </p:spPr>
        <p:txBody>
          <a:bodyPr wrap="square">
            <a:prstTxWarp prst="textNoShape">
              <a:avLst/>
            </a:prstTxWarp>
            <a:spAutoFit/>
          </a:bodyPr>
          <a:lstStyle/>
          <a:p>
            <a:pPr lvl="1" algn="ctr"/>
            <a:r>
              <a:rPr lang="en-GB" sz="2800" dirty="0" err="1" smtClean="0">
                <a:solidFill>
                  <a:schemeClr val="bg1"/>
                </a:solidFill>
                <a:latin typeface="Geneva" pitchFamily="24" charset="0"/>
                <a:ea typeface="Times" pitchFamily="24" charset="0"/>
                <a:cs typeface="Times" pitchFamily="24" charset="0"/>
              </a:rPr>
              <a:t>Churchdown</a:t>
            </a:r>
            <a:r>
              <a:rPr lang="en-GB" sz="2800" dirty="0" smtClean="0">
                <a:solidFill>
                  <a:schemeClr val="bg1"/>
                </a:solidFill>
                <a:latin typeface="Geneva" pitchFamily="24" charset="0"/>
                <a:ea typeface="Times" pitchFamily="24" charset="0"/>
                <a:cs typeface="Times" pitchFamily="24" charset="0"/>
              </a:rPr>
              <a:t> parish magazine:</a:t>
            </a:r>
            <a:endParaRPr lang="en-GB" sz="2800" dirty="0">
              <a:solidFill>
                <a:schemeClr val="bg1"/>
              </a:solidFill>
              <a:latin typeface="Geneva" pitchFamily="24" charset="0"/>
              <a:ea typeface="Times" pitchFamily="24" charset="0"/>
              <a:cs typeface="Times" pitchFamily="24" charset="0"/>
            </a:endParaRPr>
          </a:p>
        </p:txBody>
      </p:sp>
      <p:cxnSp>
        <p:nvCxnSpPr>
          <p:cNvPr id="9" name="Straight Connector 8"/>
          <p:cNvCxnSpPr/>
          <p:nvPr/>
        </p:nvCxnSpPr>
        <p:spPr>
          <a:xfrm>
            <a:off x="1676400" y="1321713"/>
            <a:ext cx="5867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1"/>
      <p:bldP spid="7"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1430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3581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slide(fromRight)">
                                      <p:cBhvr>
                                        <p:cTn id="7" dur="500"/>
                                        <p:tgtEl>
                                          <p:spTgt spid="77833"/>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Righ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0"/>
                                  </p:iterate>
                                  <p:childTnLst>
                                    <p:set>
                                      <p:cBhvr>
                                        <p:cTn id="14" dur="1" fill="hold">
                                          <p:stCondLst>
                                            <p:cond delay="0"/>
                                          </p:stCondLst>
                                        </p:cTn>
                                        <p:tgtEl>
                                          <p:spTgt spid="77834"/>
                                        </p:tgtEl>
                                        <p:attrNameLst>
                                          <p:attrName>style.visibility</p:attrName>
                                        </p:attrNameLst>
                                      </p:cBhvr>
                                      <p:to>
                                        <p:strVal val="visible"/>
                                      </p:to>
                                    </p:set>
                                    <p:animEffect transition="in" filter="wipe(left)">
                                      <p:cBhvr>
                                        <p:cTn id="15"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77834" grpId="0" autoUpdateAnimBg="0"/>
      <p:bldP spid="7"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752600"/>
            <a:ext cx="3276600" cy="3539430"/>
          </a:xfrm>
          <a:prstGeom prst="rect">
            <a:avLst/>
          </a:prstGeom>
          <a:noFill/>
          <a:ln w="3175">
            <a:solidFill>
              <a:schemeClr val="tx1"/>
            </a:solidFill>
            <a:miter lim="800000"/>
            <a:headEnd/>
            <a:tailEnd/>
          </a:ln>
        </p:spPr>
        <p:txBody>
          <a:bodyPr wrap="square">
            <a:prstTxWarp prst="textNoShape">
              <a:avLst/>
            </a:prstTxWarp>
            <a:spAutoFit/>
          </a:bodyPr>
          <a:lstStyle/>
          <a:p>
            <a:pPr marL="342900" indent="-342900"/>
            <a:r>
              <a:rPr lang="en-GB" sz="2000" b="1" dirty="0" smtClean="0">
                <a:solidFill>
                  <a:srgbClr val="FFFFFF"/>
                </a:solidFill>
                <a:latin typeface="Verdana" pitchFamily="24" charset="0"/>
              </a:rPr>
              <a:t>No </a:t>
            </a:r>
            <a:r>
              <a:rPr lang="en-GB" sz="2000" b="1" dirty="0">
                <a:solidFill>
                  <a:srgbClr val="FFFFFF"/>
                </a:solidFill>
                <a:latin typeface="Verdana" pitchFamily="24" charset="0"/>
              </a:rPr>
              <a:t>motor </a:t>
            </a:r>
            <a:r>
              <a:rPr lang="en-GB" sz="2000" b="1" dirty="0" smtClean="0">
                <a:solidFill>
                  <a:srgbClr val="FFFFFF"/>
                </a:solidFill>
                <a:latin typeface="Verdana" pitchFamily="24" charset="0"/>
              </a:rPr>
              <a:t>vehicles</a:t>
            </a: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000" b="1" dirty="0">
              <a:solidFill>
                <a:srgbClr val="FFFFFF"/>
              </a:solidFill>
              <a:latin typeface="Verdana" pitchFamily="24" charset="0"/>
            </a:endParaRPr>
          </a:p>
          <a:p>
            <a:pPr>
              <a:buFontTx/>
              <a:buChar char="•"/>
            </a:pPr>
            <a:endParaRPr lang="en-GB" sz="2400"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 name="Text Box 8"/>
          <p:cNvSpPr txBox="1">
            <a:spLocks noChangeArrowheads="1"/>
          </p:cNvSpPr>
          <p:nvPr/>
        </p:nvSpPr>
        <p:spPr bwMode="auto">
          <a:xfrm>
            <a:off x="1143000" y="2465457"/>
            <a:ext cx="3276600" cy="707886"/>
          </a:xfrm>
          <a:prstGeom prst="rect">
            <a:avLst/>
          </a:prstGeom>
          <a:noFill/>
          <a:ln w="3175">
            <a:solidFill>
              <a:schemeClr val="tx1"/>
            </a:solidFill>
            <a:miter lim="800000"/>
            <a:headEnd/>
            <a:tailEnd/>
          </a:ln>
        </p:spPr>
        <p:txBody>
          <a:bodyPr wrap="square">
            <a:prstTxWarp prst="textNoShape">
              <a:avLst/>
            </a:prstTxWarp>
            <a:spAutoFit/>
          </a:bodyPr>
          <a:lstStyle/>
          <a:p>
            <a:r>
              <a:rPr lang="en-GB" sz="2000" b="1" smtClean="0">
                <a:solidFill>
                  <a:srgbClr val="FFFFFF"/>
                </a:solidFill>
                <a:latin typeface="Verdana" pitchFamily="24" charset="0"/>
              </a:rPr>
              <a:t>Beware </a:t>
            </a:r>
            <a:r>
              <a:rPr lang="en-GB" sz="2000" b="1" dirty="0" smtClean="0">
                <a:solidFill>
                  <a:srgbClr val="FFFFFF"/>
                </a:solidFill>
                <a:latin typeface="Verdana" pitchFamily="24" charset="0"/>
              </a:rPr>
              <a:t>of fast motorbikes </a:t>
            </a:r>
            <a:endParaRPr lang="en-GB" sz="2400" dirty="0">
              <a:solidFill>
                <a:srgbClr val="FFFFFF"/>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box(in)">
                                      <p:cBhvr>
                                        <p:cTn id="22" dur="500"/>
                                        <p:tgtEl>
                                          <p:spTgt spid="7">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ox(i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7" grpId="0" build="p" animBg="1"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143000" y="2335213"/>
            <a:ext cx="6929888" cy="2062103"/>
          </a:xfrm>
          <a:prstGeom prst="rect">
            <a:avLst/>
          </a:prstGeom>
          <a:noFill/>
          <a:ln w="9525">
            <a:noFill/>
            <a:miter lim="800000"/>
            <a:headEnd/>
            <a:tailEnd/>
          </a:ln>
        </p:spPr>
        <p:txBody>
          <a:bodyPr wrap="square">
            <a:prstTxWarp prst="textNoShape">
              <a:avLst/>
            </a:prstTxWarp>
            <a:spAutoFit/>
          </a:bodyPr>
          <a:lstStyle/>
          <a:p>
            <a:pPr marL="1371600" lvl="2" indent="-457200">
              <a:spcAft>
                <a:spcPts val="600"/>
              </a:spcAft>
            </a:pPr>
            <a:r>
              <a:rPr lang="en-GB" sz="3200" dirty="0" smtClean="0">
                <a:solidFill>
                  <a:srgbClr val="FFFFFF"/>
                </a:solidFill>
                <a:latin typeface="Tahoma" pitchFamily="24" charset="0"/>
              </a:rPr>
              <a:t>	Schools </a:t>
            </a:r>
            <a:r>
              <a:rPr lang="en-GB" sz="3200" dirty="0">
                <a:solidFill>
                  <a:srgbClr val="FFFFFF"/>
                </a:solidFill>
                <a:latin typeface="Tahoma" pitchFamily="24" charset="0"/>
              </a:rPr>
              <a:t>do not always seem to understand the importance of pupils’ </a:t>
            </a:r>
            <a:r>
              <a:rPr lang="en-GB" sz="3200" b="1" dirty="0">
                <a:solidFill>
                  <a:srgbClr val="FFFFFF"/>
                </a:solidFill>
                <a:latin typeface="Tahoma" pitchFamily="24" charset="0"/>
              </a:rPr>
              <a:t>talk</a:t>
            </a:r>
            <a:r>
              <a:rPr lang="en-GB" sz="3200" dirty="0">
                <a:solidFill>
                  <a:srgbClr val="FFFFFF"/>
                </a:solidFill>
                <a:latin typeface="Tahoma" pitchFamily="24" charset="0"/>
              </a:rPr>
              <a:t> in developing both reading and writing.</a:t>
            </a:r>
            <a:r>
              <a:rPr lang="en-GB" sz="3200" dirty="0" smtClean="0">
                <a:solidFill>
                  <a:srgbClr val="FFFFFF"/>
                </a:solidFill>
                <a:latin typeface="Tahoma" pitchFamily="24" charset="0"/>
              </a:rPr>
              <a:t>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Today:</a:t>
            </a:r>
            <a:endParaRPr lang="en-US" dirty="0">
              <a:solidFill>
                <a:schemeClr val="bg1"/>
              </a:solidFill>
            </a:endParaRPr>
          </a:p>
        </p:txBody>
      </p:sp>
      <p:sp>
        <p:nvSpPr>
          <p:cNvPr id="3" name="TextBox 2"/>
          <p:cNvSpPr txBox="1"/>
          <p:nvPr/>
        </p:nvSpPr>
        <p:spPr>
          <a:xfrm>
            <a:off x="1524000" y="2170195"/>
            <a:ext cx="6096000" cy="2554545"/>
          </a:xfrm>
          <a:prstGeom prst="rect">
            <a:avLst/>
          </a:prstGeom>
          <a:noFill/>
        </p:spPr>
        <p:txBody>
          <a:bodyPr wrap="square" rtlCol="0">
            <a:spAutoFit/>
          </a:bodyPr>
          <a:lstStyle/>
          <a:p>
            <a:pPr marL="742950" indent="-742950">
              <a:buFont typeface="Arial"/>
              <a:buChar char="•"/>
            </a:pPr>
            <a:r>
              <a:rPr lang="en-US" sz="4000" dirty="0" smtClean="0">
                <a:solidFill>
                  <a:srgbClr val="FFFFFF"/>
                </a:solidFill>
              </a:rPr>
              <a:t>Why literacy matters</a:t>
            </a:r>
            <a:endParaRPr lang="en-US" sz="4000" dirty="0" smtClean="0">
              <a:solidFill>
                <a:srgbClr val="3366FF"/>
              </a:solidFill>
            </a:endParaRPr>
          </a:p>
          <a:p>
            <a:pPr marL="742950" indent="-742950">
              <a:buFont typeface="Arial"/>
              <a:buChar char="•"/>
            </a:pPr>
            <a:r>
              <a:rPr lang="en-US" sz="4000" dirty="0" smtClean="0">
                <a:solidFill>
                  <a:srgbClr val="FFFFFF"/>
                </a:solidFill>
              </a:rPr>
              <a:t>Which bits matter</a:t>
            </a:r>
            <a:endParaRPr lang="en-US" sz="4000" dirty="0" smtClean="0">
              <a:solidFill>
                <a:srgbClr val="3366FF"/>
              </a:solidFill>
            </a:endParaRPr>
          </a:p>
          <a:p>
            <a:pPr marL="742950" indent="-742950">
              <a:buFont typeface="Arial"/>
              <a:buChar char="•"/>
            </a:pPr>
            <a:r>
              <a:rPr lang="en-US" sz="4000" dirty="0" smtClean="0">
                <a:solidFill>
                  <a:srgbClr val="FFFFFF"/>
                </a:solidFill>
              </a:rPr>
              <a:t>Making it happen … consistently</a:t>
            </a:r>
            <a:endParaRPr lang="en-US" sz="4000" dirty="0">
              <a:solidFill>
                <a:srgbClr val="3366FF"/>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838200" y="2335213"/>
            <a:ext cx="7234688" cy="3046988"/>
          </a:xfrm>
          <a:prstGeom prst="rect">
            <a:avLst/>
          </a:prstGeom>
          <a:noFill/>
          <a:ln w="9525">
            <a:noFill/>
            <a:miter lim="800000"/>
            <a:headEnd/>
            <a:tailEnd/>
          </a:ln>
        </p:spPr>
        <p:txBody>
          <a:bodyPr wrap="square">
            <a:prstTxWarp prst="textNoShape">
              <a:avLst/>
            </a:prstTxWarp>
            <a:spAutoFit/>
          </a:bodyPr>
          <a:lstStyle/>
          <a:p>
            <a:pPr marL="1371600" lvl="2" indent="-457200">
              <a:spcAft>
                <a:spcPts val="600"/>
              </a:spcAft>
            </a:pPr>
            <a:r>
              <a:rPr lang="en-GB" sz="3200" dirty="0" smtClean="0">
                <a:solidFill>
                  <a:srgbClr val="FFFFFF"/>
                </a:solidFill>
                <a:latin typeface="Tahoma" pitchFamily="24" charset="0"/>
              </a:rPr>
              <a:t>	</a:t>
            </a:r>
            <a:r>
              <a:rPr lang="en-GB" sz="3200" dirty="0" err="1" smtClean="0">
                <a:solidFill>
                  <a:srgbClr val="FFFFFF"/>
                </a:solidFill>
                <a:latin typeface="Tahoma" pitchFamily="24" charset="0"/>
              </a:rPr>
              <a:t>Myhill</a:t>
            </a:r>
            <a:r>
              <a:rPr lang="en-GB" sz="3200" dirty="0" smtClean="0">
                <a:solidFill>
                  <a:srgbClr val="FFFFFF"/>
                </a:solidFill>
                <a:latin typeface="Tahoma" pitchFamily="24" charset="0"/>
              </a:rPr>
              <a:t> and Fisher: ‘spoken language forms a constraint, a ceiling not only on the ability to comprehend but also on the ability to write, beyond which literacy cannot progress’.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574675" y="2335213"/>
            <a:ext cx="7498213" cy="3539430"/>
          </a:xfrm>
          <a:prstGeom prst="rect">
            <a:avLst/>
          </a:prstGeom>
          <a:noFill/>
          <a:ln w="9525">
            <a:noFill/>
            <a:miter lim="800000"/>
            <a:headEnd/>
            <a:tailEnd/>
          </a:ln>
        </p:spPr>
        <p:txBody>
          <a:bodyPr wrap="square">
            <a:prstTxWarp prst="textNoShape">
              <a:avLst/>
            </a:prstTxWarp>
            <a:spAutoFit/>
          </a:bodyPr>
          <a:lstStyle/>
          <a:p>
            <a:pPr marL="1371600" lvl="2" indent="-457200">
              <a:spcAft>
                <a:spcPts val="600"/>
              </a:spcAft>
            </a:pPr>
            <a:r>
              <a:rPr lang="en-GB" sz="3200" dirty="0" smtClean="0">
                <a:solidFill>
                  <a:srgbClr val="FFFFFF"/>
                </a:solidFill>
                <a:latin typeface="Tahoma" pitchFamily="24" charset="0"/>
              </a:rPr>
              <a:t>	Pupils do not improve writing solely by doing more of it; good quality writing benefits from focused discussion that gives pupils a chance to talk through ideas before writing and to respond to friends’ suggestions.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1371600"/>
            <a:ext cx="6858000" cy="4832093"/>
          </a:xfrm>
          <a:prstGeom prst="rect">
            <a:avLst/>
          </a:prstGeom>
          <a:noFill/>
          <a:ln w="9525">
            <a:noFill/>
            <a:miter lim="800000"/>
            <a:headEnd/>
            <a:tailEnd/>
          </a:ln>
        </p:spPr>
        <p:txBody>
          <a:bodyPr>
            <a:prstTxWarp prst="textNoShape">
              <a:avLst/>
            </a:prstTxWarp>
            <a:spAutoFit/>
          </a:bodyPr>
          <a:lstStyle/>
          <a:p>
            <a:pPr>
              <a:buFont typeface="Wingdings" pitchFamily="24" charset="2"/>
              <a:buNone/>
            </a:pPr>
            <a:endParaRPr lang="en-GB" sz="2800" dirty="0" smtClean="0">
              <a:solidFill>
                <a:srgbClr val="FFFFFF"/>
              </a:solidFill>
              <a:latin typeface="Tahoma" pitchFamily="24" charset="0"/>
            </a:endParaRPr>
          </a:p>
          <a:p>
            <a:r>
              <a:rPr lang="en-GB" sz="2800" dirty="0" smtClean="0">
                <a:solidFill>
                  <a:srgbClr val="FFFFFF"/>
                </a:solidFill>
                <a:latin typeface="Tahoma" pitchFamily="24" charset="0"/>
              </a:rPr>
              <a:t>NFER 2003: </a:t>
            </a:r>
            <a:r>
              <a:rPr lang="en-GB" sz="2800" b="1" dirty="0" smtClean="0">
                <a:solidFill>
                  <a:srgbClr val="FFFFFF"/>
                </a:solidFill>
                <a:latin typeface="Tahoma" pitchFamily="24" charset="0"/>
              </a:rPr>
              <a:t>children’s enjoyment of reading had declined significantly in recent years</a:t>
            </a:r>
          </a:p>
          <a:p>
            <a:pPr>
              <a:buFont typeface="Wingdings" pitchFamily="24" charset="2"/>
              <a:buChar char="q"/>
            </a:pPr>
            <a:endParaRPr lang="en-GB" sz="2800" dirty="0" smtClean="0">
              <a:solidFill>
                <a:srgbClr val="FFFFFF"/>
              </a:solidFill>
              <a:latin typeface="Tahoma" pitchFamily="24" charset="0"/>
            </a:endParaRPr>
          </a:p>
          <a:p>
            <a:r>
              <a:rPr lang="en-GB" sz="2800" dirty="0" smtClean="0">
                <a:solidFill>
                  <a:srgbClr val="FFFFFF"/>
                </a:solidFill>
                <a:latin typeface="Tahoma" pitchFamily="24" charset="0"/>
              </a:rPr>
              <a:t>A Nestlé/MORI report : </a:t>
            </a:r>
            <a:r>
              <a:rPr lang="en-GB" sz="2800" b="1" dirty="0" smtClean="0">
                <a:solidFill>
                  <a:srgbClr val="FFFFFF"/>
                </a:solidFill>
                <a:latin typeface="Tahoma" pitchFamily="24" charset="0"/>
              </a:rPr>
              <a:t>‘underclass’ of non-readers</a:t>
            </a:r>
            <a:r>
              <a:rPr lang="en-GB" sz="2800" dirty="0" smtClean="0">
                <a:solidFill>
                  <a:srgbClr val="FFFFFF"/>
                </a:solidFill>
                <a:latin typeface="Tahoma" pitchFamily="24" charset="0"/>
              </a:rPr>
              <a:t>, plus cycles of non-reading ‘where teenagers from families where parents are not readers will almost always be less likely to be enthusiastic readers themselves’.</a:t>
            </a:r>
            <a:endParaRPr lang="en-US" sz="2800" dirty="0" smtClean="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1" end="1"/>
                                            </p:txEl>
                                          </p:spTgt>
                                        </p:tgtEl>
                                        <p:attrNameLst>
                                          <p:attrName>style.visibility</p:attrName>
                                        </p:attrNameLst>
                                      </p:cBhvr>
                                      <p:to>
                                        <p:strVal val="visible"/>
                                      </p:to>
                                    </p:set>
                                    <p:animEffect transition="in" filter="wipe(left)">
                                      <p:cBhvr>
                                        <p:cTn id="7" dur="500"/>
                                        <p:tgtEl>
                                          <p:spTgt spid="276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4">
                                            <p:txEl>
                                              <p:pRg st="3" end="3"/>
                                            </p:txEl>
                                          </p:spTgt>
                                        </p:tgtEl>
                                        <p:attrNameLst>
                                          <p:attrName>style.visibility</p:attrName>
                                        </p:attrNameLst>
                                      </p:cBhvr>
                                      <p:to>
                                        <p:strVal val="visible"/>
                                      </p:to>
                                    </p:set>
                                    <p:animEffect transition="in" filter="wipe(left)">
                                      <p:cBhvr>
                                        <p:cTn id="12" dur="500"/>
                                        <p:tgtEl>
                                          <p:spTgt spid="276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295400" y="533400"/>
            <a:ext cx="5181600" cy="838200"/>
          </a:xfrm>
        </p:spPr>
        <p:txBody>
          <a:bodyPr/>
          <a:lstStyle/>
          <a:p>
            <a:r>
              <a:rPr lang="en-US" sz="2800" dirty="0">
                <a:latin typeface="Impact" pitchFamily="24" charset="0"/>
              </a:rPr>
              <a:t>October 2005: Key findings</a:t>
            </a:r>
            <a:endParaRPr lang="en-US" dirty="0"/>
          </a:p>
        </p:txBody>
      </p:sp>
      <p:sp>
        <p:nvSpPr>
          <p:cNvPr id="69635"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4676" name="Text Box 4"/>
          <p:cNvSpPr txBox="1">
            <a:spLocks noChangeArrowheads="1"/>
          </p:cNvSpPr>
          <p:nvPr/>
        </p:nvSpPr>
        <p:spPr bwMode="auto">
          <a:xfrm>
            <a:off x="990600" y="2335213"/>
            <a:ext cx="7696200" cy="2308324"/>
          </a:xfrm>
          <a:prstGeom prst="rect">
            <a:avLst/>
          </a:prstGeom>
          <a:noFill/>
          <a:ln w="9525">
            <a:noFill/>
            <a:miter lim="800000"/>
            <a:headEnd/>
            <a:tailEnd/>
          </a:ln>
        </p:spPr>
        <p:txBody>
          <a:bodyPr wrap="square">
            <a:prstTxWarp prst="textNoShape">
              <a:avLst/>
            </a:prstTxWarp>
            <a:spAutoFit/>
          </a:bodyPr>
          <a:lstStyle/>
          <a:p>
            <a:pPr marL="1657350" lvl="2" indent="-742950">
              <a:buFont typeface="Arial"/>
              <a:buChar char="•"/>
            </a:pPr>
            <a:r>
              <a:rPr lang="en-GB" sz="3600" dirty="0" smtClean="0">
                <a:solidFill>
                  <a:srgbClr val="FFFFFF"/>
                </a:solidFill>
                <a:latin typeface="Tahoma" pitchFamily="24" charset="0"/>
              </a:rPr>
              <a:t>Pointlessness of many writing tasks</a:t>
            </a:r>
          </a:p>
          <a:p>
            <a:pPr marL="1657350" lvl="2" indent="-742950">
              <a:buFont typeface="Arial"/>
              <a:buChar char="•"/>
            </a:pPr>
            <a:r>
              <a:rPr lang="en-GB" sz="3600" dirty="0" smtClean="0">
                <a:solidFill>
                  <a:srgbClr val="FFFFFF"/>
                </a:solidFill>
                <a:latin typeface="Tahoma" pitchFamily="24" charset="0"/>
              </a:rPr>
              <a:t>Futility of silent reading</a:t>
            </a:r>
          </a:p>
          <a:p>
            <a:pPr marL="1657350" lvl="2" indent="-742950">
              <a:buFont typeface="Arial"/>
              <a:buChar char="•"/>
            </a:pPr>
            <a:r>
              <a:rPr lang="en-GB" sz="3600" dirty="0" smtClean="0">
                <a:solidFill>
                  <a:srgbClr val="FFFFFF"/>
                </a:solidFill>
                <a:latin typeface="Tahoma" pitchFamily="24" charset="0"/>
              </a:rPr>
              <a:t>Limited impact of ICT</a:t>
            </a:r>
            <a:endParaRPr lang="en-GB" sz="3600" dirty="0">
              <a:solidFill>
                <a:srgbClr val="FFFFFF"/>
              </a:solidFill>
              <a:latin typeface="Tahoma" pitchFamily="24" charset="0"/>
            </a:endParaRPr>
          </a:p>
        </p:txBody>
      </p:sp>
      <p:grpSp>
        <p:nvGrpSpPr>
          <p:cNvPr id="2" name="Group 5"/>
          <p:cNvGrpSpPr>
            <a:grpSpLocks/>
          </p:cNvGrpSpPr>
          <p:nvPr/>
        </p:nvGrpSpPr>
        <p:grpSpPr bwMode="auto">
          <a:xfrm>
            <a:off x="574675" y="-865469"/>
            <a:ext cx="6500813" cy="2115470"/>
            <a:chOff x="801" y="1644"/>
            <a:chExt cx="10237" cy="2115470"/>
          </a:xfrm>
        </p:grpSpPr>
        <p:sp>
          <p:nvSpPr>
            <p:cNvPr id="69638" name="Line 6"/>
            <p:cNvSpPr>
              <a:spLocks noChangeShapeType="1"/>
            </p:cNvSpPr>
            <p:nvPr/>
          </p:nvSpPr>
          <p:spPr bwMode="auto">
            <a:xfrm>
              <a:off x="2421" y="2117114"/>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9639"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grpSp>
        <p:nvGrpSpPr>
          <p:cNvPr id="9" name="Group 5"/>
          <p:cNvGrpSpPr>
            <a:grpSpLocks/>
          </p:cNvGrpSpPr>
          <p:nvPr/>
        </p:nvGrpSpPr>
        <p:grpSpPr bwMode="auto">
          <a:xfrm>
            <a:off x="574675" y="176213"/>
            <a:ext cx="6500813" cy="2159000"/>
            <a:chOff x="801" y="1644"/>
            <a:chExt cx="10237" cy="3402"/>
          </a:xfrm>
        </p:grpSpPr>
        <p:sp>
          <p:nvSpPr>
            <p:cNvPr id="1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1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
        <p:nvSpPr>
          <p:cNvPr id="12" name="Rectangle 11"/>
          <p:cNvSpPr/>
          <p:nvPr/>
        </p:nvSpPr>
        <p:spPr>
          <a:xfrm>
            <a:off x="457200" y="1066800"/>
            <a:ext cx="1447800" cy="12684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14669" y="1018331"/>
            <a:ext cx="2057400" cy="369332"/>
          </a:xfrm>
          <a:prstGeom prst="rect">
            <a:avLst/>
          </a:prstGeom>
          <a:noFill/>
        </p:spPr>
        <p:txBody>
          <a:bodyPr wrap="square" rtlCol="0">
            <a:spAutoFit/>
          </a:bodyPr>
          <a:lstStyle/>
          <a:p>
            <a:pPr algn="ctr"/>
            <a:r>
              <a:rPr lang="en-US" dirty="0" smtClean="0">
                <a:solidFill>
                  <a:schemeClr val="bg1"/>
                </a:solidFill>
              </a:rPr>
              <a:t>2009</a:t>
            </a:r>
            <a:endParaRPr lang="en-US" dirty="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subTnLst>
                                    <p:animClr>
                                      <p:cBhvr override="childStyle">
                                        <p:cTn dur="1" fill="hold" display="0" masterRel="nextClick" afterEffect="1"/>
                                        <p:tgtEl>
                                          <p:spTgt spid="28467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subTnLst>
                                    <p:animClr>
                                      <p:cBhvr override="childStyle">
                                        <p:cTn dur="1" fill="hold" display="0" masterRel="nextClick" afterEffect="1"/>
                                        <p:tgtEl>
                                          <p:spTgt spid="284676">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subTnLst>
                                    <p:animClr>
                                      <p:cBhvr override="childStyle">
                                        <p:cTn dur="1" fill="hold" display="0" masterRel="nextClick" afterEffect="1"/>
                                        <p:tgtEl>
                                          <p:spTgt spid="284676">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bldLvl="4"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4114800" y="3200400"/>
            <a:ext cx="3124200" cy="923330"/>
          </a:xfrm>
          <a:prstGeom prst="rect">
            <a:avLst/>
          </a:prstGeom>
          <a:noFill/>
        </p:spPr>
        <p:txBody>
          <a:bodyPr wrap="square" rtlCol="0">
            <a:spAutoFit/>
          </a:bodyPr>
          <a:lstStyle/>
          <a:p>
            <a:r>
              <a:rPr lang="en-US" sz="5400" dirty="0" smtClean="0">
                <a:solidFill>
                  <a:srgbClr val="FFFFFF"/>
                </a:solidFill>
              </a:rPr>
              <a:t>IMPACT</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ipe(left)">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WHAT</a:t>
            </a:r>
            <a:r>
              <a:rPr lang="en-US" sz="8800" dirty="0" smtClean="0">
                <a:solidFill>
                  <a:srgbClr val="FFFFFF"/>
                </a:solidFill>
              </a:rPr>
              <a:t>?</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362200"/>
            <a:ext cx="2463800" cy="24638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6248400" y="2590800"/>
            <a:ext cx="1973141" cy="1774825"/>
          </a:xfrm>
          <a:prstGeom prst="rect">
            <a:avLst/>
          </a:prstGeom>
          <a:noFill/>
          <a:ln w="9525">
            <a:noFill/>
            <a:miter lim="800000"/>
            <a:headEnd/>
            <a:tailEnd/>
          </a:ln>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pic>
        <p:nvPicPr>
          <p:cNvPr id="8" name="Picture 4"/>
          <p:cNvPicPr>
            <a:picLocks noChangeAspect="1" noChangeArrowheads="1"/>
          </p:cNvPicPr>
          <p:nvPr/>
        </p:nvPicPr>
        <p:blipFill>
          <a:blip r:embed="rId6"/>
          <a:srcRect/>
          <a:stretch>
            <a:fillRect/>
          </a:stretch>
        </p:blipFill>
        <p:spPr bwMode="auto">
          <a:xfrm>
            <a:off x="685800" y="2590800"/>
            <a:ext cx="2438400" cy="183170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295400" y="2362200"/>
            <a:ext cx="7543800" cy="5078314"/>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Understand the significance of exploratory talk</a:t>
            </a:r>
          </a:p>
          <a:p>
            <a:pPr marL="742950" indent="-742950">
              <a:buFont typeface="+mj-lt"/>
              <a:buAutoNum type="arabicPeriod"/>
            </a:pPr>
            <a:r>
              <a:rPr lang="en-US" sz="3600" dirty="0" smtClean="0">
                <a:solidFill>
                  <a:srgbClr val="FFFFFF"/>
                </a:solidFill>
              </a:rPr>
              <a:t>Model good talk – eg connectives</a:t>
            </a:r>
          </a:p>
          <a:p>
            <a:pPr marL="742950" indent="-742950">
              <a:buFont typeface="+mj-lt"/>
              <a:buAutoNum type="arabicPeriod"/>
            </a:pPr>
            <a:r>
              <a:rPr lang="en-US" sz="3600" dirty="0" smtClean="0">
                <a:solidFill>
                  <a:srgbClr val="FFFFFF"/>
                </a:solidFill>
              </a:rPr>
              <a:t>Re-think questioning: why &amp; how?</a:t>
            </a:r>
          </a:p>
          <a:p>
            <a:pPr marL="742950" indent="-742950">
              <a:buFont typeface="+mj-lt"/>
              <a:buAutoNum type="arabicPeriod"/>
            </a:pPr>
            <a:r>
              <a:rPr lang="en-US" sz="3600" dirty="0" smtClean="0">
                <a:solidFill>
                  <a:srgbClr val="FFFFFF"/>
                </a:solidFill>
              </a:rPr>
              <a:t>Re-think hands-up</a:t>
            </a:r>
          </a:p>
          <a:p>
            <a:pPr marL="742950" indent="-742950">
              <a:buFont typeface="+mj-lt"/>
              <a:buAutoNum type="arabicPeriod"/>
            </a:pPr>
            <a:r>
              <a:rPr lang="en-US" sz="3600" dirty="0" smtClean="0">
                <a:solidFill>
                  <a:srgbClr val="FFFFFF"/>
                </a:solidFill>
              </a:rPr>
              <a:t>Get conversations into the school culture</a:t>
            </a:r>
          </a:p>
          <a:p>
            <a:pPr marL="742950" indent="-742950">
              <a:buFont typeface="+mj-lt"/>
              <a:buAutoNum type="arabicPeriod"/>
            </a:pPr>
            <a:endParaRPr lang="en-US" sz="3600" dirty="0" smtClean="0">
              <a:solidFill>
                <a:srgbClr val="FFFFFF"/>
              </a:solidFill>
            </a:endParaRP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SKIMMING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Today:</a:t>
            </a:r>
            <a:endParaRPr lang="en-US" dirty="0">
              <a:solidFill>
                <a:schemeClr val="bg1"/>
              </a:solidFill>
            </a:endParaRPr>
          </a:p>
        </p:txBody>
      </p:sp>
      <p:sp>
        <p:nvSpPr>
          <p:cNvPr id="3" name="TextBox 2"/>
          <p:cNvSpPr txBox="1"/>
          <p:nvPr/>
        </p:nvSpPr>
        <p:spPr>
          <a:xfrm>
            <a:off x="3429000" y="2170195"/>
            <a:ext cx="2438400" cy="3139321"/>
          </a:xfrm>
          <a:prstGeom prst="rect">
            <a:avLst/>
          </a:prstGeom>
          <a:noFill/>
        </p:spPr>
        <p:txBody>
          <a:bodyPr wrap="square" rtlCol="0">
            <a:spAutoFit/>
          </a:bodyPr>
          <a:lstStyle/>
          <a:p>
            <a:pPr marL="742950" indent="-742950"/>
            <a:r>
              <a:rPr lang="en-US" sz="6600" dirty="0" smtClean="0">
                <a:solidFill>
                  <a:srgbClr val="FFFFFF"/>
                </a:solidFill>
              </a:rPr>
              <a:t>Why?</a:t>
            </a:r>
          </a:p>
          <a:p>
            <a:pPr marL="742950" indent="-742950"/>
            <a:r>
              <a:rPr lang="en-US" sz="6600" dirty="0" smtClean="0">
                <a:solidFill>
                  <a:srgbClr val="FFFFFF"/>
                </a:solidFill>
              </a:rPr>
              <a:t>What? </a:t>
            </a:r>
          </a:p>
          <a:p>
            <a:pPr marL="742950" indent="-742950"/>
            <a:r>
              <a:rPr lang="en-US" sz="6600" dirty="0" smtClean="0">
                <a:solidFill>
                  <a:srgbClr val="FFFFFF"/>
                </a:solidFill>
              </a:rPr>
              <a:t>How?</a:t>
            </a:r>
            <a:endParaRPr lang="en-US" sz="6600" dirty="0">
              <a:solidFill>
                <a:srgbClr val="3366FF"/>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0115" name="Text Box 4"/>
          <p:cNvSpPr txBox="1">
            <a:spLocks noChangeArrowheads="1"/>
          </p:cNvSpPr>
          <p:nvPr/>
        </p:nvSpPr>
        <p:spPr bwMode="auto">
          <a:xfrm>
            <a:off x="1371600" y="609600"/>
            <a:ext cx="6705600" cy="6124754"/>
          </a:xfrm>
          <a:prstGeom prst="rect">
            <a:avLst/>
          </a:prstGeom>
          <a:noFill/>
          <a:ln w="9525">
            <a:noFill/>
            <a:miter lim="800000"/>
            <a:headEnd/>
            <a:tailEnd/>
          </a:ln>
        </p:spPr>
        <p:txBody>
          <a:bodyPr>
            <a:prstTxWarp prst="textNoShape">
              <a:avLst/>
            </a:prstTxWarp>
            <a:spAutoFit/>
          </a:bodyPr>
          <a:lstStyle/>
          <a:p>
            <a:r>
              <a:rPr lang="en-GB" sz="2800" dirty="0">
                <a:solidFill>
                  <a:schemeClr val="bg1"/>
                </a:solidFill>
                <a:latin typeface="Comic Sans MS" pitchFamily="-110" charset="0"/>
                <a:ea typeface="Comic Sans MS" pitchFamily="-110" charset="0"/>
                <a:cs typeface="Comic Sans MS" pitchFamily="-110" charset="0"/>
              </a:rPr>
              <a:t>The climate of the Earth is always changing. In the past it has altered as a result of natural causes. Nowadays, however, the term climate change is generally used when referring to changes in our climate which have been identified since the early part of the </a:t>
            </a:r>
            <a:r>
              <a:rPr lang="en-GB" sz="2800" dirty="0" smtClean="0">
                <a:solidFill>
                  <a:schemeClr val="bg1"/>
                </a:solidFill>
                <a:latin typeface="Comic Sans MS" pitchFamily="-110" charset="0"/>
                <a:ea typeface="Comic Sans MS" pitchFamily="-110" charset="0"/>
                <a:cs typeface="Comic Sans MS" pitchFamily="-110" charset="0"/>
              </a:rPr>
              <a:t>1900’s. </a:t>
            </a:r>
            <a:r>
              <a:rPr lang="en-GB" sz="2800" dirty="0">
                <a:solidFill>
                  <a:schemeClr val="bg1"/>
                </a:solidFill>
                <a:latin typeface="Comic Sans MS" pitchFamily="-110" charset="0"/>
                <a:ea typeface="Comic Sans MS" pitchFamily="-110" charset="0"/>
                <a:cs typeface="Comic Sans MS" pitchFamily="-110" charset="0"/>
              </a:rPr>
              <a:t>The changes we've seen over recent years and those which are predicted over the next 80 years are thought to be mainly as a result of human behaviour rather than due to natural changes in the atmosphere. </a:t>
            </a:r>
          </a:p>
          <a:p>
            <a:r>
              <a:rPr lang="en-GB" sz="2800" dirty="0">
                <a:solidFill>
                  <a:schemeClr val="bg1"/>
                </a:solidFill>
                <a:latin typeface="Comic Sans MS" pitchFamily="-110" charset="0"/>
                <a:ea typeface="Comic Sans MS" pitchFamily="-110" charset="0"/>
                <a:cs typeface="Comic Sans MS" pitchFamily="-110" charset="0"/>
              </a:rPr>
              <a:t> </a:t>
            </a:r>
            <a:endParaRPr lang="en-GB" sz="2800" dirty="0">
              <a:solidFill>
                <a:schemeClr val="bg1"/>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1139"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pitchFamily="-110" charset="0"/>
                <a:ea typeface="Comic Sans MS" pitchFamily="-110" charset="0"/>
                <a:cs typeface="Comic Sans MS" pitchFamily="-110"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pitchFamily="-110" charset="0"/>
                <a:ea typeface="Comic Sans MS" pitchFamily="-110" charset="0"/>
                <a:cs typeface="Comic Sans MS" pitchFamily="-110" charset="0"/>
              </a:rPr>
              <a:t> </a:t>
            </a:r>
            <a:endParaRPr lang="en-GB" sz="3600" dirty="0">
              <a:solidFill>
                <a:srgbClr val="FFFFFF"/>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2163" name="Text Box 4"/>
          <p:cNvSpPr txBox="1">
            <a:spLocks noChangeArrowheads="1"/>
          </p:cNvSpPr>
          <p:nvPr/>
        </p:nvSpPr>
        <p:spPr bwMode="auto">
          <a:xfrm>
            <a:off x="1295400" y="706933"/>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pitchFamily="-110" charset="0"/>
              <a:ea typeface="Times" pitchFamily="-110" charset="0"/>
              <a:cs typeface="Times" pitchFamily="-110" charset="0"/>
            </a:endParaRPr>
          </a:p>
          <a:p>
            <a:r>
              <a:rPr lang="en-GB" sz="2800" b="1" dirty="0">
                <a:solidFill>
                  <a:srgbClr val="FFFFFF"/>
                </a:solidFill>
                <a:latin typeface="Comic Sans MS" pitchFamily="-110" charset="0"/>
                <a:ea typeface="Times" pitchFamily="-110" charset="0"/>
                <a:cs typeface="Times" pitchFamily="-110"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SCANNING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mj-lt"/>
              <a:buAutoNum type="arabicPeriod"/>
              <a:defRPr/>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mj-lt"/>
              <a:buAutoNum type="arabicPeriod"/>
              <a:defRPr/>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mj-lt"/>
              <a:buAutoNum type="arabicPeriod"/>
              <a:defRPr/>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a:defRPr/>
            </a:pPr>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rPr>
              <a:t>Cellular telephones</a:t>
            </a:r>
          </a:p>
          <a:p>
            <a:endParaRPr lang="en-US" sz="2000" b="1" dirty="0">
              <a:solidFill>
                <a:srgbClr val="FFFFFF"/>
              </a:solidFill>
            </a:endParaRPr>
          </a:p>
          <a:p>
            <a:r>
              <a:rPr lang="en-US" sz="2000" dirty="0">
                <a:solidFill>
                  <a:srgbClr val="FFFFFF"/>
                </a:solidFill>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pitchFamily="-110" charset="0"/>
              <a:ea typeface="Times" pitchFamily="-110" charset="0"/>
              <a:cs typeface="Times" pitchFamily="-110" charset="0"/>
            </a:endParaRPr>
          </a:p>
        </p:txBody>
      </p:sp>
      <p:sp>
        <p:nvSpPr>
          <p:cNvPr id="5" name="TextBox 4"/>
          <p:cNvSpPr txBox="1"/>
          <p:nvPr/>
        </p:nvSpPr>
        <p:spPr>
          <a:xfrm>
            <a:off x="6553200" y="147935"/>
            <a:ext cx="2209800" cy="923330"/>
          </a:xfrm>
          <a:prstGeom prst="rect">
            <a:avLst/>
          </a:prstGeom>
          <a:noFill/>
          <a:ln w="38100" cmpd="dbl">
            <a:solidFill>
              <a:schemeClr val="bg2"/>
            </a:solidFill>
          </a:ln>
        </p:spPr>
        <p:txBody>
          <a:bodyPr wrap="square" rtlCol="0">
            <a:spAutoFit/>
          </a:bodyPr>
          <a:lstStyle/>
          <a:p>
            <a:pPr algn="r"/>
            <a:r>
              <a:rPr lang="en-US" dirty="0" smtClean="0">
                <a:solidFill>
                  <a:srgbClr val="FFFFFF"/>
                </a:solidFill>
              </a:rPr>
              <a:t>Where begin? </a:t>
            </a:r>
          </a:p>
          <a:p>
            <a:pPr algn="r"/>
            <a:r>
              <a:rPr lang="en-US" dirty="0" smtClean="0">
                <a:solidFill>
                  <a:srgbClr val="FFFFFF"/>
                </a:solidFill>
              </a:rPr>
              <a:t>Two features? </a:t>
            </a:r>
          </a:p>
          <a:p>
            <a:pPr algn="r"/>
            <a:r>
              <a:rPr lang="en-US" dirty="0" smtClean="0">
                <a:solidFill>
                  <a:srgbClr val="FFFFFF"/>
                </a:solidFill>
              </a:rPr>
              <a:t>Some countries?</a:t>
            </a:r>
            <a:endParaRPr lang="en-US"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Research skills, not FOFO</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3"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4451" name="Picture 3" descr="Picture 9.png"/>
          <p:cNvPicPr>
            <a:picLocks noChangeAspect="1"/>
          </p:cNvPicPr>
          <p:nvPr/>
        </p:nvPicPr>
        <p:blipFill>
          <a:blip r:embed="rId4"/>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649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Approach:</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838200" y="1573212"/>
            <a:ext cx="2735355" cy="2508711"/>
          </a:xfrm>
          <a:prstGeom prst="rect">
            <a:avLst/>
          </a:prstGeom>
        </p:spPr>
      </p:pic>
      <p:pic>
        <p:nvPicPr>
          <p:cNvPr id="7" name="Picture 6"/>
          <p:cNvPicPr>
            <a:picLocks noChangeAspect="1"/>
          </p:cNvPicPr>
          <p:nvPr/>
        </p:nvPicPr>
        <p:blipFill>
          <a:blip r:embed="rId3"/>
          <a:stretch>
            <a:fillRect/>
          </a:stretch>
        </p:blipFill>
        <p:spPr>
          <a:xfrm>
            <a:off x="3201482" y="3319574"/>
            <a:ext cx="3329322" cy="2219548"/>
          </a:xfrm>
          <a:prstGeom prst="rect">
            <a:avLst/>
          </a:prstGeom>
        </p:spPr>
      </p:pic>
      <p:pic>
        <p:nvPicPr>
          <p:cNvPr id="4" name="Picture 3"/>
          <p:cNvPicPr>
            <a:picLocks noChangeAspect="1"/>
          </p:cNvPicPr>
          <p:nvPr/>
        </p:nvPicPr>
        <p:blipFill>
          <a:blip r:embed="rId4"/>
          <a:stretch>
            <a:fillRect/>
          </a:stretch>
        </p:blipFill>
        <p:spPr>
          <a:xfrm>
            <a:off x="6078071" y="4472322"/>
            <a:ext cx="2227729" cy="2133600"/>
          </a:xfrm>
          <a:prstGeom prst="rect">
            <a:avLst/>
          </a:prstGeom>
        </p:spPr>
      </p:pic>
      <p:pic>
        <p:nvPicPr>
          <p:cNvPr id="8" name="Picture 7"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0595" name="Picture 2" descr="Picture 12.png"/>
          <p:cNvPicPr>
            <a:picLocks noChangeAspect="1"/>
          </p:cNvPicPr>
          <p:nvPr/>
        </p:nvPicPr>
        <p:blipFill>
          <a:blip r:embed="rId4"/>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2643" name="Picture 2" descr="Picture 13.png"/>
          <p:cNvPicPr>
            <a:picLocks noChangeAspect="1"/>
          </p:cNvPicPr>
          <p:nvPr/>
        </p:nvPicPr>
        <p:blipFill>
          <a:blip r:embed="rId4"/>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609600" y="762000"/>
            <a:ext cx="8077200" cy="59400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FFFF00"/>
                </a:solidFill>
              </a:rPr>
              <a:t>Know your </a:t>
            </a:r>
            <a:r>
              <a:rPr lang="en-US" sz="3600" dirty="0" smtClean="0">
                <a:solidFill>
                  <a:srgbClr val="FFFF00"/>
                </a:solidFill>
              </a:rPr>
              <a:t>connectives</a:t>
            </a:r>
          </a:p>
          <a:p>
            <a:pPr algn="ctr">
              <a:spcBef>
                <a:spcPct val="50000"/>
              </a:spcBef>
            </a:pPr>
            <a:endParaRPr lang="en-US" sz="3200" dirty="0" smtClean="0">
              <a:solidFill>
                <a:srgbClr val="FFFF00"/>
              </a:solidFill>
            </a:endParaRPr>
          </a:p>
          <a:p>
            <a:pPr>
              <a:spcBef>
                <a:spcPct val="50000"/>
              </a:spcBef>
            </a:pPr>
            <a:r>
              <a:rPr lang="en-US" sz="2000" b="1" dirty="0">
                <a:solidFill>
                  <a:srgbClr val="FFFF00"/>
                </a:solidFill>
              </a:rPr>
              <a:t>Adding</a:t>
            </a:r>
            <a:r>
              <a:rPr lang="en-US" sz="2000" dirty="0">
                <a:solidFill>
                  <a:srgbClr val="FFFFFF"/>
                </a:solidFill>
              </a:rPr>
              <a:t>: and, also, as well as, moreover, too</a:t>
            </a:r>
          </a:p>
          <a:p>
            <a:pPr>
              <a:spcBef>
                <a:spcPct val="50000"/>
              </a:spcBef>
            </a:pPr>
            <a:r>
              <a:rPr lang="en-US" sz="2000" b="1" dirty="0">
                <a:solidFill>
                  <a:srgbClr val="FFFF00"/>
                </a:solidFill>
              </a:rPr>
              <a:t>Cause &amp; effect</a:t>
            </a:r>
            <a:r>
              <a:rPr lang="en-US" sz="2000" dirty="0">
                <a:solidFill>
                  <a:srgbClr val="FFFFFF"/>
                </a:solidFill>
              </a:rPr>
              <a:t>: because, so, therefore, thus, consequently</a:t>
            </a:r>
          </a:p>
          <a:p>
            <a:pPr>
              <a:spcBef>
                <a:spcPct val="50000"/>
              </a:spcBef>
            </a:pPr>
            <a:r>
              <a:rPr lang="en-US" sz="2000" b="1" dirty="0">
                <a:solidFill>
                  <a:srgbClr val="FFFF00"/>
                </a:solidFill>
              </a:rPr>
              <a:t>Sequencing</a:t>
            </a:r>
            <a:r>
              <a:rPr lang="en-US" sz="2000" dirty="0">
                <a:solidFill>
                  <a:srgbClr val="FFFFFF"/>
                </a:solidFill>
              </a:rPr>
              <a:t>: next, then, first, finally, meanwhile, before, after</a:t>
            </a:r>
          </a:p>
          <a:p>
            <a:pPr>
              <a:spcBef>
                <a:spcPct val="50000"/>
              </a:spcBef>
            </a:pPr>
            <a:r>
              <a:rPr lang="en-US" sz="2000" b="1" dirty="0">
                <a:solidFill>
                  <a:srgbClr val="FFFF00"/>
                </a:solidFill>
              </a:rPr>
              <a:t>Qualifying</a:t>
            </a:r>
            <a:r>
              <a:rPr lang="en-US" sz="2000" dirty="0">
                <a:solidFill>
                  <a:srgbClr val="FFFFFF"/>
                </a:solidFill>
              </a:rPr>
              <a:t>: however, although, unless, except, if, as long as, apart from, yet</a:t>
            </a:r>
          </a:p>
          <a:p>
            <a:pPr>
              <a:spcBef>
                <a:spcPct val="50000"/>
              </a:spcBef>
            </a:pPr>
            <a:r>
              <a:rPr lang="en-US" sz="2000" b="1" dirty="0" err="1">
                <a:solidFill>
                  <a:srgbClr val="FFFF00"/>
                </a:solidFill>
              </a:rPr>
              <a:t>Emphasising</a:t>
            </a:r>
            <a:r>
              <a:rPr lang="en-US" sz="2000" dirty="0">
                <a:solidFill>
                  <a:srgbClr val="FFFFFF"/>
                </a:solidFill>
              </a:rPr>
              <a:t>: above all, in particular, especially, significantly, indeed, notably</a:t>
            </a:r>
          </a:p>
          <a:p>
            <a:pPr>
              <a:spcBef>
                <a:spcPct val="50000"/>
              </a:spcBef>
            </a:pPr>
            <a:r>
              <a:rPr lang="en-US" sz="2000" b="1" dirty="0">
                <a:solidFill>
                  <a:srgbClr val="FFFF00"/>
                </a:solidFill>
              </a:rPr>
              <a:t>Illustrating</a:t>
            </a:r>
            <a:r>
              <a:rPr lang="en-US" sz="2000" dirty="0">
                <a:solidFill>
                  <a:srgbClr val="FFFFFF"/>
                </a:solidFill>
              </a:rPr>
              <a:t>: for example, such as, for instance, as revealed by, in the case of</a:t>
            </a:r>
          </a:p>
          <a:p>
            <a:pPr>
              <a:spcBef>
                <a:spcPct val="50000"/>
              </a:spcBef>
            </a:pPr>
            <a:r>
              <a:rPr lang="en-US" sz="2000" b="1" dirty="0">
                <a:solidFill>
                  <a:srgbClr val="FFFF00"/>
                </a:solidFill>
              </a:rPr>
              <a:t>Comparing</a:t>
            </a:r>
            <a:r>
              <a:rPr lang="en-US" sz="2000" dirty="0">
                <a:solidFill>
                  <a:srgbClr val="FFFFFF"/>
                </a:solidFill>
              </a:rPr>
              <a:t>: equally, in the same way, similarly, likewise, as with, like</a:t>
            </a:r>
          </a:p>
          <a:p>
            <a:pPr>
              <a:spcBef>
                <a:spcPct val="50000"/>
              </a:spcBef>
            </a:pPr>
            <a:r>
              <a:rPr lang="en-US" sz="2000" b="1" dirty="0">
                <a:solidFill>
                  <a:srgbClr val="FFFF00"/>
                </a:solidFill>
              </a:rPr>
              <a:t>Contrasting</a:t>
            </a:r>
            <a:r>
              <a:rPr lang="en-US" sz="2000" dirty="0">
                <a:solidFill>
                  <a:srgbClr val="FFFFFF"/>
                </a:solidFill>
              </a:rPr>
              <a:t>: whereas, instead of, alternatively, otherwise, unlike, on the other hand</a:t>
            </a:r>
          </a:p>
          <a:p>
            <a:pPr>
              <a:spcBef>
                <a:spcPct val="50000"/>
              </a:spcBef>
            </a:pPr>
            <a:r>
              <a:rPr lang="en-US" sz="2000" dirty="0">
                <a:solidFill>
                  <a:srgbClr val="FFFFFF"/>
                </a:solidFill>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HOW</a:t>
            </a:r>
            <a:r>
              <a:rPr lang="en-US" sz="8800" dirty="0" smtClean="0">
                <a:solidFill>
                  <a:srgbClr val="FFFFFF"/>
                </a:solidFill>
              </a:rPr>
              <a:t>?</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WHY?</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18288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Consistency = Equal </a:t>
            </a:r>
            <a:r>
              <a:rPr lang="en-US" sz="3600" dirty="0" err="1" smtClean="0">
                <a:solidFill>
                  <a:srgbClr val="FFFFFF"/>
                </a:solidFill>
              </a:rPr>
              <a:t>Opps</a:t>
            </a:r>
            <a:endParaRPr lang="en-US" sz="3600" dirty="0" smtClean="0">
              <a:solidFill>
                <a:srgbClr val="FFFFFF"/>
              </a:solidFill>
            </a:endParaRPr>
          </a:p>
          <a:p>
            <a:pPr marL="742950" indent="-742950">
              <a:buFont typeface="+mj-lt"/>
              <a:buAutoNum type="arabicPeriod"/>
            </a:pPr>
            <a:r>
              <a:rPr lang="en-US" sz="3600" dirty="0" smtClean="0">
                <a:solidFill>
                  <a:srgbClr val="FFFFFF"/>
                </a:solidFill>
              </a:rPr>
              <a:t>Would I be happy …?</a:t>
            </a:r>
          </a:p>
          <a:p>
            <a:pPr marL="742950" indent="-742950">
              <a:buFont typeface="+mj-lt"/>
              <a:buAutoNum type="arabicPeriod"/>
            </a:pPr>
            <a:r>
              <a:rPr lang="en-US" sz="3600" dirty="0" smtClean="0">
                <a:solidFill>
                  <a:srgbClr val="FFFFFF"/>
                </a:solidFill>
              </a:rPr>
              <a:t>Tin opener evaluation of impact</a:t>
            </a:r>
          </a:p>
          <a:p>
            <a:pPr marL="742950" indent="-742950">
              <a:buFont typeface="+mj-lt"/>
              <a:buAutoNum type="arabicPeriod"/>
            </a:pPr>
            <a:r>
              <a:rPr lang="en-US" sz="3600" dirty="0" smtClean="0">
                <a:solidFill>
                  <a:srgbClr val="FFFFFF"/>
                </a:solidFill>
              </a:rPr>
              <a:t>Re-think tutor time</a:t>
            </a:r>
            <a:endParaRPr lang="en-US" sz="3600" dirty="0" smtClean="0">
              <a:solidFill>
                <a:srgbClr val="FFFFFF"/>
              </a:solidFill>
            </a:endParaRPr>
          </a:p>
          <a:p>
            <a:pPr marL="742950" indent="-742950">
              <a:buFont typeface="+mj-lt"/>
              <a:buAutoNum type="arabicPeriod"/>
            </a:pPr>
            <a:r>
              <a:rPr lang="en-US" sz="3600" dirty="0" smtClean="0">
                <a:solidFill>
                  <a:srgbClr val="FFFFFF"/>
                </a:solidFill>
              </a:rPr>
              <a:t>This isn’t literacy: it’s what good teachers do</a:t>
            </a:r>
          </a:p>
          <a:p>
            <a:endParaRPr lang="en-US" sz="3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3729488" y="3200400"/>
            <a:ext cx="4343400" cy="923330"/>
          </a:xfrm>
          <a:prstGeom prst="rect">
            <a:avLst/>
          </a:prstGeom>
          <a:noFill/>
        </p:spPr>
        <p:txBody>
          <a:bodyPr wrap="square" rtlCol="0">
            <a:spAutoFit/>
          </a:bodyPr>
          <a:lstStyle/>
          <a:p>
            <a:r>
              <a:rPr lang="en-US" sz="5400" dirty="0" smtClean="0">
                <a:solidFill>
                  <a:srgbClr val="FFFFFF"/>
                </a:solidFill>
              </a:rPr>
              <a:t>Over to you …</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3251" y="5029200"/>
            <a:ext cx="6400800" cy="952500"/>
          </a:xfrm>
        </p:spPr>
        <p:txBody>
          <a:bodyPr>
            <a:normAutofit/>
          </a:bodyPr>
          <a:lstStyle/>
          <a:p>
            <a:r>
              <a:rPr lang="en-US" sz="2000" dirty="0" smtClean="0">
                <a:solidFill>
                  <a:schemeClr val="bg1"/>
                </a:solidFill>
              </a:rPr>
              <a:t>Download this presentation at </a:t>
            </a:r>
            <a:r>
              <a:rPr lang="en-US" sz="2000" dirty="0" err="1" smtClean="0">
                <a:solidFill>
                  <a:schemeClr val="bg1"/>
                </a:solidFill>
              </a:rPr>
              <a:t>www.geoffbarton.co.uk</a:t>
            </a:r>
            <a:endParaRPr lang="en-US" sz="2000" dirty="0" smtClean="0">
              <a:solidFill>
                <a:schemeClr val="bg1"/>
              </a:solidFill>
            </a:endParaRPr>
          </a:p>
        </p:txBody>
      </p:sp>
      <p:pic>
        <p:nvPicPr>
          <p:cNvPr id="7" name="Picture 6"/>
          <p:cNvPicPr>
            <a:picLocks noChangeAspect="1"/>
          </p:cNvPicPr>
          <p:nvPr/>
        </p:nvPicPr>
        <p:blipFill>
          <a:blip r:embed="rId2"/>
          <a:srcRect l="18346" t="6057" r="24228" b="16960"/>
          <a:stretch>
            <a:fillRect/>
          </a:stretch>
        </p:blipFill>
        <p:spPr>
          <a:xfrm>
            <a:off x="4836227" y="2410087"/>
            <a:ext cx="853307" cy="108258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616692" y="2230641"/>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003835">
            <a:off x="4596690" y="2611803"/>
            <a:ext cx="762000" cy="36319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708974" y="1881091"/>
            <a:ext cx="1022797" cy="296829"/>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0" y="2757656"/>
            <a:ext cx="9144000" cy="1470025"/>
          </a:xfrm>
        </p:spPr>
        <p:txBody>
          <a:bodyPr>
            <a:normAutofit fontScale="90000"/>
          </a:bodyPr>
          <a:lstStyle/>
          <a:p>
            <a:r>
              <a:rPr lang="en-US" sz="6667" dirty="0" smtClean="0">
                <a:solidFill>
                  <a:schemeClr val="bg1"/>
                </a:solidFill>
              </a:rPr>
              <a:t>"Don't Call it       </a:t>
            </a:r>
            <a:r>
              <a:rPr lang="en-US" sz="6667" dirty="0" err="1" smtClean="0">
                <a:solidFill>
                  <a:schemeClr val="bg1"/>
                </a:solidFill>
              </a:rPr>
              <a:t>iteracy</a:t>
            </a:r>
            <a:r>
              <a:rPr lang="en-US" sz="6667" dirty="0" smtClean="0">
                <a:solidFill>
                  <a:schemeClr val="bg1"/>
                </a:solidFill>
              </a:rPr>
              <a:t>!: </a:t>
            </a:r>
            <a:r>
              <a:rPr lang="en-US" dirty="0" smtClean="0">
                <a:solidFill>
                  <a:schemeClr val="bg1"/>
                </a:solidFill>
              </a:rPr>
              <a:t/>
            </a:r>
            <a:br>
              <a:rPr lang="en-US" dirty="0" smtClean="0">
                <a:solidFill>
                  <a:schemeClr val="bg1"/>
                </a:solidFill>
              </a:rPr>
            </a:br>
            <a:r>
              <a:rPr lang="en-US" sz="3556" dirty="0" smtClean="0">
                <a:solidFill>
                  <a:schemeClr val="bg1"/>
                </a:solidFill>
              </a:rPr>
              <a:t>Creating impact through reading, writing, </a:t>
            </a:r>
            <a:br>
              <a:rPr lang="en-US" sz="3556" dirty="0" smtClean="0">
                <a:solidFill>
                  <a:schemeClr val="bg1"/>
                </a:solidFill>
              </a:rPr>
            </a:br>
            <a:r>
              <a:rPr lang="en-US" sz="3556" dirty="0" smtClean="0">
                <a:solidFill>
                  <a:schemeClr val="bg1"/>
                </a:solidFill>
              </a:rPr>
              <a:t>speaking and listening</a:t>
            </a:r>
            <a:endParaRPr lang="en-US" dirty="0">
              <a:solidFill>
                <a:schemeClr val="bg1"/>
              </a:solidFill>
            </a:endParaRPr>
          </a:p>
        </p:txBody>
      </p:sp>
      <p:sp>
        <p:nvSpPr>
          <p:cNvPr id="21" name="Right Triangle 20"/>
          <p:cNvSpPr/>
          <p:nvPr/>
        </p:nvSpPr>
        <p:spPr>
          <a:xfrm>
            <a:off x="4742133" y="3192757"/>
            <a:ext cx="1186083"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rot="4140796">
            <a:off x="4501175" y="200989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9953431">
            <a:off x="5304800" y="2300874"/>
            <a:ext cx="580105"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V="1">
            <a:off x="4959757" y="1927136"/>
            <a:ext cx="1112432" cy="294372"/>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6790" y="4666715"/>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Health Check</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1219200"/>
            <a:ext cx="4529704" cy="4394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905000" y="2209800"/>
            <a:ext cx="2971800" cy="1754327"/>
          </a:xfrm>
          <a:prstGeom prst="rect">
            <a:avLst/>
          </a:prstGeom>
          <a:noFill/>
        </p:spPr>
        <p:txBody>
          <a:bodyPr wrap="square" rtlCol="0">
            <a:spAutoFit/>
          </a:bodyPr>
          <a:lstStyle/>
          <a:p>
            <a:pPr algn="ctr"/>
            <a:r>
              <a:rPr lang="en-US" sz="5400" dirty="0" smtClean="0">
                <a:solidFill>
                  <a:srgbClr val="FFFFFF"/>
                </a:solidFill>
              </a:rPr>
              <a:t>Michael Barber</a:t>
            </a:r>
            <a:endParaRPr lang="en-US" sz="5400" dirty="0">
              <a:solidFill>
                <a:srgbClr val="FFFFFF"/>
              </a:solidFill>
            </a:endParaRPr>
          </a:p>
        </p:txBody>
      </p:sp>
      <p:pic>
        <p:nvPicPr>
          <p:cNvPr id="6" name="Picture 5"/>
          <p:cNvPicPr>
            <a:picLocks noChangeAspect="1"/>
          </p:cNvPicPr>
          <p:nvPr/>
        </p:nvPicPr>
        <p:blipFill>
          <a:blip r:embed="rId2"/>
          <a:stretch>
            <a:fillRect/>
          </a:stretch>
        </p:blipFill>
        <p:spPr>
          <a:xfrm>
            <a:off x="4876800" y="1815194"/>
            <a:ext cx="1905000" cy="2667000"/>
          </a:xfrm>
          <a:prstGeom prst="rect">
            <a:avLst/>
          </a:prstGeom>
        </p:spPr>
      </p:pic>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3692</TotalTime>
  <Words>1252</Words>
  <Application>Microsoft Macintosh PowerPoint</Application>
  <PresentationFormat>On-screen Show (4:3)</PresentationFormat>
  <Paragraphs>200</Paragraphs>
  <Slides>62</Slides>
  <Notes>35</Notes>
  <HiddenSlides>0</HiddenSlides>
  <MMClips>0</MMClips>
  <ScaleCrop>false</ScaleCrop>
  <HeadingPairs>
    <vt:vector size="4" baseType="variant">
      <vt:variant>
        <vt:lpstr>Design Template</vt:lpstr>
      </vt:variant>
      <vt:variant>
        <vt:i4>1</vt:i4>
      </vt:variant>
      <vt:variant>
        <vt:lpstr>Slide Titles</vt:lpstr>
      </vt:variant>
      <vt:variant>
        <vt:i4>62</vt:i4>
      </vt:variant>
    </vt:vector>
  </HeadingPairs>
  <TitlesOfParts>
    <vt:vector size="63" baseType="lpstr">
      <vt:lpstr>Office Theme</vt:lpstr>
      <vt:lpstr>"Don't Call it       iteracy!:  Creating impact through reading, writing,  speaking and listening</vt:lpstr>
      <vt:lpstr>"Don't Call it       iteracy!:  Creating impact through reading, writing,  speaking and listening</vt:lpstr>
      <vt:lpstr>Today:</vt:lpstr>
      <vt:lpstr>Today:</vt:lpstr>
      <vt:lpstr>Approach:</vt:lpstr>
      <vt:lpstr>Slide 6</vt:lpstr>
      <vt:lpstr>Slide 7</vt:lpstr>
      <vt:lpstr>Slide 8</vt:lpstr>
      <vt:lpstr>Slide 9</vt:lpstr>
      <vt:lpstr>Slide 10</vt:lpstr>
      <vt:lpstr>Slide 11</vt:lpstr>
      <vt:lpstr>Slide 12</vt:lpstr>
      <vt:lpstr>Slide 13</vt:lpstr>
      <vt:lpstr>Slide 14</vt:lpstr>
      <vt:lpstr>Slide 15</vt:lpstr>
      <vt:lpstr>3 Provocations:</vt:lpstr>
      <vt:lpstr>3 Provocations:</vt:lpstr>
      <vt:lpstr>3 Provocations:</vt:lpstr>
      <vt:lpstr>Slide 19</vt:lpstr>
      <vt:lpstr>Slide 20</vt:lpstr>
      <vt:lpstr>Slide 21</vt:lpstr>
      <vt:lpstr>Slide 22</vt:lpstr>
      <vt:lpstr>Slide 23</vt:lpstr>
      <vt:lpstr>Slide 24</vt:lpstr>
      <vt:lpstr>Slide 25</vt:lpstr>
      <vt:lpstr>Slide 26</vt:lpstr>
      <vt:lpstr>Slide 27</vt:lpstr>
      <vt:lpstr>Slide 28</vt:lpstr>
      <vt:lpstr>October 2005: Key findings</vt:lpstr>
      <vt:lpstr>October 2005: Key findings</vt:lpstr>
      <vt:lpstr>October 2005: Key findings</vt:lpstr>
      <vt:lpstr>October 2005: Key findings</vt:lpstr>
      <vt:lpstr>October 2005: Key findings</vt:lpstr>
      <vt:lpstr>Slide 34</vt:lpstr>
      <vt:lpstr>Slide 35</vt:lpstr>
      <vt:lpstr>Slide 36</vt:lpstr>
      <vt:lpstr>Slide 37</vt:lpstr>
      <vt:lpstr>Slide 38</vt:lpstr>
      <vt:lpstr>SKIMMING</vt:lpstr>
      <vt:lpstr>Slide 40</vt:lpstr>
      <vt:lpstr>Slide 41</vt:lpstr>
      <vt:lpstr>Slide 42</vt:lpstr>
      <vt:lpstr>SCANNING</vt:lpstr>
      <vt:lpstr>Slide 44</vt:lpstr>
      <vt:lpstr>Slide 45</vt:lpstr>
      <vt:lpstr>Research skills, not FOFO</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"Don't Call it       iteracy!:  Creating impact through reading, writing,  speaking and listening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47</cp:revision>
  <dcterms:created xsi:type="dcterms:W3CDTF">2009-11-06T21:18:34Z</dcterms:created>
  <dcterms:modified xsi:type="dcterms:W3CDTF">2009-11-06T22:04:42Z</dcterms:modified>
</cp:coreProperties>
</file>