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92" r:id="rId2"/>
    <p:sldId id="257" r:id="rId3"/>
    <p:sldId id="261" r:id="rId4"/>
    <p:sldId id="259" r:id="rId5"/>
    <p:sldId id="268" r:id="rId6"/>
    <p:sldId id="258" r:id="rId7"/>
    <p:sldId id="260" r:id="rId8"/>
    <p:sldId id="262" r:id="rId9"/>
    <p:sldId id="263" r:id="rId10"/>
    <p:sldId id="266" r:id="rId11"/>
    <p:sldId id="267" r:id="rId12"/>
    <p:sldId id="269" r:id="rId13"/>
    <p:sldId id="264" r:id="rId14"/>
    <p:sldId id="273" r:id="rId15"/>
    <p:sldId id="274" r:id="rId16"/>
    <p:sldId id="275" r:id="rId17"/>
    <p:sldId id="276" r:id="rId18"/>
    <p:sldId id="277" r:id="rId19"/>
    <p:sldId id="278" r:id="rId20"/>
    <p:sldId id="279" r:id="rId21"/>
    <p:sldId id="270" r:id="rId22"/>
    <p:sldId id="285" r:id="rId23"/>
    <p:sldId id="272" r:id="rId24"/>
    <p:sldId id="271" r:id="rId25"/>
    <p:sldId id="281" r:id="rId26"/>
    <p:sldId id="282" r:id="rId27"/>
    <p:sldId id="283" r:id="rId28"/>
    <p:sldId id="284" r:id="rId29"/>
    <p:sldId id="289" r:id="rId30"/>
    <p:sldId id="290" r:id="rId31"/>
    <p:sldId id="29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1" d="100"/>
          <a:sy n="111" d="100"/>
        </p:scale>
        <p:origin x="-65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433E4-8511-A846-A133-8B4C62FEDB07}" type="datetimeFigureOut">
              <a:rPr lang="en-US" smtClean="0"/>
              <a:pPr/>
              <a:t>10/2/09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E433E4-8511-A846-A133-8B4C62FEDB07}" type="datetimeFigureOut">
              <a:rPr lang="en-US" smtClean="0"/>
              <a:pPr/>
              <a:t>10/2/09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E433E4-8511-A846-A133-8B4C62FEDB07}" type="datetimeFigureOut">
              <a:rPr lang="en-US" smtClean="0"/>
              <a:pPr/>
              <a:t>10/2/09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E433E4-8511-A846-A133-8B4C62FEDB07}" type="datetimeFigureOut">
              <a:rPr lang="en-US" smtClean="0"/>
              <a:pPr/>
              <a:t>10/2/09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FE433E4-8511-A846-A133-8B4C62FEDB07}" type="datetimeFigureOut">
              <a:rPr lang="en-US" smtClean="0"/>
              <a:pPr/>
              <a:t>10/2/09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FE433E4-8511-A846-A133-8B4C62FEDB07}" type="datetimeFigureOut">
              <a:rPr lang="en-US" smtClean="0"/>
              <a:pPr/>
              <a:t>10/2/09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FE433E4-8511-A846-A133-8B4C62FEDB07}" type="datetimeFigureOut">
              <a:rPr lang="en-US" smtClean="0"/>
              <a:pPr/>
              <a:t>10/2/09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FE433E4-8511-A846-A133-8B4C62FEDB07}" type="datetimeFigureOut">
              <a:rPr lang="en-US" smtClean="0"/>
              <a:pPr/>
              <a:t>10/2/09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433E4-8511-A846-A133-8B4C62FEDB07}" type="datetimeFigureOut">
              <a:rPr lang="en-US" smtClean="0"/>
              <a:pPr/>
              <a:t>10/2/09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FE433E4-8511-A846-A133-8B4C62FEDB07}" type="datetimeFigureOut">
              <a:rPr lang="en-US" smtClean="0"/>
              <a:pPr/>
              <a:t>10/2/09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FE433E4-8511-A846-A133-8B4C62FEDB07}" type="datetimeFigureOut">
              <a:rPr lang="en-US" smtClean="0"/>
              <a:pPr/>
              <a:t>10/2/09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13F95-D037-3944-8693-B0D7F05117F5}"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433E4-8511-A846-A133-8B4C62FEDB07}" type="datetimeFigureOut">
              <a:rPr lang="en-US" smtClean="0"/>
              <a:pPr/>
              <a:t>10/2/09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13F95-D037-3944-8693-B0D7F05117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5"/>
            <a:ext cx="7772400" cy="1470025"/>
          </a:xfrm>
        </p:spPr>
        <p:txBody>
          <a:bodyPr/>
          <a:lstStyle/>
          <a:p>
            <a:r>
              <a:rPr lang="en-US" dirty="0" smtClean="0"/>
              <a:t>Re-Booting English</a:t>
            </a:r>
            <a:endParaRPr lang="en-US" dirty="0"/>
          </a:p>
        </p:txBody>
      </p:sp>
      <p:sp>
        <p:nvSpPr>
          <p:cNvPr id="3" name="Subtitle 2"/>
          <p:cNvSpPr>
            <a:spLocks noGrp="1"/>
          </p:cNvSpPr>
          <p:nvPr>
            <p:ph type="subTitle" idx="1"/>
          </p:nvPr>
        </p:nvSpPr>
        <p:spPr>
          <a:xfrm>
            <a:off x="1828800" y="5353050"/>
            <a:ext cx="6705600" cy="2095500"/>
          </a:xfrm>
        </p:spPr>
        <p:txBody>
          <a:bodyPr>
            <a:normAutofit/>
          </a:bodyPr>
          <a:lstStyle/>
          <a:p>
            <a:r>
              <a:rPr lang="en-US" sz="2000" dirty="0" smtClean="0"/>
              <a:t>Geoff Barton</a:t>
            </a:r>
          </a:p>
          <a:p>
            <a:r>
              <a:rPr lang="en-US" sz="2000" dirty="0" smtClean="0"/>
              <a:t>Download free at </a:t>
            </a:r>
            <a:r>
              <a:rPr lang="en-US" sz="2000" dirty="0" err="1" smtClean="0"/>
              <a:t>www.geoffbarton.co.uk</a:t>
            </a:r>
            <a:endParaRPr lang="en-US" sz="2000" dirty="0"/>
          </a:p>
        </p:txBody>
      </p:sp>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09-10-02 at 05.08.39.png"/>
          <p:cNvPicPr>
            <a:picLocks noChangeAspect="1"/>
          </p:cNvPicPr>
          <p:nvPr/>
        </p:nvPicPr>
        <p:blipFill>
          <a:blip r:embed="rId2"/>
          <a:stretch>
            <a:fillRect/>
          </a:stretch>
        </p:blipFill>
        <p:spPr>
          <a:xfrm>
            <a:off x="2819400" y="1"/>
            <a:ext cx="6324600" cy="1130962"/>
          </a:xfrm>
          <a:prstGeom prst="rect">
            <a:avLst/>
          </a:prstGeom>
        </p:spPr>
      </p:pic>
      <p:pic>
        <p:nvPicPr>
          <p:cNvPr id="8" name="Picture 7" descr="st-dupont-fountain-pen-usb-key.jpg"/>
          <p:cNvPicPr>
            <a:picLocks noChangeAspect="1"/>
          </p:cNvPicPr>
          <p:nvPr/>
        </p:nvPicPr>
        <p:blipFill>
          <a:blip r:embed="rId3"/>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4800" y="5943600"/>
            <a:ext cx="9144000" cy="415498"/>
          </a:xfrm>
          <a:prstGeom prst="rect">
            <a:avLst/>
          </a:prstGeom>
          <a:noFill/>
        </p:spPr>
        <p:txBody>
          <a:bodyPr wrap="square" rtlCol="0">
            <a:spAutoFit/>
          </a:bodyPr>
          <a:lstStyle/>
          <a:p>
            <a:pPr algn="r"/>
            <a:r>
              <a:rPr lang="en-US" sz="1050" dirty="0" smtClean="0"/>
              <a:t>ENGLISH</a:t>
            </a:r>
          </a:p>
          <a:p>
            <a:pPr algn="r"/>
            <a:r>
              <a:rPr lang="en-US" sz="1050" dirty="0" smtClean="0"/>
              <a:t>LITERACY</a:t>
            </a:r>
            <a:endParaRPr lang="en-US" sz="105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t-dupont-fountain-pen-usb-key.jpg"/>
          <p:cNvPicPr>
            <a:picLocks noChangeAspect="1"/>
          </p:cNvPicPr>
          <p:nvPr/>
        </p:nvPicPr>
        <p:blipFill>
          <a:blip r:embed="rId2"/>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09-09-29 at 05.07.35.png"/>
          <p:cNvPicPr>
            <a:picLocks noChangeAspect="1"/>
          </p:cNvPicPr>
          <p:nvPr/>
        </p:nvPicPr>
        <p:blipFill>
          <a:blip r:embed="rId2"/>
          <a:stretch>
            <a:fillRect/>
          </a:stretch>
        </p:blipFill>
        <p:spPr>
          <a:xfrm>
            <a:off x="2997191" y="-10396"/>
            <a:ext cx="483552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86000" y="991612"/>
            <a:ext cx="7010400" cy="3046988"/>
          </a:xfrm>
          <a:prstGeom prst="rect">
            <a:avLst/>
          </a:prstGeom>
          <a:noFill/>
        </p:spPr>
        <p:txBody>
          <a:bodyPr wrap="square" rtlCol="0">
            <a:spAutoFit/>
          </a:bodyPr>
          <a:lstStyle/>
          <a:p>
            <a:pPr marL="342900" indent="-342900">
              <a:buFont typeface="Arial"/>
              <a:buChar char="•"/>
            </a:pPr>
            <a:r>
              <a:rPr lang="en-US" sz="4800" dirty="0" smtClean="0"/>
              <a:t>English Now</a:t>
            </a:r>
          </a:p>
          <a:p>
            <a:pPr marL="342900" indent="-342900">
              <a:buFont typeface="Arial"/>
              <a:buChar char="•"/>
            </a:pPr>
            <a:r>
              <a:rPr lang="en-US" sz="4800" dirty="0" smtClean="0"/>
              <a:t>Literacy Now</a:t>
            </a:r>
          </a:p>
          <a:p>
            <a:pPr marL="342900" indent="-342900">
              <a:buFont typeface="Arial"/>
              <a:buChar char="•"/>
            </a:pPr>
            <a:r>
              <a:rPr lang="en-US" sz="4800" dirty="0" smtClean="0"/>
              <a:t>Five case studies</a:t>
            </a:r>
          </a:p>
          <a:p>
            <a:pPr marL="342900" indent="-342900">
              <a:buFont typeface="Arial"/>
              <a:buChar char="•"/>
            </a:pPr>
            <a:r>
              <a:rPr lang="en-US" sz="4800" dirty="0" smtClean="0"/>
              <a:t>Where next …?</a:t>
            </a:r>
            <a:endParaRPr lang="en-US" sz="4800" dirty="0"/>
          </a:p>
        </p:txBody>
      </p:sp>
      <p:sp>
        <p:nvSpPr>
          <p:cNvPr id="5" name="Up Arrow Callout 4"/>
          <p:cNvSpPr/>
          <p:nvPr/>
        </p:nvSpPr>
        <p:spPr>
          <a:xfrm>
            <a:off x="3124200" y="3200400"/>
            <a:ext cx="4038600" cy="3200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Beyond merely D to C conversion</a:t>
            </a:r>
            <a:endParaRPr lang="en-US" sz="3600" dirty="0">
              <a:solidFill>
                <a:schemeClr val="tx1"/>
              </a:solidFill>
            </a:endParaRPr>
          </a:p>
        </p:txBody>
      </p:sp>
      <p:cxnSp>
        <p:nvCxnSpPr>
          <p:cNvPr id="7" name="Straight Connector 6"/>
          <p:cNvCxnSpPr/>
          <p:nvPr/>
        </p:nvCxnSpPr>
        <p:spPr>
          <a:xfrm>
            <a:off x="2590800" y="3200400"/>
            <a:ext cx="4419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3733800" y="1371600"/>
            <a:ext cx="2857500" cy="1714500"/>
          </a:xfrm>
          <a:prstGeom prst="rect">
            <a:avLst/>
          </a:prstGeom>
        </p:spPr>
      </p:pic>
      <p:sp>
        <p:nvSpPr>
          <p:cNvPr id="5" name="TextBox 4"/>
          <p:cNvSpPr txBox="1"/>
          <p:nvPr/>
        </p:nvSpPr>
        <p:spPr>
          <a:xfrm>
            <a:off x="2057400" y="3220253"/>
            <a:ext cx="6096000" cy="954107"/>
          </a:xfrm>
          <a:prstGeom prst="rect">
            <a:avLst/>
          </a:prstGeom>
          <a:noFill/>
        </p:spPr>
        <p:txBody>
          <a:bodyPr wrap="square" rtlCol="0">
            <a:spAutoFit/>
          </a:bodyPr>
          <a:lstStyle/>
          <a:p>
            <a:pPr algn="ctr"/>
            <a:r>
              <a:rPr lang="en-US" sz="2800" dirty="0" smtClean="0"/>
              <a:t>Subject Reviews 2005 &amp; 2009</a:t>
            </a:r>
          </a:p>
          <a:p>
            <a:pPr algn="ctr"/>
            <a:r>
              <a:rPr lang="en-US" sz="2800" dirty="0" smtClean="0"/>
              <a:t>“English at the Crossroads”</a:t>
            </a:r>
            <a:endParaRPr lang="en-US" sz="2800"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5" name="TextBox 4"/>
          <p:cNvSpPr txBox="1"/>
          <p:nvPr/>
        </p:nvSpPr>
        <p:spPr>
          <a:xfrm>
            <a:off x="1828800" y="267176"/>
            <a:ext cx="6096000" cy="523220"/>
          </a:xfrm>
          <a:prstGeom prst="rect">
            <a:avLst/>
          </a:prstGeom>
          <a:noFill/>
        </p:spPr>
        <p:txBody>
          <a:bodyPr wrap="square" rtlCol="0">
            <a:spAutoFit/>
          </a:bodyPr>
          <a:lstStyle/>
          <a:p>
            <a:r>
              <a:rPr lang="en-US" sz="2800" dirty="0" smtClean="0"/>
              <a:t>English 2005:</a:t>
            </a:r>
            <a:endParaRPr lang="en-US" sz="2800" dirty="0"/>
          </a:p>
        </p:txBody>
      </p:sp>
      <p:sp>
        <p:nvSpPr>
          <p:cNvPr id="6" name="TextBox 5"/>
          <p:cNvSpPr txBox="1"/>
          <p:nvPr/>
        </p:nvSpPr>
        <p:spPr>
          <a:xfrm>
            <a:off x="990600" y="1348770"/>
            <a:ext cx="8382000" cy="1569660"/>
          </a:xfrm>
          <a:prstGeom prst="rect">
            <a:avLst/>
          </a:prstGeom>
          <a:noFill/>
        </p:spPr>
        <p:txBody>
          <a:bodyPr wrap="square" rtlCol="0">
            <a:spAutoFit/>
          </a:bodyPr>
          <a:lstStyle/>
          <a:p>
            <a:pPr marL="1371600" lvl="2" indent="-457200">
              <a:spcAft>
                <a:spcPts val="600"/>
              </a:spcAft>
            </a:pPr>
            <a:r>
              <a:rPr lang="en-GB" sz="2400" dirty="0" smtClean="0">
                <a:solidFill>
                  <a:srgbClr val="000000"/>
                </a:solidFill>
                <a:latin typeface="Tahoma" pitchFamily="24" charset="0"/>
              </a:rPr>
              <a:t>	</a:t>
            </a:r>
            <a:r>
              <a:rPr lang="en-GB" sz="2400" dirty="0" err="1" smtClean="0">
                <a:solidFill>
                  <a:srgbClr val="000000"/>
                </a:solidFill>
                <a:latin typeface="Tahoma" pitchFamily="24" charset="0"/>
              </a:rPr>
              <a:t>Myhill</a:t>
            </a:r>
            <a:r>
              <a:rPr lang="en-GB" sz="2400" dirty="0" smtClean="0">
                <a:solidFill>
                  <a:srgbClr val="000000"/>
                </a:solidFill>
                <a:latin typeface="Tahoma" pitchFamily="24" charset="0"/>
              </a:rPr>
              <a:t> and Fisher: ‘spoken language forms a constraint, a ceiling not only on the ability to comprehend but also on the ability to write, beyond which literacy cannot progress’. </a:t>
            </a:r>
          </a:p>
        </p:txBody>
      </p:sp>
      <p:sp>
        <p:nvSpPr>
          <p:cNvPr id="7" name="TextBox 6"/>
          <p:cNvSpPr txBox="1"/>
          <p:nvPr/>
        </p:nvSpPr>
        <p:spPr>
          <a:xfrm>
            <a:off x="990600" y="3124200"/>
            <a:ext cx="8153400" cy="1938992"/>
          </a:xfrm>
          <a:prstGeom prst="rect">
            <a:avLst/>
          </a:prstGeom>
          <a:noFill/>
        </p:spPr>
        <p:txBody>
          <a:bodyPr wrap="square" rtlCol="0">
            <a:spAutoFit/>
          </a:bodyPr>
          <a:lstStyle/>
          <a:p>
            <a:pPr marL="1371600" lvl="2" indent="-457200">
              <a:spcAft>
                <a:spcPts val="600"/>
              </a:spcAft>
            </a:pPr>
            <a:r>
              <a:rPr lang="en-GB" sz="2400" dirty="0" smtClean="0">
                <a:solidFill>
                  <a:srgbClr val="000000"/>
                </a:solidFill>
                <a:latin typeface="Tahoma" pitchFamily="24" charset="0"/>
              </a:rPr>
              <a:t>	Although the reading skills of 10 year old pupils in England compared well with those of pupils in other countries, they read less frequently for pleasure and were less interested in reading than those elsewhere. </a:t>
            </a:r>
          </a:p>
        </p:txBody>
      </p:sp>
      <p:sp>
        <p:nvSpPr>
          <p:cNvPr id="8" name="TextBox 7"/>
          <p:cNvSpPr txBox="1"/>
          <p:nvPr/>
        </p:nvSpPr>
        <p:spPr>
          <a:xfrm>
            <a:off x="990600" y="5315128"/>
            <a:ext cx="8382000" cy="830997"/>
          </a:xfrm>
          <a:prstGeom prst="rect">
            <a:avLst/>
          </a:prstGeom>
          <a:noFill/>
        </p:spPr>
        <p:txBody>
          <a:bodyPr wrap="square" rtlCol="0">
            <a:spAutoFit/>
          </a:bodyPr>
          <a:lstStyle/>
          <a:p>
            <a:pPr marL="1371600" lvl="2" indent="-457200">
              <a:spcAft>
                <a:spcPts val="600"/>
              </a:spcAft>
            </a:pPr>
            <a:r>
              <a:rPr lang="en-GB" sz="2400" dirty="0" smtClean="0">
                <a:solidFill>
                  <a:srgbClr val="000000"/>
                </a:solidFill>
                <a:latin typeface="Tahoma" pitchFamily="24" charset="0"/>
              </a:rPr>
              <a:t>	Pupils’ writing does not improve solely by doing more of it. </a:t>
            </a: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smtClean="0"/>
              <a:t>1</a:t>
            </a:r>
            <a:endParaRPr lang="en-US" sz="8000" dirty="0"/>
          </a:p>
        </p:txBody>
      </p:sp>
      <p:sp>
        <p:nvSpPr>
          <p:cNvPr id="10" name="TextBox 9"/>
          <p:cNvSpPr txBox="1"/>
          <p:nvPr/>
        </p:nvSpPr>
        <p:spPr>
          <a:xfrm>
            <a:off x="1524000" y="3124200"/>
            <a:ext cx="838200" cy="1323439"/>
          </a:xfrm>
          <a:prstGeom prst="rect">
            <a:avLst/>
          </a:prstGeom>
          <a:noFill/>
        </p:spPr>
        <p:txBody>
          <a:bodyPr wrap="square" rtlCol="0">
            <a:spAutoFit/>
          </a:bodyPr>
          <a:lstStyle/>
          <a:p>
            <a:r>
              <a:rPr lang="en-US" sz="8000" dirty="0"/>
              <a:t>2</a:t>
            </a:r>
          </a:p>
        </p:txBody>
      </p:sp>
      <p:sp>
        <p:nvSpPr>
          <p:cNvPr id="11" name="TextBox 10"/>
          <p:cNvSpPr txBox="1"/>
          <p:nvPr/>
        </p:nvSpPr>
        <p:spPr>
          <a:xfrm>
            <a:off x="1524000" y="5063192"/>
            <a:ext cx="838200" cy="1323439"/>
          </a:xfrm>
          <a:prstGeom prst="rect">
            <a:avLst/>
          </a:prstGeom>
          <a:noFill/>
        </p:spPr>
        <p:txBody>
          <a:bodyPr wrap="square" rtlCol="0">
            <a:spAutoFit/>
          </a:bodyPr>
          <a:lstStyle/>
          <a:p>
            <a:r>
              <a:rPr lang="en-US" sz="8000" dirty="0" smtClean="0"/>
              <a:t>3</a:t>
            </a:r>
            <a:endParaRPr lang="en-US" sz="8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500"/>
                                        <p:tgtEl>
                                          <p:spTgt spid="10"/>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subTnLst>
                                    <p:animClr>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subTnLst>
                                    <p:animClr>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5" name="TextBox 4"/>
          <p:cNvSpPr txBox="1"/>
          <p:nvPr/>
        </p:nvSpPr>
        <p:spPr>
          <a:xfrm>
            <a:off x="1828800" y="267176"/>
            <a:ext cx="6096000" cy="523220"/>
          </a:xfrm>
          <a:prstGeom prst="rect">
            <a:avLst/>
          </a:prstGeom>
          <a:noFill/>
        </p:spPr>
        <p:txBody>
          <a:bodyPr wrap="square" rtlCol="0">
            <a:spAutoFit/>
          </a:bodyPr>
          <a:lstStyle/>
          <a:p>
            <a:r>
              <a:rPr lang="en-US" sz="2800" dirty="0" smtClean="0"/>
              <a:t>English 2009:</a:t>
            </a:r>
            <a:endParaRPr lang="en-US" sz="2800" dirty="0"/>
          </a:p>
        </p:txBody>
      </p:sp>
      <p:sp>
        <p:nvSpPr>
          <p:cNvPr id="6" name="TextBox 5"/>
          <p:cNvSpPr txBox="1"/>
          <p:nvPr/>
        </p:nvSpPr>
        <p:spPr>
          <a:xfrm>
            <a:off x="990600" y="1348770"/>
            <a:ext cx="7924800" cy="3200876"/>
          </a:xfrm>
          <a:prstGeom prst="rect">
            <a:avLst/>
          </a:prstGeom>
          <a:noFill/>
        </p:spPr>
        <p:txBody>
          <a:bodyPr wrap="square" rtlCol="0">
            <a:spAutoFit/>
          </a:bodyPr>
          <a:lstStyle/>
          <a:p>
            <a:pPr marL="1371600" lvl="2" indent="-457200">
              <a:spcAft>
                <a:spcPts val="600"/>
              </a:spcAft>
            </a:pPr>
            <a:r>
              <a:rPr lang="en-US" sz="2400" dirty="0" smtClean="0"/>
              <a:t>	All </a:t>
            </a:r>
            <a:r>
              <a:rPr lang="en-US" sz="2400" dirty="0"/>
              <a:t>the English departments visited had schemes of work for KS3 but, since they </a:t>
            </a:r>
            <a:r>
              <a:rPr lang="en-US" sz="2400" b="1" dirty="0"/>
              <a:t>rarely showed them to the students,</a:t>
            </a:r>
            <a:r>
              <a:rPr lang="en-US" sz="2400" dirty="0"/>
              <a:t> students could not see how individual elements linked together and supported each other.</a:t>
            </a:r>
            <a:r>
              <a:rPr lang="en-US" sz="2400" dirty="0" smtClean="0"/>
              <a:t> </a:t>
            </a:r>
          </a:p>
          <a:p>
            <a:pPr marL="1371600" lvl="2" indent="-457200">
              <a:spcAft>
                <a:spcPts val="600"/>
              </a:spcAft>
            </a:pPr>
            <a:r>
              <a:rPr lang="en-US" sz="2400" dirty="0" smtClean="0"/>
              <a:t>	</a:t>
            </a:r>
          </a:p>
          <a:p>
            <a:pPr marL="1371600" lvl="2" indent="-457200">
              <a:spcAft>
                <a:spcPts val="600"/>
              </a:spcAft>
            </a:pPr>
            <a:r>
              <a:rPr lang="en-US" sz="2400" dirty="0"/>
              <a:t>	</a:t>
            </a:r>
            <a:r>
              <a:rPr lang="en-US" sz="2400" dirty="0" smtClean="0"/>
              <a:t>To </a:t>
            </a:r>
            <a:r>
              <a:rPr lang="en-US" sz="2400" dirty="0"/>
              <a:t>many students, the KS3 </a:t>
            </a:r>
            <a:r>
              <a:rPr lang="en-US" sz="2400" dirty="0" err="1"/>
              <a:t>programme</a:t>
            </a:r>
            <a:r>
              <a:rPr lang="en-US" sz="2400" dirty="0"/>
              <a:t> seemed a </a:t>
            </a:r>
            <a:r>
              <a:rPr lang="en-US" sz="2400" b="1" dirty="0"/>
              <a:t>random sequence of </a:t>
            </a:r>
            <a:r>
              <a:rPr lang="en-US" sz="2400" b="1" dirty="0" smtClean="0"/>
              <a:t>activities</a:t>
            </a:r>
            <a:r>
              <a:rPr lang="en-US" sz="2400" dirty="0" smtClean="0"/>
              <a:t> …</a:t>
            </a:r>
            <a:endParaRPr lang="en-GB" sz="2400" dirty="0" smtClean="0">
              <a:solidFill>
                <a:srgbClr val="000000"/>
              </a:solidFill>
              <a:latin typeface="Tahoma" pitchFamily="24" charset="0"/>
            </a:endParaRP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smtClean="0"/>
              <a:t>1</a:t>
            </a:r>
            <a:endParaRPr lang="en-US" sz="8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5" name="TextBox 4"/>
          <p:cNvSpPr txBox="1"/>
          <p:nvPr/>
        </p:nvSpPr>
        <p:spPr>
          <a:xfrm>
            <a:off x="1828800" y="267176"/>
            <a:ext cx="6096000" cy="523220"/>
          </a:xfrm>
          <a:prstGeom prst="rect">
            <a:avLst/>
          </a:prstGeom>
          <a:noFill/>
        </p:spPr>
        <p:txBody>
          <a:bodyPr wrap="square" rtlCol="0">
            <a:spAutoFit/>
          </a:bodyPr>
          <a:lstStyle/>
          <a:p>
            <a:r>
              <a:rPr lang="en-US" sz="2800" dirty="0" smtClean="0"/>
              <a:t>English 2009:</a:t>
            </a:r>
            <a:endParaRPr lang="en-US" sz="2800" dirty="0"/>
          </a:p>
        </p:txBody>
      </p:sp>
      <p:sp>
        <p:nvSpPr>
          <p:cNvPr id="6" name="TextBox 5"/>
          <p:cNvSpPr txBox="1"/>
          <p:nvPr/>
        </p:nvSpPr>
        <p:spPr>
          <a:xfrm>
            <a:off x="990600" y="1348770"/>
            <a:ext cx="7924800" cy="2308324"/>
          </a:xfrm>
          <a:prstGeom prst="rect">
            <a:avLst/>
          </a:prstGeom>
          <a:noFill/>
        </p:spPr>
        <p:txBody>
          <a:bodyPr wrap="square" rtlCol="0">
            <a:spAutoFit/>
          </a:bodyPr>
          <a:lstStyle/>
          <a:p>
            <a:pPr marL="1371600" lvl="2" indent="-457200">
              <a:spcAft>
                <a:spcPts val="600"/>
              </a:spcAft>
            </a:pPr>
            <a:r>
              <a:rPr lang="en-US" sz="2400" dirty="0" smtClean="0"/>
              <a:t>	Some </a:t>
            </a:r>
            <a:r>
              <a:rPr lang="en-US" sz="2400" dirty="0"/>
              <a:t>schools persevered with ‘library lessons’ where the students read silently. These sessions rarely included time to discuss or promote books and other written material and therefore did not help to develop a </a:t>
            </a:r>
            <a:r>
              <a:rPr lang="en-US" sz="2400" b="1" dirty="0"/>
              <a:t>reading community </a:t>
            </a:r>
            <a:r>
              <a:rPr lang="en-US" sz="2400" dirty="0"/>
              <a:t>within the school.</a:t>
            </a:r>
            <a:endParaRPr lang="en-GB" sz="2400" dirty="0" smtClean="0">
              <a:solidFill>
                <a:srgbClr val="000000"/>
              </a:solidFill>
              <a:latin typeface="Tahoma" pitchFamily="24" charset="0"/>
            </a:endParaRP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smtClean="0"/>
              <a:t>2</a:t>
            </a:r>
            <a:endParaRPr lang="en-US" sz="8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6" name="TextBox 5"/>
          <p:cNvSpPr txBox="1"/>
          <p:nvPr/>
        </p:nvSpPr>
        <p:spPr>
          <a:xfrm>
            <a:off x="990600" y="1348770"/>
            <a:ext cx="7924800" cy="1938992"/>
          </a:xfrm>
          <a:prstGeom prst="rect">
            <a:avLst/>
          </a:prstGeom>
          <a:noFill/>
        </p:spPr>
        <p:txBody>
          <a:bodyPr wrap="square" rtlCol="0">
            <a:spAutoFit/>
          </a:bodyPr>
          <a:lstStyle/>
          <a:p>
            <a:pPr marL="1371600" lvl="2" indent="-457200">
              <a:spcAft>
                <a:spcPts val="600"/>
              </a:spcAft>
            </a:pPr>
            <a:r>
              <a:rPr lang="en-US" sz="2400" dirty="0" smtClean="0"/>
              <a:t>	Many </a:t>
            </a:r>
            <a:r>
              <a:rPr lang="en-US" sz="2400" dirty="0"/>
              <a:t>of the lessons seen during the survey showed there was a clear need to reinvigorate the teaching of writing. Students were not motivated by the writing tasks they were given and saw no real purpose to them.</a:t>
            </a:r>
            <a:endParaRPr lang="en-GB" sz="2400" dirty="0" smtClean="0">
              <a:solidFill>
                <a:srgbClr val="000000"/>
              </a:solidFill>
              <a:latin typeface="Tahoma" pitchFamily="24" charset="0"/>
            </a:endParaRP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a:t>3</a:t>
            </a:r>
          </a:p>
        </p:txBody>
      </p:sp>
      <p:sp>
        <p:nvSpPr>
          <p:cNvPr id="7" name="TextBox 6"/>
          <p:cNvSpPr txBox="1"/>
          <p:nvPr/>
        </p:nvSpPr>
        <p:spPr>
          <a:xfrm>
            <a:off x="1828800" y="267176"/>
            <a:ext cx="6096000" cy="523220"/>
          </a:xfrm>
          <a:prstGeom prst="rect">
            <a:avLst/>
          </a:prstGeom>
          <a:noFill/>
        </p:spPr>
        <p:txBody>
          <a:bodyPr wrap="square" rtlCol="0">
            <a:spAutoFit/>
          </a:bodyPr>
          <a:lstStyle/>
          <a:p>
            <a:r>
              <a:rPr lang="en-US" sz="2800" dirty="0" smtClean="0"/>
              <a:t>English 2009:</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6" name="TextBox 5"/>
          <p:cNvSpPr txBox="1"/>
          <p:nvPr/>
        </p:nvSpPr>
        <p:spPr>
          <a:xfrm>
            <a:off x="990600" y="1348770"/>
            <a:ext cx="7924800" cy="1569660"/>
          </a:xfrm>
          <a:prstGeom prst="rect">
            <a:avLst/>
          </a:prstGeom>
          <a:noFill/>
        </p:spPr>
        <p:txBody>
          <a:bodyPr wrap="square" rtlCol="0">
            <a:spAutoFit/>
          </a:bodyPr>
          <a:lstStyle/>
          <a:p>
            <a:pPr marL="1371600" lvl="2" indent="-457200">
              <a:spcAft>
                <a:spcPts val="600"/>
              </a:spcAft>
            </a:pPr>
            <a:r>
              <a:rPr lang="en-US" sz="2400" dirty="0" smtClean="0"/>
              <a:t>	</a:t>
            </a:r>
            <a:r>
              <a:rPr lang="en-US" sz="2400" dirty="0" err="1" smtClean="0"/>
              <a:t>Ofsted’s</a:t>
            </a:r>
            <a:r>
              <a:rPr lang="en-US" sz="2400" dirty="0" smtClean="0"/>
              <a:t> </a:t>
            </a:r>
            <a:r>
              <a:rPr lang="en-US" sz="2400" dirty="0"/>
              <a:t>previous report on English found that schools put too little emphasis on developing </a:t>
            </a:r>
            <a:r>
              <a:rPr lang="en-US" sz="2400" b="1" dirty="0"/>
              <a:t>speaking and listening</a:t>
            </a:r>
            <a:r>
              <a:rPr lang="en-US" sz="2400" dirty="0"/>
              <a:t>. Since then, the teaching of speaking and listening has improved.</a:t>
            </a:r>
            <a:endParaRPr lang="en-GB" sz="2400" dirty="0" smtClean="0">
              <a:solidFill>
                <a:srgbClr val="000000"/>
              </a:solidFill>
              <a:latin typeface="Tahoma" pitchFamily="24" charset="0"/>
            </a:endParaRP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smtClean="0"/>
              <a:t>4</a:t>
            </a:r>
            <a:endParaRPr lang="en-US" sz="8000" dirty="0"/>
          </a:p>
        </p:txBody>
      </p:sp>
      <p:sp>
        <p:nvSpPr>
          <p:cNvPr id="7" name="TextBox 6"/>
          <p:cNvSpPr txBox="1"/>
          <p:nvPr/>
        </p:nvSpPr>
        <p:spPr>
          <a:xfrm>
            <a:off x="1828800" y="267176"/>
            <a:ext cx="6096000" cy="523220"/>
          </a:xfrm>
          <a:prstGeom prst="rect">
            <a:avLst/>
          </a:prstGeom>
          <a:noFill/>
        </p:spPr>
        <p:txBody>
          <a:bodyPr wrap="square" rtlCol="0">
            <a:spAutoFit/>
          </a:bodyPr>
          <a:lstStyle/>
          <a:p>
            <a:r>
              <a:rPr lang="en-US" sz="2800" dirty="0" smtClean="0"/>
              <a:t>English 2009:</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t-dupont-fountain-pen-usb-key.jpg"/>
          <p:cNvPicPr>
            <a:picLocks noChangeAspect="1"/>
          </p:cNvPicPr>
          <p:nvPr/>
        </p:nvPicPr>
        <p:blipFill>
          <a:blip r:embed="rId2"/>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_749567_ofstedlogo300.jpg"/>
          <p:cNvPicPr>
            <a:picLocks noChangeAspect="1"/>
          </p:cNvPicPr>
          <p:nvPr/>
        </p:nvPicPr>
        <p:blipFill>
          <a:blip r:embed="rId2"/>
          <a:stretch>
            <a:fillRect/>
          </a:stretch>
        </p:blipFill>
        <p:spPr>
          <a:xfrm>
            <a:off x="228600" y="228600"/>
            <a:ext cx="1295400" cy="777240"/>
          </a:xfrm>
          <a:prstGeom prst="rect">
            <a:avLst/>
          </a:prstGeom>
        </p:spPr>
      </p:pic>
      <p:sp>
        <p:nvSpPr>
          <p:cNvPr id="6" name="TextBox 5"/>
          <p:cNvSpPr txBox="1"/>
          <p:nvPr/>
        </p:nvSpPr>
        <p:spPr>
          <a:xfrm>
            <a:off x="990600" y="1348770"/>
            <a:ext cx="7924800" cy="1569660"/>
          </a:xfrm>
          <a:prstGeom prst="rect">
            <a:avLst/>
          </a:prstGeom>
          <a:noFill/>
        </p:spPr>
        <p:txBody>
          <a:bodyPr wrap="square" rtlCol="0">
            <a:spAutoFit/>
          </a:bodyPr>
          <a:lstStyle/>
          <a:p>
            <a:pPr marL="1371600" lvl="2" indent="-457200">
              <a:spcAft>
                <a:spcPts val="600"/>
              </a:spcAft>
            </a:pPr>
            <a:r>
              <a:rPr lang="en-US" sz="2400" dirty="0" smtClean="0"/>
              <a:t>	The </a:t>
            </a:r>
            <a:r>
              <a:rPr lang="en-US" sz="2400" dirty="0"/>
              <a:t>last English report identified a wide gap between the best practice and the rest in using </a:t>
            </a:r>
            <a:r>
              <a:rPr lang="en-US" sz="2400" b="1" dirty="0"/>
              <a:t>ICT</a:t>
            </a:r>
            <a:r>
              <a:rPr lang="en-US" sz="2400" dirty="0"/>
              <a:t>. This gap remains; indeed, some of the evidence suggests that it has widened.</a:t>
            </a:r>
            <a:endParaRPr lang="en-GB" sz="2400" dirty="0" smtClean="0">
              <a:solidFill>
                <a:srgbClr val="000000"/>
              </a:solidFill>
              <a:latin typeface="Tahoma" pitchFamily="24" charset="0"/>
            </a:endParaRPr>
          </a:p>
        </p:txBody>
      </p:sp>
      <p:sp>
        <p:nvSpPr>
          <p:cNvPr id="9" name="TextBox 8"/>
          <p:cNvSpPr txBox="1"/>
          <p:nvPr/>
        </p:nvSpPr>
        <p:spPr>
          <a:xfrm>
            <a:off x="1524000" y="1348770"/>
            <a:ext cx="838200" cy="1323439"/>
          </a:xfrm>
          <a:prstGeom prst="rect">
            <a:avLst/>
          </a:prstGeom>
          <a:noFill/>
        </p:spPr>
        <p:txBody>
          <a:bodyPr wrap="square" rtlCol="0">
            <a:spAutoFit/>
          </a:bodyPr>
          <a:lstStyle/>
          <a:p>
            <a:r>
              <a:rPr lang="en-US" sz="8000" dirty="0"/>
              <a:t>5</a:t>
            </a:r>
          </a:p>
        </p:txBody>
      </p:sp>
      <p:sp>
        <p:nvSpPr>
          <p:cNvPr id="7" name="TextBox 6"/>
          <p:cNvSpPr txBox="1"/>
          <p:nvPr/>
        </p:nvSpPr>
        <p:spPr>
          <a:xfrm>
            <a:off x="1828800" y="267176"/>
            <a:ext cx="6096000" cy="523220"/>
          </a:xfrm>
          <a:prstGeom prst="rect">
            <a:avLst/>
          </a:prstGeom>
          <a:noFill/>
        </p:spPr>
        <p:txBody>
          <a:bodyPr wrap="square" rtlCol="0">
            <a:spAutoFit/>
          </a:bodyPr>
          <a:lstStyle/>
          <a:p>
            <a:r>
              <a:rPr lang="en-US" sz="2800" dirty="0" smtClean="0"/>
              <a:t>English 2009:</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8800" y="457200"/>
            <a:ext cx="7772400" cy="646331"/>
          </a:xfrm>
          <a:prstGeom prst="rect">
            <a:avLst/>
          </a:prstGeom>
          <a:noFill/>
        </p:spPr>
        <p:txBody>
          <a:bodyPr wrap="square" rtlCol="0">
            <a:spAutoFit/>
          </a:bodyPr>
          <a:lstStyle/>
          <a:p>
            <a:r>
              <a:rPr lang="en-US" sz="3600" dirty="0" smtClean="0"/>
              <a:t>Whole-school literacy:</a:t>
            </a:r>
            <a:endParaRPr lang="en-US" sz="3600" dirty="0"/>
          </a:p>
        </p:txBody>
      </p:sp>
      <p:sp>
        <p:nvSpPr>
          <p:cNvPr id="7" name="TextBox 6"/>
          <p:cNvSpPr txBox="1"/>
          <p:nvPr/>
        </p:nvSpPr>
        <p:spPr>
          <a:xfrm>
            <a:off x="1981200" y="1447800"/>
            <a:ext cx="7772400" cy="3416320"/>
          </a:xfrm>
          <a:prstGeom prst="rect">
            <a:avLst/>
          </a:prstGeom>
          <a:noFill/>
        </p:spPr>
        <p:txBody>
          <a:bodyPr wrap="square" rtlCol="0">
            <a:spAutoFit/>
          </a:bodyPr>
          <a:lstStyle/>
          <a:p>
            <a:pPr marL="742950" indent="-742950">
              <a:buFont typeface="+mj-lt"/>
              <a:buAutoNum type="arabicPeriod"/>
            </a:pPr>
            <a:r>
              <a:rPr lang="en-US" sz="3600" dirty="0" smtClean="0"/>
              <a:t>Every teacher in English …</a:t>
            </a:r>
          </a:p>
          <a:p>
            <a:pPr marL="742950" indent="-742950">
              <a:buFont typeface="+mj-lt"/>
              <a:buAutoNum type="arabicPeriod"/>
            </a:pPr>
            <a:r>
              <a:rPr lang="en-US" sz="3600" dirty="0" smtClean="0"/>
              <a:t>Teach reading, not FOFO …</a:t>
            </a:r>
          </a:p>
          <a:p>
            <a:pPr marL="742950" indent="-742950">
              <a:buFont typeface="+mj-lt"/>
              <a:buAutoNum type="arabicPeriod"/>
            </a:pPr>
            <a:r>
              <a:rPr lang="en-US" sz="3600" dirty="0" smtClean="0"/>
              <a:t>Demystify spelling …</a:t>
            </a:r>
          </a:p>
          <a:p>
            <a:pPr marL="742950" indent="-742950">
              <a:buFont typeface="+mj-lt"/>
              <a:buAutoNum type="arabicPeriod"/>
            </a:pPr>
            <a:r>
              <a:rPr lang="en-US" sz="3600" dirty="0" smtClean="0"/>
              <a:t>Model writing …</a:t>
            </a:r>
          </a:p>
          <a:p>
            <a:pPr marL="742950" indent="-742950">
              <a:buFont typeface="+mj-lt"/>
              <a:buAutoNum type="arabicPeriod"/>
            </a:pPr>
            <a:r>
              <a:rPr lang="en-US" sz="3600" dirty="0" err="1" smtClean="0"/>
              <a:t>Emphasise</a:t>
            </a:r>
            <a:r>
              <a:rPr lang="en-US" sz="3600" dirty="0" smtClean="0"/>
              <a:t> </a:t>
            </a:r>
            <a:r>
              <a:rPr lang="en-US" sz="3600" dirty="0" smtClean="0"/>
              <a:t>quality talk …</a:t>
            </a:r>
          </a:p>
          <a:p>
            <a:endParaRPr lang="en-US" sz="3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2"/>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28800" y="2200364"/>
            <a:ext cx="7315200" cy="1200329"/>
          </a:xfrm>
          <a:prstGeom prst="rect">
            <a:avLst/>
          </a:prstGeom>
          <a:noFill/>
        </p:spPr>
        <p:txBody>
          <a:bodyPr wrap="square" rtlCol="0">
            <a:spAutoFit/>
          </a:bodyPr>
          <a:lstStyle/>
          <a:p>
            <a:pPr algn="ctr"/>
            <a:r>
              <a:rPr lang="en-US" sz="7200" dirty="0" smtClean="0"/>
              <a:t>CASE STUDIES</a:t>
            </a:r>
            <a:endParaRPr lang="en-US" sz="7200"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09-10-02 at 06.32.05.png"/>
          <p:cNvPicPr>
            <a:picLocks noChangeAspect="1"/>
          </p:cNvPicPr>
          <p:nvPr/>
        </p:nvPicPr>
        <p:blipFill>
          <a:blip r:embed="rId2"/>
          <a:stretch>
            <a:fillRect/>
          </a:stretch>
        </p:blipFill>
        <p:spPr>
          <a:xfrm>
            <a:off x="381000" y="1371600"/>
            <a:ext cx="3601156" cy="4876800"/>
          </a:xfrm>
          <a:prstGeom prst="rect">
            <a:avLst/>
          </a:prstGeom>
          <a:effectLst>
            <a:outerShdw blurRad="50800" dist="139700" dir="2700000">
              <a:srgbClr val="000000">
                <a:alpha val="43000"/>
              </a:srgbClr>
            </a:outerShdw>
          </a:effectLst>
        </p:spPr>
      </p:pic>
      <p:pic>
        <p:nvPicPr>
          <p:cNvPr id="5" name="Picture 4" descr="Screen shot 2009-10-02 at 06.32.17.png"/>
          <p:cNvPicPr>
            <a:picLocks noChangeAspect="1"/>
          </p:cNvPicPr>
          <p:nvPr/>
        </p:nvPicPr>
        <p:blipFill>
          <a:blip r:embed="rId3"/>
          <a:stretch>
            <a:fillRect/>
          </a:stretch>
        </p:blipFill>
        <p:spPr>
          <a:xfrm>
            <a:off x="1828800" y="990600"/>
            <a:ext cx="3348919" cy="4191000"/>
          </a:xfrm>
          <a:prstGeom prst="rect">
            <a:avLst/>
          </a:prstGeom>
          <a:effectLst>
            <a:outerShdw blurRad="50800" dist="114300" dir="2700000">
              <a:srgbClr val="000000">
                <a:alpha val="43000"/>
              </a:srgbClr>
            </a:outerShdw>
          </a:effectLst>
        </p:spPr>
      </p:pic>
      <p:pic>
        <p:nvPicPr>
          <p:cNvPr id="6" name="Picture 5" descr="Screen shot 2009-10-02 at 06.32.28.png"/>
          <p:cNvPicPr>
            <a:picLocks noChangeAspect="1"/>
          </p:cNvPicPr>
          <p:nvPr/>
        </p:nvPicPr>
        <p:blipFill>
          <a:blip r:embed="rId4"/>
          <a:stretch>
            <a:fillRect/>
          </a:stretch>
        </p:blipFill>
        <p:spPr>
          <a:xfrm>
            <a:off x="3480911" y="152400"/>
            <a:ext cx="3393616" cy="4648200"/>
          </a:xfrm>
          <a:prstGeom prst="rect">
            <a:avLst/>
          </a:prstGeom>
          <a:effectLst>
            <a:outerShdw blurRad="50800" dist="190500" dir="2700000">
              <a:srgbClr val="000000">
                <a:alpha val="43000"/>
              </a:srgbClr>
            </a:outerShdw>
          </a:effectLst>
        </p:spPr>
      </p:pic>
      <p:pic>
        <p:nvPicPr>
          <p:cNvPr id="7" name="Picture 6" descr="Screen shot 2009-10-02 at 06.32.37.png"/>
          <p:cNvPicPr>
            <a:picLocks noChangeAspect="1"/>
          </p:cNvPicPr>
          <p:nvPr/>
        </p:nvPicPr>
        <p:blipFill>
          <a:blip r:embed="rId5"/>
          <a:stretch>
            <a:fillRect/>
          </a:stretch>
        </p:blipFill>
        <p:spPr>
          <a:xfrm>
            <a:off x="5408206" y="1371600"/>
            <a:ext cx="2932641" cy="3886200"/>
          </a:xfrm>
          <a:prstGeom prst="rect">
            <a:avLst/>
          </a:prstGeom>
          <a:effectLst>
            <a:outerShdw blurRad="50800" dist="203200" dir="2700000">
              <a:srgbClr val="000000">
                <a:alpha val="43000"/>
              </a:srgbClr>
            </a:outerShdw>
          </a:effectLst>
        </p:spPr>
      </p:pic>
      <p:pic>
        <p:nvPicPr>
          <p:cNvPr id="8" name="Picture 7" descr="Screen shot 2009-10-02 at 06.32.51.png"/>
          <p:cNvPicPr>
            <a:picLocks noChangeAspect="1"/>
          </p:cNvPicPr>
          <p:nvPr/>
        </p:nvPicPr>
        <p:blipFill>
          <a:blip r:embed="rId6"/>
          <a:stretch>
            <a:fillRect/>
          </a:stretch>
        </p:blipFill>
        <p:spPr>
          <a:xfrm>
            <a:off x="6096000" y="2286000"/>
            <a:ext cx="2805751" cy="3693127"/>
          </a:xfrm>
          <a:prstGeom prst="rect">
            <a:avLst/>
          </a:prstGeom>
          <a:effectLst>
            <a:outerShdw blurRad="101600" dist="177800" dir="270000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09-10-01 at 12.11.04.png"/>
          <p:cNvPicPr>
            <a:picLocks noChangeAspect="1"/>
          </p:cNvPicPr>
          <p:nvPr/>
        </p:nvPicPr>
        <p:blipFill>
          <a:blip r:embed="rId2"/>
          <a:stretch>
            <a:fillRect/>
          </a:stretch>
        </p:blipFill>
        <p:spPr>
          <a:xfrm>
            <a:off x="1828800" y="381000"/>
            <a:ext cx="4152900" cy="927100"/>
          </a:xfrm>
          <a:prstGeom prst="rect">
            <a:avLst/>
          </a:prstGeom>
        </p:spPr>
      </p:pic>
      <p:sp>
        <p:nvSpPr>
          <p:cNvPr id="5" name="TextBox 4"/>
          <p:cNvSpPr txBox="1"/>
          <p:nvPr/>
        </p:nvSpPr>
        <p:spPr>
          <a:xfrm>
            <a:off x="1981200" y="1828800"/>
            <a:ext cx="6705600" cy="2862322"/>
          </a:xfrm>
          <a:prstGeom prst="rect">
            <a:avLst/>
          </a:prstGeom>
          <a:noFill/>
        </p:spPr>
        <p:txBody>
          <a:bodyPr wrap="square" rtlCol="0">
            <a:spAutoFit/>
          </a:bodyPr>
          <a:lstStyle/>
          <a:p>
            <a:pPr marL="742950" indent="-742950">
              <a:buFont typeface="Arial"/>
              <a:buChar char="•"/>
            </a:pPr>
            <a:r>
              <a:rPr lang="en-US" sz="3600" dirty="0" smtClean="0"/>
              <a:t>Students as functional skills tutors and literacy consultants</a:t>
            </a:r>
          </a:p>
          <a:p>
            <a:pPr marL="742950" indent="-742950">
              <a:buFont typeface="Arial"/>
              <a:buChar char="•"/>
            </a:pPr>
            <a:r>
              <a:rPr lang="en-US" sz="3600" dirty="0" smtClean="0"/>
              <a:t>Starters on writing across subjects</a:t>
            </a:r>
          </a:p>
          <a:p>
            <a:pPr marL="742950" indent="-742950">
              <a:buFont typeface="Arial"/>
              <a:buChar char="•"/>
            </a:pPr>
            <a:r>
              <a:rPr lang="en-US" sz="3600" dirty="0" smtClean="0"/>
              <a:t>Parents as reading tutors</a:t>
            </a:r>
            <a:endParaRPr lang="en-US" sz="3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81200" y="2362200"/>
            <a:ext cx="6705600" cy="2862322"/>
          </a:xfrm>
          <a:prstGeom prst="rect">
            <a:avLst/>
          </a:prstGeom>
          <a:noFill/>
        </p:spPr>
        <p:txBody>
          <a:bodyPr wrap="square" rtlCol="0">
            <a:spAutoFit/>
          </a:bodyPr>
          <a:lstStyle/>
          <a:p>
            <a:pPr marL="742950" indent="-742950">
              <a:buFont typeface="Arial"/>
              <a:buChar char="•"/>
            </a:pPr>
            <a:r>
              <a:rPr lang="en-US" sz="3600" dirty="0" smtClean="0"/>
              <a:t>70% EAL; </a:t>
            </a:r>
          </a:p>
          <a:p>
            <a:pPr marL="742950" indent="-742950">
              <a:buFont typeface="Arial"/>
              <a:buChar char="•"/>
            </a:pPr>
            <a:r>
              <a:rPr lang="en-US" sz="3600" dirty="0" smtClean="0"/>
              <a:t>2008: 5GCSE+EM=71%</a:t>
            </a:r>
          </a:p>
          <a:p>
            <a:pPr marL="742950" indent="-742950">
              <a:buFont typeface="Arial"/>
              <a:buChar char="•"/>
            </a:pPr>
            <a:r>
              <a:rPr lang="en-US" sz="3600" dirty="0" smtClean="0"/>
              <a:t>Interventions Swedish style</a:t>
            </a:r>
          </a:p>
          <a:p>
            <a:pPr marL="742950" indent="-742950">
              <a:buFont typeface="Arial"/>
              <a:buChar char="•"/>
            </a:pPr>
            <a:r>
              <a:rPr lang="en-US" sz="3600" dirty="0" smtClean="0"/>
              <a:t>Literacy buy-in across the school</a:t>
            </a:r>
            <a:endParaRPr lang="en-US" sz="3600" dirty="0"/>
          </a:p>
        </p:txBody>
      </p:sp>
      <p:pic>
        <p:nvPicPr>
          <p:cNvPr id="6" name="Picture 5" descr="Screen shot 2009-10-01 at 12.10.37.png"/>
          <p:cNvPicPr>
            <a:picLocks noChangeAspect="1"/>
          </p:cNvPicPr>
          <p:nvPr/>
        </p:nvPicPr>
        <p:blipFill>
          <a:blip r:embed="rId2"/>
          <a:stretch>
            <a:fillRect/>
          </a:stretch>
        </p:blipFill>
        <p:spPr>
          <a:xfrm>
            <a:off x="4054475" y="211138"/>
            <a:ext cx="2374900" cy="1765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81200" y="2362200"/>
            <a:ext cx="6705600" cy="2862322"/>
          </a:xfrm>
          <a:prstGeom prst="rect">
            <a:avLst/>
          </a:prstGeom>
          <a:noFill/>
        </p:spPr>
        <p:txBody>
          <a:bodyPr wrap="square" rtlCol="0">
            <a:spAutoFit/>
          </a:bodyPr>
          <a:lstStyle/>
          <a:p>
            <a:pPr marL="742950" indent="-742950">
              <a:buFont typeface="Arial"/>
              <a:buChar char="•"/>
            </a:pPr>
            <a:r>
              <a:rPr lang="en-US" sz="3600" dirty="0" err="1" smtClean="0"/>
              <a:t>Gregorc’s</a:t>
            </a:r>
            <a:r>
              <a:rPr lang="en-US" sz="3600" dirty="0" smtClean="0"/>
              <a:t> work on concrete and abstract thinking</a:t>
            </a:r>
          </a:p>
          <a:p>
            <a:pPr marL="742950" indent="-742950">
              <a:buFont typeface="Arial"/>
              <a:buChar char="•"/>
            </a:pPr>
            <a:r>
              <a:rPr lang="en-US" sz="3600" dirty="0" smtClean="0"/>
              <a:t>The ‘Making Room’</a:t>
            </a:r>
          </a:p>
          <a:p>
            <a:pPr marL="742950" indent="-742950">
              <a:buFont typeface="Arial"/>
              <a:buChar char="•"/>
            </a:pPr>
            <a:r>
              <a:rPr lang="en-US" sz="3600" dirty="0" smtClean="0"/>
              <a:t>Impact on students’ reading and writing</a:t>
            </a:r>
            <a:endParaRPr lang="en-US" sz="3600" dirty="0"/>
          </a:p>
        </p:txBody>
      </p:sp>
      <p:pic>
        <p:nvPicPr>
          <p:cNvPr id="7" name="Picture 6" descr="Screen shot 2009-10-01 at 12.47.40.png"/>
          <p:cNvPicPr>
            <a:picLocks noChangeAspect="1"/>
          </p:cNvPicPr>
          <p:nvPr/>
        </p:nvPicPr>
        <p:blipFill>
          <a:blip r:embed="rId2"/>
          <a:stretch>
            <a:fillRect/>
          </a:stretch>
        </p:blipFill>
        <p:spPr>
          <a:xfrm>
            <a:off x="3276600" y="255588"/>
            <a:ext cx="3759200" cy="12446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81200" y="2362200"/>
            <a:ext cx="6705600" cy="3416320"/>
          </a:xfrm>
          <a:prstGeom prst="rect">
            <a:avLst/>
          </a:prstGeom>
          <a:noFill/>
        </p:spPr>
        <p:txBody>
          <a:bodyPr wrap="square" rtlCol="0">
            <a:spAutoFit/>
          </a:bodyPr>
          <a:lstStyle/>
          <a:p>
            <a:pPr marL="742950" indent="-742950">
              <a:buFont typeface="Arial"/>
              <a:buChar char="•"/>
            </a:pPr>
            <a:r>
              <a:rPr lang="en-US" sz="3600" dirty="0" smtClean="0"/>
              <a:t>Teach extended writing – initially in Art and Drama</a:t>
            </a:r>
          </a:p>
          <a:p>
            <a:pPr marL="742950" indent="-742950">
              <a:buFont typeface="Arial"/>
              <a:buChar char="•"/>
            </a:pPr>
            <a:r>
              <a:rPr lang="en-US" sz="3600" dirty="0" smtClean="0"/>
              <a:t>Tackle teacher confidence in writing</a:t>
            </a:r>
          </a:p>
          <a:p>
            <a:pPr marL="742950" indent="-742950">
              <a:buFont typeface="Arial"/>
              <a:buChar char="•"/>
            </a:pPr>
            <a:r>
              <a:rPr lang="en-US" sz="3600" dirty="0" smtClean="0"/>
              <a:t>Create literacy ‘events’</a:t>
            </a:r>
          </a:p>
          <a:p>
            <a:pPr marL="742950" indent="-742950">
              <a:buFont typeface="Arial"/>
              <a:buChar char="•"/>
            </a:pPr>
            <a:endParaRPr lang="en-US" sz="3600" dirty="0"/>
          </a:p>
        </p:txBody>
      </p:sp>
      <p:pic>
        <p:nvPicPr>
          <p:cNvPr id="6" name="Picture 5" descr="Screen shot 2009-10-01 at 12.10.10.png"/>
          <p:cNvPicPr>
            <a:picLocks noChangeAspect="1"/>
          </p:cNvPicPr>
          <p:nvPr/>
        </p:nvPicPr>
        <p:blipFill>
          <a:blip r:embed="rId2"/>
          <a:stretch>
            <a:fillRect/>
          </a:stretch>
        </p:blipFill>
        <p:spPr>
          <a:xfrm>
            <a:off x="2049462" y="304800"/>
            <a:ext cx="6637338" cy="1164798"/>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81200" y="2362200"/>
            <a:ext cx="6705600" cy="3416320"/>
          </a:xfrm>
          <a:prstGeom prst="rect">
            <a:avLst/>
          </a:prstGeom>
          <a:noFill/>
        </p:spPr>
        <p:txBody>
          <a:bodyPr wrap="square" rtlCol="0">
            <a:spAutoFit/>
          </a:bodyPr>
          <a:lstStyle/>
          <a:p>
            <a:pPr marL="742950" indent="-742950">
              <a:buFont typeface="Arial"/>
              <a:buChar char="•"/>
            </a:pPr>
            <a:r>
              <a:rPr lang="en-US" sz="3600" dirty="0" smtClean="0"/>
              <a:t>Targeted intervention by HLTA</a:t>
            </a:r>
          </a:p>
          <a:p>
            <a:pPr marL="742950" indent="-742950">
              <a:buFont typeface="Arial"/>
              <a:buChar char="•"/>
            </a:pPr>
            <a:r>
              <a:rPr lang="en-US" sz="3600" dirty="0" smtClean="0"/>
              <a:t>Single sex ability groups from Year 9</a:t>
            </a:r>
          </a:p>
          <a:p>
            <a:pPr marL="742950" indent="-742950">
              <a:buFont typeface="Arial"/>
              <a:buChar char="•"/>
            </a:pPr>
            <a:r>
              <a:rPr lang="en-US" sz="3600" dirty="0" smtClean="0"/>
              <a:t>Teachers matched to groups</a:t>
            </a:r>
          </a:p>
          <a:p>
            <a:pPr marL="742950" indent="-742950">
              <a:buFont typeface="Arial"/>
              <a:buChar char="•"/>
            </a:pPr>
            <a:r>
              <a:rPr lang="en-US" sz="3600" dirty="0" smtClean="0"/>
              <a:t>Early entry and S&amp;L days</a:t>
            </a:r>
          </a:p>
          <a:p>
            <a:pPr marL="742950" indent="-742950">
              <a:buFont typeface="Arial"/>
              <a:buChar char="•"/>
            </a:pPr>
            <a:endParaRPr lang="en-US" sz="3600" dirty="0"/>
          </a:p>
        </p:txBody>
      </p:sp>
      <p:pic>
        <p:nvPicPr>
          <p:cNvPr id="7" name="Picture 6" descr="Screen shot 2009-10-01 at 12.09.27.png"/>
          <p:cNvPicPr>
            <a:picLocks noChangeAspect="1"/>
          </p:cNvPicPr>
          <p:nvPr/>
        </p:nvPicPr>
        <p:blipFill>
          <a:blip r:embed="rId2"/>
          <a:stretch>
            <a:fillRect/>
          </a:stretch>
        </p:blipFill>
        <p:spPr>
          <a:xfrm>
            <a:off x="4017963" y="868363"/>
            <a:ext cx="2070100" cy="1397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t-dupont-fountain-pen-usb-key.jpg"/>
          <p:cNvPicPr>
            <a:picLocks noChangeAspect="1"/>
          </p:cNvPicPr>
          <p:nvPr/>
        </p:nvPicPr>
        <p:blipFill>
          <a:blip r:embed="rId2"/>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09-09-29 at 05.07.35.png"/>
          <p:cNvPicPr>
            <a:picLocks noChangeAspect="1"/>
          </p:cNvPicPr>
          <p:nvPr/>
        </p:nvPicPr>
        <p:blipFill>
          <a:blip r:embed="rId2"/>
          <a:stretch>
            <a:fillRect/>
          </a:stretch>
        </p:blipFill>
        <p:spPr>
          <a:xfrm>
            <a:off x="2997191" y="-10396"/>
            <a:ext cx="483552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09-09-29 at 05.07.35.png"/>
          <p:cNvPicPr>
            <a:picLocks noChangeAspect="1"/>
          </p:cNvPicPr>
          <p:nvPr/>
        </p:nvPicPr>
        <p:blipFill>
          <a:blip r:embed="rId2"/>
          <a:stretch>
            <a:fillRect/>
          </a:stretch>
        </p:blipFill>
        <p:spPr>
          <a:xfrm>
            <a:off x="2997191" y="-10396"/>
            <a:ext cx="483552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5"/>
            <a:ext cx="7772400" cy="1470025"/>
          </a:xfrm>
        </p:spPr>
        <p:txBody>
          <a:bodyPr/>
          <a:lstStyle/>
          <a:p>
            <a:r>
              <a:rPr lang="en-US" dirty="0" smtClean="0"/>
              <a:t>Re-Booting English</a:t>
            </a:r>
            <a:endParaRPr lang="en-US" dirty="0"/>
          </a:p>
        </p:txBody>
      </p:sp>
      <p:sp>
        <p:nvSpPr>
          <p:cNvPr id="3" name="Subtitle 2"/>
          <p:cNvSpPr>
            <a:spLocks noGrp="1"/>
          </p:cNvSpPr>
          <p:nvPr>
            <p:ph type="subTitle" idx="1"/>
          </p:nvPr>
        </p:nvSpPr>
        <p:spPr>
          <a:xfrm>
            <a:off x="1828800" y="5353050"/>
            <a:ext cx="6705600" cy="2095500"/>
          </a:xfrm>
        </p:spPr>
        <p:txBody>
          <a:bodyPr>
            <a:normAutofit/>
          </a:bodyPr>
          <a:lstStyle/>
          <a:p>
            <a:r>
              <a:rPr lang="en-US" sz="2000" dirty="0" smtClean="0"/>
              <a:t>Geoff Barton</a:t>
            </a:r>
          </a:p>
          <a:p>
            <a:r>
              <a:rPr lang="en-US" sz="2000" dirty="0" smtClean="0"/>
              <a:t>Download free at </a:t>
            </a:r>
            <a:r>
              <a:rPr lang="en-US" sz="2000" dirty="0" err="1" smtClean="0"/>
              <a:t>www.geoffbarton.co.uk</a:t>
            </a:r>
            <a:endParaRPr lang="en-US" sz="2000" dirty="0"/>
          </a:p>
        </p:txBody>
      </p:sp>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09-10-02 at 05.08.39.png"/>
          <p:cNvPicPr>
            <a:picLocks noChangeAspect="1"/>
          </p:cNvPicPr>
          <p:nvPr/>
        </p:nvPicPr>
        <p:blipFill>
          <a:blip r:embed="rId2"/>
          <a:stretch>
            <a:fillRect/>
          </a:stretch>
        </p:blipFill>
        <p:spPr>
          <a:xfrm>
            <a:off x="2819400" y="1"/>
            <a:ext cx="6324600" cy="1130962"/>
          </a:xfrm>
          <a:prstGeom prst="rect">
            <a:avLst/>
          </a:prstGeom>
        </p:spPr>
      </p:pic>
      <p:pic>
        <p:nvPicPr>
          <p:cNvPr id="8" name="Picture 7" descr="st-dupont-fountain-pen-usb-key.jpg"/>
          <p:cNvPicPr>
            <a:picLocks noChangeAspect="1"/>
          </p:cNvPicPr>
          <p:nvPr/>
        </p:nvPicPr>
        <p:blipFill>
          <a:blip r:embed="rId3"/>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46087_Full.jpg"/>
          <p:cNvPicPr>
            <a:picLocks noChangeAspect="1"/>
          </p:cNvPicPr>
          <p:nvPr/>
        </p:nvPicPr>
        <p:blipFill>
          <a:blip r:embed="rId2"/>
          <a:stretch>
            <a:fillRect/>
          </a:stretch>
        </p:blipFill>
        <p:spPr>
          <a:xfrm>
            <a:off x="2057400" y="838200"/>
            <a:ext cx="6468424" cy="50292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png"/>
          <p:cNvPicPr>
            <a:picLocks noChangeAspect="1"/>
          </p:cNvPicPr>
          <p:nvPr/>
        </p:nvPicPr>
        <p:blipFill>
          <a:blip r:embed="rId2"/>
          <a:stretch>
            <a:fillRect/>
          </a:stretch>
        </p:blipFill>
        <p:spPr>
          <a:xfrm>
            <a:off x="3810000" y="1600200"/>
            <a:ext cx="2971800" cy="3114675"/>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Gaucho8EyeBootSmall.jpg"/>
          <p:cNvPicPr>
            <a:picLocks noChangeAspect="1"/>
          </p:cNvPicPr>
          <p:nvPr/>
        </p:nvPicPr>
        <p:blipFill>
          <a:blip r:embed="rId2"/>
          <a:stretch>
            <a:fillRect/>
          </a:stretch>
        </p:blipFill>
        <p:spPr>
          <a:xfrm>
            <a:off x="2373312" y="685800"/>
            <a:ext cx="5765779" cy="531812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828800" y="2569696"/>
            <a:ext cx="6934200" cy="2677656"/>
          </a:xfrm>
          <a:prstGeom prst="rect">
            <a:avLst/>
          </a:prstGeom>
          <a:noFill/>
        </p:spPr>
        <p:txBody>
          <a:bodyPr wrap="square" rtlCol="0">
            <a:spAutoFit/>
          </a:bodyPr>
          <a:lstStyle/>
          <a:p>
            <a:r>
              <a:rPr lang="en-US" sz="2400" b="1" dirty="0" smtClean="0"/>
              <a:t>Verb 1. reboot </a:t>
            </a:r>
            <a:r>
              <a:rPr lang="en-US" sz="2400" b="1" dirty="0"/>
              <a:t>- cause to load (an operating system) and start the initial processes</a:t>
            </a:r>
            <a:r>
              <a:rPr lang="en-US" sz="2400" b="1" dirty="0" smtClean="0"/>
              <a:t>;</a:t>
            </a:r>
            <a:endParaRPr lang="en-US" sz="2400" b="1" dirty="0"/>
          </a:p>
          <a:p>
            <a:endParaRPr lang="en-US" sz="2400" b="1" dirty="0" smtClean="0"/>
          </a:p>
          <a:p>
            <a:r>
              <a:rPr lang="en-US" sz="2400" b="1" dirty="0" smtClean="0"/>
              <a:t>	See: boot, bring up, resuscitate, revive</a:t>
            </a:r>
          </a:p>
          <a:p>
            <a:r>
              <a:rPr lang="en-US" sz="2400" b="1" dirty="0" smtClean="0"/>
              <a:t>	Ref: “The doctors revived the comatose man”</a:t>
            </a:r>
          </a:p>
          <a:p>
            <a:pPr algn="r"/>
            <a:endParaRPr lang="en-US" sz="2400" b="1" dirty="0" smtClean="0"/>
          </a:p>
          <a:p>
            <a:pPr algn="r"/>
            <a:r>
              <a:rPr lang="en-US" sz="2400" b="1" dirty="0" smtClean="0"/>
              <a:t>Princeton Online Dictionary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t-dupont-fountain-pen-usb-key.jpg"/>
          <p:cNvPicPr>
            <a:picLocks noChangeAspect="1"/>
          </p:cNvPicPr>
          <p:nvPr/>
        </p:nvPicPr>
        <p:blipFill>
          <a:blip r:embed="rId2"/>
          <a:stretch>
            <a:fillRect/>
          </a:stretch>
        </p:blipFill>
        <p:spPr>
          <a:xfrm>
            <a:off x="3733800" y="3443249"/>
            <a:ext cx="2705100" cy="1909801"/>
          </a:xfrm>
          <a:prstGeom prst="rect">
            <a:avLst/>
          </a:prstGeo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762000"/>
            <a:ext cx="9144000" cy="3154710"/>
          </a:xfrm>
          <a:prstGeom prst="rect">
            <a:avLst/>
          </a:prstGeom>
          <a:noFill/>
        </p:spPr>
        <p:txBody>
          <a:bodyPr wrap="square" rtlCol="0">
            <a:spAutoFit/>
          </a:bodyPr>
          <a:lstStyle/>
          <a:p>
            <a:r>
              <a:rPr lang="en-US" sz="19900" dirty="0" smtClean="0"/>
              <a:t>ENGLISH</a:t>
            </a:r>
            <a:endParaRPr lang="en-US" sz="19900" dirty="0"/>
          </a:p>
        </p:txBody>
      </p:sp>
      <p:sp>
        <p:nvSpPr>
          <p:cNvPr id="10" name="TextBox 9"/>
          <p:cNvSpPr txBox="1"/>
          <p:nvPr/>
        </p:nvSpPr>
        <p:spPr>
          <a:xfrm>
            <a:off x="-218860" y="2590800"/>
            <a:ext cx="9651475" cy="3123932"/>
          </a:xfrm>
          <a:prstGeom prst="rect">
            <a:avLst/>
          </a:prstGeom>
          <a:noFill/>
        </p:spPr>
        <p:txBody>
          <a:bodyPr wrap="square" rtlCol="0">
            <a:spAutoFit/>
          </a:bodyPr>
          <a:lstStyle/>
          <a:p>
            <a:pPr algn="ctr"/>
            <a:r>
              <a:rPr lang="en-US" sz="19700" dirty="0" smtClean="0"/>
              <a:t>LITERACY</a:t>
            </a:r>
            <a:endParaRPr lang="en-US" sz="197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TotalTime>
  <Words>541</Words>
  <Application>Microsoft Macintosh PowerPoint</Application>
  <PresentationFormat>On-screen Show (4:3)</PresentationFormat>
  <Paragraphs>71</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Re-Booting English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Re-Booting English</vt:lpstr>
    </vt:vector>
  </TitlesOfParts>
  <Company>King Edward VI School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Re-Booting English</dc:title>
  <dc:creator>Geoff Barton</dc:creator>
  <cp:lastModifiedBy>Geoff Barton</cp:lastModifiedBy>
  <cp:revision>9</cp:revision>
  <dcterms:created xsi:type="dcterms:W3CDTF">2009-10-02T05:55:08Z</dcterms:created>
  <dcterms:modified xsi:type="dcterms:W3CDTF">2009-10-02T06:01:45Z</dcterms:modified>
</cp:coreProperties>
</file>