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notesSlides/notesSlide35.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Default Extension="doc" ContentType="application/msword"/>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media/audio1.bin" ContentType="audio/unknown"/>
  <Override PartName="/ppt/slides/slide34.xml" ContentType="application/vnd.openxmlformats-officedocument.presentationml.slide+xml"/>
  <Override PartName="/ppt/embeddings/oleObject1.bin" ContentType="application/vnd.openxmlformats-officedocument.oleObject"/>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4"/>
  </p:notesMasterIdLst>
  <p:sldIdLst>
    <p:sldId id="461" r:id="rId2"/>
    <p:sldId id="302" r:id="rId3"/>
    <p:sldId id="265" r:id="rId4"/>
    <p:sldId id="292" r:id="rId5"/>
    <p:sldId id="284" r:id="rId6"/>
    <p:sldId id="259" r:id="rId7"/>
    <p:sldId id="334" r:id="rId8"/>
    <p:sldId id="332" r:id="rId9"/>
    <p:sldId id="335" r:id="rId10"/>
    <p:sldId id="336" r:id="rId11"/>
    <p:sldId id="333" r:id="rId12"/>
    <p:sldId id="287" r:id="rId13"/>
    <p:sldId id="266" r:id="rId14"/>
    <p:sldId id="337" r:id="rId15"/>
    <p:sldId id="338" r:id="rId16"/>
    <p:sldId id="339" r:id="rId17"/>
    <p:sldId id="303" r:id="rId18"/>
    <p:sldId id="340" r:id="rId19"/>
    <p:sldId id="442" r:id="rId20"/>
    <p:sldId id="443" r:id="rId21"/>
    <p:sldId id="306" r:id="rId22"/>
    <p:sldId id="307" r:id="rId23"/>
    <p:sldId id="308" r:id="rId24"/>
    <p:sldId id="309" r:id="rId25"/>
    <p:sldId id="310" r:id="rId26"/>
    <p:sldId id="311" r:id="rId27"/>
    <p:sldId id="312" r:id="rId28"/>
    <p:sldId id="313" r:id="rId29"/>
    <p:sldId id="314" r:id="rId30"/>
    <p:sldId id="316" r:id="rId31"/>
    <p:sldId id="317" r:id="rId32"/>
    <p:sldId id="318" r:id="rId33"/>
    <p:sldId id="319" r:id="rId34"/>
    <p:sldId id="323" r:id="rId35"/>
    <p:sldId id="463" r:id="rId36"/>
    <p:sldId id="464" r:id="rId37"/>
    <p:sldId id="324" r:id="rId38"/>
    <p:sldId id="465" r:id="rId39"/>
    <p:sldId id="325" r:id="rId40"/>
    <p:sldId id="326" r:id="rId41"/>
    <p:sldId id="327" r:id="rId42"/>
    <p:sldId id="446" r:id="rId43"/>
    <p:sldId id="447" r:id="rId44"/>
    <p:sldId id="328" r:id="rId45"/>
    <p:sldId id="329" r:id="rId46"/>
    <p:sldId id="444" r:id="rId47"/>
    <p:sldId id="445" r:id="rId48"/>
    <p:sldId id="377" r:id="rId49"/>
    <p:sldId id="379" r:id="rId50"/>
    <p:sldId id="380" r:id="rId51"/>
    <p:sldId id="381" r:id="rId52"/>
    <p:sldId id="448" r:id="rId53"/>
    <p:sldId id="383" r:id="rId54"/>
    <p:sldId id="384" r:id="rId55"/>
    <p:sldId id="449" r:id="rId56"/>
    <p:sldId id="387" r:id="rId57"/>
    <p:sldId id="388" r:id="rId58"/>
    <p:sldId id="450" r:id="rId59"/>
    <p:sldId id="389" r:id="rId60"/>
    <p:sldId id="390" r:id="rId61"/>
    <p:sldId id="391" r:id="rId62"/>
    <p:sldId id="392" r:id="rId63"/>
    <p:sldId id="393" r:id="rId64"/>
    <p:sldId id="394" r:id="rId65"/>
    <p:sldId id="395" r:id="rId66"/>
    <p:sldId id="396" r:id="rId67"/>
    <p:sldId id="397" r:id="rId68"/>
    <p:sldId id="398" r:id="rId69"/>
    <p:sldId id="451" r:id="rId70"/>
    <p:sldId id="452" r:id="rId71"/>
    <p:sldId id="453" r:id="rId72"/>
    <p:sldId id="454" r:id="rId73"/>
    <p:sldId id="455" r:id="rId74"/>
    <p:sldId id="456" r:id="rId75"/>
    <p:sldId id="399" r:id="rId76"/>
    <p:sldId id="400" r:id="rId77"/>
    <p:sldId id="401" r:id="rId78"/>
    <p:sldId id="457" r:id="rId79"/>
    <p:sldId id="458" r:id="rId80"/>
    <p:sldId id="460" r:id="rId81"/>
    <p:sldId id="459" r:id="rId82"/>
    <p:sldId id="462"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printerSettings" Target="printerSettings/printerSettings1.bin"/><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tableStyles" Target="tableStyles.xml"/><Relationship Id="rId88" Type="http://schemas.openxmlformats.org/officeDocument/2006/relationships/theme" Target="theme/theme1.xml"/><Relationship Id="rId87" Type="http://schemas.openxmlformats.org/officeDocument/2006/relationships/viewProps" Target="viewProp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presProps" Target="presProps.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C48E3-D81D-43A1-9E57-0F6E61F7D2FB}" type="datetimeFigureOut">
              <a:rPr lang="en-US" smtClean="0"/>
              <a:pPr/>
              <a:t>6/26/09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26056-22C6-4325-89E1-59FABA6D2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06D894-ECE3-4029-A4F7-CE0F98938BDD}" type="slidenum">
              <a:rPr lang="en-US"/>
              <a:pPr/>
              <a:t>26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CF70F4-A61C-4189-995A-57B822C46B3E}" type="slidenum">
              <a:rPr lang="en-US"/>
              <a:pPr/>
              <a:t>27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178FB1-480E-4413-9B6E-A3E46628A841}" type="slidenum">
              <a:rPr lang="en-US"/>
              <a:pPr/>
              <a:t>28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4919AE-BE52-4359-A868-D5AC555154CD}" type="slidenum">
              <a:rPr lang="en-US"/>
              <a:pPr/>
              <a:t>29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F818EF-9FBB-4036-83E9-B475B3A2CD42}" type="slidenum">
              <a:rPr lang="en-US"/>
              <a:pPr/>
              <a:t>30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31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32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33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43E8E53-D00F-4D7A-931B-C233EDD327E7}" type="slidenum">
              <a:rPr lang="en-US"/>
              <a:pPr/>
              <a:t>39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40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41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42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43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44</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1493D3C-F5E9-4B0A-AE4E-EA0808777137}" type="slidenum">
              <a:rPr lang="en-US"/>
              <a:pPr/>
              <a:t>45</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46</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47</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5BBDE72-F6B4-E54C-9952-832ECF311BFC}" type="slidenum">
              <a:rPr lang="en-US">
                <a:latin typeface="Arial" pitchFamily="-110" charset="0"/>
                <a:ea typeface="ＭＳ Ｐゴシック" pitchFamily="-110" charset="-128"/>
                <a:cs typeface="ＭＳ Ｐゴシック" pitchFamily="-110" charset="-128"/>
              </a:rPr>
              <a:pPr/>
              <a:t>56</a:t>
            </a:fld>
            <a:endParaRPr lang="en-US">
              <a:latin typeface="Arial" pitchFamily="-110" charset="0"/>
              <a:ea typeface="ＭＳ Ｐゴシック" pitchFamily="-110" charset="-128"/>
              <a:cs typeface="ＭＳ Ｐゴシック" pitchFamily="-110"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588F319-8FEF-B74E-94F0-72165036B61D}" type="slidenum">
              <a:rPr lang="en-US">
                <a:latin typeface="Arial" pitchFamily="-110" charset="0"/>
                <a:ea typeface="ＭＳ Ｐゴシック" pitchFamily="-110" charset="-128"/>
                <a:cs typeface="ＭＳ Ｐゴシック" pitchFamily="-110" charset="-128"/>
              </a:rPr>
              <a:pPr/>
              <a:t>57</a:t>
            </a:fld>
            <a:endParaRPr lang="en-US">
              <a:latin typeface="Arial" pitchFamily="-110" charset="0"/>
              <a:ea typeface="ＭＳ Ｐゴシック" pitchFamily="-110" charset="-128"/>
              <a:cs typeface="ＭＳ Ｐゴシック" pitchFamily="-110"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06F2673-D3AF-9A44-BD20-6FD0A13CA4B1}" type="slidenum">
              <a:rPr lang="en-US">
                <a:latin typeface="Arial" pitchFamily="-110" charset="0"/>
                <a:ea typeface="ＭＳ Ｐゴシック" pitchFamily="-110" charset="-128"/>
                <a:cs typeface="ＭＳ Ｐゴシック" pitchFamily="-110" charset="-128"/>
              </a:rPr>
              <a:pPr/>
              <a:t>59</a:t>
            </a:fld>
            <a:endParaRPr lang="en-US">
              <a:latin typeface="Arial" pitchFamily="-110" charset="0"/>
              <a:ea typeface="ＭＳ Ｐゴシック" pitchFamily="-110" charset="-128"/>
              <a:cs typeface="ＭＳ Ｐゴシック" pitchFamily="-11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69800F-C9D0-0C42-9CF8-47306F6E51CA}" type="slidenum">
              <a:rPr lang="en-US">
                <a:latin typeface="Arial" pitchFamily="-110" charset="0"/>
                <a:ea typeface="ＭＳ Ｐゴシック" pitchFamily="-110" charset="-128"/>
                <a:cs typeface="ＭＳ Ｐゴシック" pitchFamily="-110" charset="-128"/>
              </a:rPr>
              <a:pPr/>
              <a:t>60</a:t>
            </a:fld>
            <a:endParaRPr lang="en-US">
              <a:latin typeface="Arial" pitchFamily="-110" charset="0"/>
              <a:ea typeface="ＭＳ Ｐゴシック" pitchFamily="-110" charset="-128"/>
              <a:cs typeface="ＭＳ Ｐゴシック" pitchFamily="-110"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CA429B9-3BCA-3B40-B4B3-7CD8D1579C53}" type="slidenum">
              <a:rPr lang="en-US">
                <a:latin typeface="Arial" pitchFamily="-110" charset="0"/>
                <a:ea typeface="ＭＳ Ｐゴシック" pitchFamily="-110" charset="-128"/>
                <a:cs typeface="ＭＳ Ｐゴシック" pitchFamily="-110" charset="-128"/>
              </a:rPr>
              <a:pPr/>
              <a:t>61</a:t>
            </a:fld>
            <a:endParaRPr lang="en-US">
              <a:latin typeface="Arial" pitchFamily="-110" charset="0"/>
              <a:ea typeface="ＭＳ Ｐゴシック" pitchFamily="-110" charset="-128"/>
              <a:cs typeface="ＭＳ Ｐゴシック" pitchFamily="-110"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7A5E9D6-6213-4E45-83FE-EE01AE00F313}" type="slidenum">
              <a:rPr lang="en-US">
                <a:latin typeface="Arial" pitchFamily="-110" charset="0"/>
                <a:ea typeface="ＭＳ Ｐゴシック" pitchFamily="-110" charset="-128"/>
                <a:cs typeface="ＭＳ Ｐゴシック" pitchFamily="-110" charset="-128"/>
              </a:rPr>
              <a:pPr/>
              <a:t>62</a:t>
            </a:fld>
            <a:endParaRPr lang="en-US">
              <a:latin typeface="Arial" pitchFamily="-110" charset="0"/>
              <a:ea typeface="ＭＳ Ｐゴシック" pitchFamily="-110" charset="-128"/>
              <a:cs typeface="ＭＳ Ｐゴシック" pitchFamily="-110"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6D6A55-5DDF-424A-A46A-4E1CE32005D1}" type="slidenum">
              <a:rPr lang="en-US">
                <a:latin typeface="Arial" pitchFamily="-110" charset="0"/>
                <a:ea typeface="ＭＳ Ｐゴシック" pitchFamily="-110" charset="-128"/>
                <a:cs typeface="ＭＳ Ｐゴシック" pitchFamily="-110" charset="-128"/>
              </a:rPr>
              <a:pPr/>
              <a:t>63</a:t>
            </a:fld>
            <a:endParaRPr lang="en-US">
              <a:latin typeface="Arial" pitchFamily="-110" charset="0"/>
              <a:ea typeface="ＭＳ Ｐゴシック" pitchFamily="-110" charset="-128"/>
              <a:cs typeface="ＭＳ Ｐゴシック" pitchFamily="-110"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8A69932-2A93-3545-B06B-3595515B5ECC}" type="slidenum">
              <a:rPr lang="en-US">
                <a:latin typeface="Arial" pitchFamily="-110" charset="0"/>
                <a:ea typeface="ＭＳ Ｐゴシック" pitchFamily="-110" charset="-128"/>
                <a:cs typeface="ＭＳ Ｐゴシック" pitchFamily="-110" charset="-128"/>
              </a:rPr>
              <a:pPr/>
              <a:t>64</a:t>
            </a:fld>
            <a:endParaRPr lang="en-US">
              <a:latin typeface="Arial" pitchFamily="-110" charset="0"/>
              <a:ea typeface="ＭＳ Ｐゴシック" pitchFamily="-110" charset="-128"/>
              <a:cs typeface="ＭＳ Ｐゴシック" pitchFamily="-110"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20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E23B331-A048-3945-9A9F-512DDE53EF02}" type="slidenum">
              <a:rPr lang="en-US">
                <a:latin typeface="Arial" pitchFamily="-110" charset="0"/>
                <a:ea typeface="ＭＳ Ｐゴシック" pitchFamily="-110" charset="-128"/>
                <a:cs typeface="ＭＳ Ｐゴシック" pitchFamily="-110" charset="-128"/>
              </a:rPr>
              <a:pPr/>
              <a:t>65</a:t>
            </a:fld>
            <a:endParaRPr lang="en-US">
              <a:latin typeface="Arial" pitchFamily="-110" charset="0"/>
              <a:ea typeface="ＭＳ Ｐゴシック" pitchFamily="-110" charset="-128"/>
              <a:cs typeface="ＭＳ Ｐゴシック" pitchFamily="-110"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47C9B47-AF95-F64A-8A6C-98337356D68D}" type="slidenum">
              <a:rPr lang="en-US">
                <a:latin typeface="Arial" pitchFamily="-110" charset="0"/>
                <a:ea typeface="ＭＳ Ｐゴシック" pitchFamily="-110" charset="-128"/>
                <a:cs typeface="ＭＳ Ｐゴシック" pitchFamily="-110" charset="-128"/>
              </a:rPr>
              <a:pPr/>
              <a:t>66</a:t>
            </a:fld>
            <a:endParaRPr lang="en-US">
              <a:latin typeface="Arial" pitchFamily="-110" charset="0"/>
              <a:ea typeface="ＭＳ Ｐゴシック" pitchFamily="-110" charset="-128"/>
              <a:cs typeface="ＭＳ Ｐゴシック" pitchFamily="-110"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8C5C720-BCBF-0E48-A95F-D7F26AFA2282}" type="slidenum">
              <a:rPr lang="en-US">
                <a:latin typeface="Arial" pitchFamily="-110" charset="0"/>
                <a:ea typeface="ＭＳ Ｐゴシック" pitchFamily="-110" charset="-128"/>
                <a:cs typeface="ＭＳ Ｐゴシック" pitchFamily="-110" charset="-128"/>
              </a:rPr>
              <a:pPr/>
              <a:t>67</a:t>
            </a:fld>
            <a:endParaRPr lang="en-US">
              <a:latin typeface="Arial" pitchFamily="-110" charset="0"/>
              <a:ea typeface="ＭＳ Ｐゴシック" pitchFamily="-110" charset="-128"/>
              <a:cs typeface="ＭＳ Ｐゴシック" pitchFamily="-110"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79</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80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21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22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23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446A2F-54D6-407D-8B8E-0B82E3F2B751}" type="slidenum">
              <a:rPr lang="en-US"/>
              <a:pPr/>
              <a:t>24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7B1BE7F-1275-4203-9BA0-8C284685AE5E}" type="slidenum">
              <a:rPr lang="en-US"/>
              <a:pPr/>
              <a:t>25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70AB429-6769-4D37-8326-52788A556049}" type="datetimeFigureOut">
              <a:rPr lang="en-US" smtClean="0"/>
              <a:pPr/>
              <a:t>6/26/09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70AB429-6769-4D37-8326-52788A556049}" type="datetimeFigureOut">
              <a:rPr lang="en-US" smtClean="0"/>
              <a:pPr/>
              <a:t>6/26/09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70AB429-6769-4D37-8326-52788A556049}" type="datetimeFigureOut">
              <a:rPr lang="en-US" smtClean="0"/>
              <a:pPr/>
              <a:t>6/26/09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70AB429-6769-4D37-8326-52788A556049}" type="datetimeFigureOut">
              <a:rPr lang="en-US" smtClean="0"/>
              <a:pPr/>
              <a:t>6/26/09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B429-6769-4D37-8326-52788A556049}" type="datetimeFigureOut">
              <a:rPr lang="en-US" smtClean="0"/>
              <a:pPr/>
              <a:t>6/26/09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6/26/09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6/26/09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0000">
              <a:srgbClr val="03080F"/>
            </a:gs>
            <a:gs pos="100000">
              <a:srgbClr val="FFFFFF"/>
            </a:gs>
          </a:gsLst>
          <a:lin ang="37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AB429-6769-4D37-8326-52788A556049}" type="datetimeFigureOut">
              <a:rPr lang="en-US" smtClean="0"/>
              <a:pPr/>
              <a:t>6/26/09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C483-5841-4382-A86E-7C70B5FF8C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ideo" Target="file://localhost/Users/geoffbarton/Music/iTunes/iTunes%20Music/Compilations/Slumdog%20Millionaire/09%20Aaj%20Ki%20Raat.m4a" TargetMode="External"/><Relationship Id="rId2" Type="http://schemas.openxmlformats.org/officeDocument/2006/relationships/slideLayout" Target="../slideLayouts/slideLayout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audio" Target="file://localhost/Users/geoffbarton/Music/iTunes/iTunes%20Music/Count%20Basie/Unknown%20Album/02%20Come%20fly%20with%20me.mp3" TargetMode="External"/><Relationship Id="rId2" Type="http://schemas.openxmlformats.org/officeDocument/2006/relationships/slideLayout" Target="../slideLayouts/slideLayout1.xml"/><Relationship Id="rId3" Type="http://schemas.openxmlformats.org/officeDocument/2006/relationships/notesSlide" Target="../notesSlides/notesSlide3.xml"/><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audio" Target="../media/audio1.bin"/><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5.xml"/><Relationship Id="rId5"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audio" Target="../media/audio1.bin"/><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6.xml"/><Relationship Id="rId5"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audio" Target="../media/audio1.bin"/><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notesSlide" Target="../notesSlides/notesSlide7.xml"/><Relationship Id="rId5"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5" Type="http://schemas.openxmlformats.org/officeDocument/2006/relationships/image" Target="../media/image4.png"/></Relationships>
</file>

<file path=ppt/slides/_rels/slide40.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 Id="rId5"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 Id="rId5" Type="http://schemas.openxmlformats.org/officeDocument/2006/relationships/image" Target="../media/image24.png"/></Relationships>
</file>

<file path=ppt/slides/_rels/slide4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2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61.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3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64.xml.rels><?xml version="1.0" encoding="UTF-8" standalone="yes"?>
<Relationships xmlns="http://schemas.openxmlformats.org/package/2006/relationships"><Relationship Id="rId4"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3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3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mlDrawing" Target="../drawings/vmlDrawing4.vml"/><Relationship Id="rId2" Type="http://schemas.openxmlformats.org/officeDocument/2006/relationships/slideLayout" Target="../slideLayouts/slideLayout1.xml"/><Relationship Id="rId3" Type="http://schemas.openxmlformats.org/officeDocument/2006/relationships/oleObject" Target="../embeddings/Microsoft_Word_97_-_2004_Document1.doc"/></Relationships>
</file>

<file path=ppt/slides/_rels/slide69.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mlDrawing" Target="../drawings/vmlDrawing5.vml"/><Relationship Id="rId2" Type="http://schemas.openxmlformats.org/officeDocument/2006/relationships/slideLayout" Target="../slideLayouts/slideLayout1.xml"/><Relationship Id="rId3" Type="http://schemas.openxmlformats.org/officeDocument/2006/relationships/oleObject" Target="../embeddings/Microsoft_Word_97_-_2004_Document2.doc"/></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oleObject" Target="../embeddings/Microsoft_Word_97_-_2004_Document3.doc"/></Relationships>
</file>

<file path=ppt/slides/_rels/slide71.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oleObject" Target="../embeddings/Microsoft_Word_97_-_2004_Document4.doc"/></Relationships>
</file>

<file path=ppt/slides/_rels/slide72.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oleObject" Target="../embeddings/Microsoft_Word_97_-_2004_Document5.doc"/></Relationships>
</file>

<file path=ppt/slides/_rels/slide7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mlDrawing" Target="../drawings/vmlDrawing9.vml"/><Relationship Id="rId2" Type="http://schemas.openxmlformats.org/officeDocument/2006/relationships/slideLayout" Target="../slideLayouts/slideLayout1.xml"/><Relationship Id="rId3" Type="http://schemas.openxmlformats.org/officeDocument/2006/relationships/oleObject" Target="../embeddings/Microsoft_Word_97_-_2004_Document6.doc"/></Relationships>
</file>

<file path=ppt/slides/_rels/slide7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mlDrawing" Target="../drawings/vmlDrawing10.vml"/><Relationship Id="rId2" Type="http://schemas.openxmlformats.org/officeDocument/2006/relationships/slideLayout" Target="../slideLayouts/slideLayout1.xml"/><Relationship Id="rId3" Type="http://schemas.openxmlformats.org/officeDocument/2006/relationships/oleObject" Target="../embeddings/Microsoft_Word_97_-_2004_Document7.doc"/></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2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video" Target="file://localhost/Users/geoffbarton/Music/iTunes/iTunes%20Music/Compilations/Slumdog%20Millionaire/09%20Aaj%20Ki%20Raat.m4a" TargetMode="External"/><Relationship Id="rId2" Type="http://schemas.openxmlformats.org/officeDocument/2006/relationships/slideLayout" Target="../slideLayouts/slideLayout1.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l="12114" t="6057" r="24228" b="12114"/>
          <a:stretch>
            <a:fillRect/>
          </a:stretch>
        </p:blipFill>
        <p:spPr>
          <a:xfrm>
            <a:off x="4648200" y="2170113"/>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0"/>
          </p:cNvCxnSpPr>
          <p:nvPr/>
        </p:nvCxnSpPr>
        <p:spPr>
          <a:xfrm flipV="1">
            <a:off x="4866372" y="1447800"/>
            <a:ext cx="391428" cy="72231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974219" y="1709233"/>
            <a:ext cx="881320" cy="358455"/>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
        <p:nvSpPr>
          <p:cNvPr id="17" name="TextBox 16"/>
          <p:cNvSpPr txBox="1"/>
          <p:nvPr/>
        </p:nvSpPr>
        <p:spPr>
          <a:xfrm>
            <a:off x="1257300" y="5802868"/>
            <a:ext cx="6781800" cy="369332"/>
          </a:xfrm>
          <a:prstGeom prst="rect">
            <a:avLst/>
          </a:prstGeom>
          <a:noFill/>
        </p:spPr>
        <p:txBody>
          <a:bodyPr wrap="square" rtlCol="0">
            <a:spAutoFit/>
          </a:bodyPr>
          <a:lstStyle/>
          <a:p>
            <a:pPr algn="ctr"/>
            <a:r>
              <a:rPr lang="en-US" dirty="0" smtClean="0">
                <a:solidFill>
                  <a:srgbClr val="FFFFFF"/>
                </a:solidFill>
              </a:rPr>
              <a:t>Download this presentation @ </a:t>
            </a:r>
            <a:r>
              <a:rPr lang="en-US" dirty="0" err="1" smtClean="0">
                <a:solidFill>
                  <a:srgbClr val="FFFFFF"/>
                </a:solidFill>
              </a:rPr>
              <a:t>www.geoffbarton.co.uk</a:t>
            </a:r>
            <a:endParaRPr lang="en-US" dirty="0">
              <a:solidFill>
                <a:srgbClr val="FFFFFF"/>
              </a:solidFill>
            </a:endParaRPr>
          </a:p>
        </p:txBody>
      </p:sp>
      <p:pic>
        <p:nvPicPr>
          <p:cNvPr id="19" name="09 Aaj Ki Raat.m4a">
            <a:hlinkClick r:id="" action="ppaction://media"/>
          </p:cNvPr>
          <p:cNvPicPr/>
          <p:nvPr>
            <a:quickTimeFile r:link="rId1"/>
          </p:nvPr>
        </p:nvPicPr>
        <p:blipFill>
          <a:blip r:embed="rId4"/>
          <a:stretch>
            <a:fillRect/>
          </a:stretch>
        </p:blipFill>
        <p:spPr>
          <a:xfrm>
            <a:off x="8686800" y="6172200"/>
            <a:ext cx="1524000" cy="698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47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143000"/>
            <a:ext cx="6350000" cy="37719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0" y="1676400"/>
            <a:ext cx="4064000" cy="3048000"/>
          </a:xfrm>
          <a:prstGeom prst="rect">
            <a:avLst/>
          </a:prstGeom>
        </p:spPr>
      </p:pic>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66800" y="2414319"/>
            <a:ext cx="6858000" cy="1323439"/>
          </a:xfrm>
          <a:prstGeom prst="rect">
            <a:avLst/>
          </a:prstGeom>
          <a:noFill/>
        </p:spPr>
        <p:txBody>
          <a:bodyPr wrap="square" rtlCol="0">
            <a:spAutoFit/>
          </a:bodyPr>
          <a:lstStyle/>
          <a:p>
            <a:pPr marL="742950" indent="-742950" algn="ctr"/>
            <a:r>
              <a:rPr lang="en-US" sz="4000" dirty="0" smtClean="0">
                <a:solidFill>
                  <a:srgbClr val="FFFF00"/>
                </a:solidFill>
              </a:rPr>
              <a:t>Schools are becoming immune to school improvement</a:t>
            </a:r>
            <a:endParaRPr lang="en-US" sz="4000" dirty="0">
              <a:solidFill>
                <a:srgbClr val="FFFF00"/>
              </a:solidFill>
            </a:endParaRPr>
          </a:p>
        </p:txBody>
      </p:sp>
      <p:sp>
        <p:nvSpPr>
          <p:cNvPr id="4" name="TextBox 3"/>
          <p:cNvSpPr txBox="1"/>
          <p:nvPr/>
        </p:nvSpPr>
        <p:spPr>
          <a:xfrm>
            <a:off x="1066800" y="914400"/>
            <a:ext cx="2438400" cy="369332"/>
          </a:xfrm>
          <a:prstGeom prst="rect">
            <a:avLst/>
          </a:prstGeom>
          <a:noFill/>
        </p:spPr>
        <p:txBody>
          <a:bodyPr wrap="square" rtlCol="0">
            <a:spAutoFit/>
          </a:bodyPr>
          <a:lstStyle/>
          <a:p>
            <a:r>
              <a:rPr lang="en-US" dirty="0" smtClean="0">
                <a:solidFill>
                  <a:srgbClr val="FFFFFF"/>
                </a:solidFill>
              </a:rPr>
              <a:t>Beacon Schools</a:t>
            </a:r>
            <a:endParaRPr lang="en-US" dirty="0">
              <a:solidFill>
                <a:srgbClr val="FFFFFF"/>
              </a:solidFill>
            </a:endParaRPr>
          </a:p>
        </p:txBody>
      </p:sp>
      <p:sp>
        <p:nvSpPr>
          <p:cNvPr id="5" name="TextBox 4"/>
          <p:cNvSpPr txBox="1"/>
          <p:nvPr/>
        </p:nvSpPr>
        <p:spPr>
          <a:xfrm>
            <a:off x="3505200" y="914400"/>
            <a:ext cx="2438400" cy="369332"/>
          </a:xfrm>
          <a:prstGeom prst="rect">
            <a:avLst/>
          </a:prstGeom>
          <a:noFill/>
        </p:spPr>
        <p:txBody>
          <a:bodyPr wrap="square" rtlCol="0">
            <a:spAutoFit/>
          </a:bodyPr>
          <a:lstStyle/>
          <a:p>
            <a:r>
              <a:rPr lang="en-US" dirty="0" smtClean="0">
                <a:solidFill>
                  <a:srgbClr val="FFFFFF"/>
                </a:solidFill>
              </a:rPr>
              <a:t>Training Schools</a:t>
            </a:r>
            <a:endParaRPr lang="en-US" dirty="0">
              <a:solidFill>
                <a:srgbClr val="FFFFFF"/>
              </a:solidFill>
            </a:endParaRPr>
          </a:p>
        </p:txBody>
      </p:sp>
      <p:sp>
        <p:nvSpPr>
          <p:cNvPr id="6" name="TextBox 5"/>
          <p:cNvSpPr txBox="1"/>
          <p:nvPr/>
        </p:nvSpPr>
        <p:spPr>
          <a:xfrm>
            <a:off x="5943600" y="914400"/>
            <a:ext cx="2438400" cy="369332"/>
          </a:xfrm>
          <a:prstGeom prst="rect">
            <a:avLst/>
          </a:prstGeom>
          <a:noFill/>
        </p:spPr>
        <p:txBody>
          <a:bodyPr wrap="square" rtlCol="0">
            <a:spAutoFit/>
          </a:bodyPr>
          <a:lstStyle/>
          <a:p>
            <a:r>
              <a:rPr lang="en-US" dirty="0" smtClean="0">
                <a:solidFill>
                  <a:srgbClr val="FFFFFF"/>
                </a:solidFill>
              </a:rPr>
              <a:t>Coasting Schools</a:t>
            </a:r>
            <a:endParaRPr lang="en-US" dirty="0">
              <a:solidFill>
                <a:srgbClr val="FFFFFF"/>
              </a:solidFill>
            </a:endParaRPr>
          </a:p>
        </p:txBody>
      </p:sp>
      <p:sp>
        <p:nvSpPr>
          <p:cNvPr id="7" name="TextBox 6"/>
          <p:cNvSpPr txBox="1"/>
          <p:nvPr/>
        </p:nvSpPr>
        <p:spPr>
          <a:xfrm>
            <a:off x="1066800" y="4419600"/>
            <a:ext cx="2438400" cy="369332"/>
          </a:xfrm>
          <a:prstGeom prst="rect">
            <a:avLst/>
          </a:prstGeom>
          <a:noFill/>
        </p:spPr>
        <p:txBody>
          <a:bodyPr wrap="square" rtlCol="0">
            <a:spAutoFit/>
          </a:bodyPr>
          <a:lstStyle/>
          <a:p>
            <a:r>
              <a:rPr lang="en-US" dirty="0" smtClean="0">
                <a:solidFill>
                  <a:srgbClr val="FFFFFF"/>
                </a:solidFill>
              </a:rPr>
              <a:t>London Challenge</a:t>
            </a:r>
            <a:endParaRPr lang="en-US" dirty="0">
              <a:solidFill>
                <a:srgbClr val="FFFFFF"/>
              </a:solidFill>
            </a:endParaRPr>
          </a:p>
        </p:txBody>
      </p:sp>
      <p:sp>
        <p:nvSpPr>
          <p:cNvPr id="8" name="TextBox 7"/>
          <p:cNvSpPr txBox="1"/>
          <p:nvPr/>
        </p:nvSpPr>
        <p:spPr>
          <a:xfrm>
            <a:off x="3200400" y="4419600"/>
            <a:ext cx="2438400" cy="369332"/>
          </a:xfrm>
          <a:prstGeom prst="rect">
            <a:avLst/>
          </a:prstGeom>
          <a:noFill/>
        </p:spPr>
        <p:txBody>
          <a:bodyPr wrap="square" rtlCol="0">
            <a:spAutoFit/>
          </a:bodyPr>
          <a:lstStyle/>
          <a:p>
            <a:r>
              <a:rPr lang="en-US" dirty="0" smtClean="0">
                <a:solidFill>
                  <a:srgbClr val="FFFFFF"/>
                </a:solidFill>
              </a:rPr>
              <a:t>National</a:t>
            </a:r>
            <a:r>
              <a:rPr lang="en-US" dirty="0" smtClean="0">
                <a:solidFill>
                  <a:srgbClr val="FFFFFF"/>
                </a:solidFill>
              </a:rPr>
              <a:t> Challenge</a:t>
            </a:r>
            <a:endParaRPr lang="en-US" dirty="0">
              <a:solidFill>
                <a:srgbClr val="FFFFFF"/>
              </a:solidFill>
            </a:endParaRPr>
          </a:p>
        </p:txBody>
      </p:sp>
      <p:sp>
        <p:nvSpPr>
          <p:cNvPr id="9" name="TextBox 8"/>
          <p:cNvSpPr txBox="1"/>
          <p:nvPr/>
        </p:nvSpPr>
        <p:spPr>
          <a:xfrm>
            <a:off x="5334000" y="4419600"/>
            <a:ext cx="2438400" cy="369332"/>
          </a:xfrm>
          <a:prstGeom prst="rect">
            <a:avLst/>
          </a:prstGeom>
          <a:noFill/>
        </p:spPr>
        <p:txBody>
          <a:bodyPr wrap="square" rtlCol="0">
            <a:spAutoFit/>
          </a:bodyPr>
          <a:lstStyle/>
          <a:p>
            <a:r>
              <a:rPr lang="en-US" dirty="0" smtClean="0">
                <a:solidFill>
                  <a:srgbClr val="FFFFFF"/>
                </a:solidFill>
              </a:rPr>
              <a:t>National</a:t>
            </a:r>
            <a:r>
              <a:rPr lang="en-US" dirty="0" smtClean="0">
                <a:solidFill>
                  <a:srgbClr val="FFFFFF"/>
                </a:solidFill>
              </a:rPr>
              <a:t> Strategies</a:t>
            </a:r>
            <a:endParaRPr lang="en-US" dirty="0">
              <a:solidFill>
                <a:srgbClr val="FFFFFF"/>
              </a:solidFill>
            </a:endParaRPr>
          </a:p>
        </p:txBody>
      </p:sp>
      <p:sp>
        <p:nvSpPr>
          <p:cNvPr id="10" name="TextBox 9"/>
          <p:cNvSpPr txBox="1"/>
          <p:nvPr/>
        </p:nvSpPr>
        <p:spPr>
          <a:xfrm>
            <a:off x="1066800" y="5257800"/>
            <a:ext cx="2438400" cy="369332"/>
          </a:xfrm>
          <a:prstGeom prst="rect">
            <a:avLst/>
          </a:prstGeom>
          <a:noFill/>
        </p:spPr>
        <p:txBody>
          <a:bodyPr wrap="square" rtlCol="0">
            <a:spAutoFit/>
          </a:bodyPr>
          <a:lstStyle/>
          <a:p>
            <a:r>
              <a:rPr lang="en-US" dirty="0" smtClean="0">
                <a:solidFill>
                  <a:srgbClr val="FFFFFF"/>
                </a:solidFill>
              </a:rPr>
              <a:t>Leading Edge</a:t>
            </a:r>
            <a:endParaRPr lang="en-US" dirty="0">
              <a:solidFill>
                <a:srgbClr val="FFFFFF"/>
              </a:solidFill>
            </a:endParaRPr>
          </a:p>
        </p:txBody>
      </p:sp>
      <p:sp>
        <p:nvSpPr>
          <p:cNvPr id="11" name="TextBox 10"/>
          <p:cNvSpPr txBox="1"/>
          <p:nvPr/>
        </p:nvSpPr>
        <p:spPr>
          <a:xfrm>
            <a:off x="2895600" y="5257800"/>
            <a:ext cx="2438400" cy="369332"/>
          </a:xfrm>
          <a:prstGeom prst="rect">
            <a:avLst/>
          </a:prstGeom>
          <a:noFill/>
        </p:spPr>
        <p:txBody>
          <a:bodyPr wrap="square" rtlCol="0">
            <a:spAutoFit/>
          </a:bodyPr>
          <a:lstStyle/>
          <a:p>
            <a:r>
              <a:rPr lang="en-US" dirty="0" smtClean="0">
                <a:solidFill>
                  <a:srgbClr val="FFFFFF"/>
                </a:solidFill>
              </a:rPr>
              <a:t>Consultants</a:t>
            </a:r>
            <a:endParaRPr lang="en-US" dirty="0">
              <a:solidFill>
                <a:srgbClr val="FFFFFF"/>
              </a:solidFill>
            </a:endParaRPr>
          </a:p>
        </p:txBody>
      </p:sp>
      <p:sp>
        <p:nvSpPr>
          <p:cNvPr id="12" name="TextBox 11"/>
          <p:cNvSpPr txBox="1"/>
          <p:nvPr/>
        </p:nvSpPr>
        <p:spPr>
          <a:xfrm>
            <a:off x="4724400" y="5257800"/>
            <a:ext cx="3657600" cy="369332"/>
          </a:xfrm>
          <a:prstGeom prst="rect">
            <a:avLst/>
          </a:prstGeom>
          <a:noFill/>
        </p:spPr>
        <p:txBody>
          <a:bodyPr wrap="square" rtlCol="0">
            <a:spAutoFit/>
          </a:bodyPr>
          <a:lstStyle/>
          <a:p>
            <a:r>
              <a:rPr lang="en-US" dirty="0" smtClean="0">
                <a:solidFill>
                  <a:srgbClr val="FFFFFF"/>
                </a:solidFill>
              </a:rPr>
              <a:t>School improvement partners</a:t>
            </a:r>
            <a:endParaRPr lang="en-US" dirty="0">
              <a:solidFill>
                <a:srgbClr val="FFFFFF"/>
              </a:solidFill>
            </a:endParaRPr>
          </a:p>
        </p:txBody>
      </p:sp>
      <p:sp>
        <p:nvSpPr>
          <p:cNvPr id="13" name="TextBox 12"/>
          <p:cNvSpPr txBox="1"/>
          <p:nvPr/>
        </p:nvSpPr>
        <p:spPr>
          <a:xfrm>
            <a:off x="1066800" y="1676400"/>
            <a:ext cx="3657600" cy="369332"/>
          </a:xfrm>
          <a:prstGeom prst="rect">
            <a:avLst/>
          </a:prstGeom>
          <a:noFill/>
        </p:spPr>
        <p:txBody>
          <a:bodyPr wrap="square" rtlCol="0">
            <a:spAutoFit/>
          </a:bodyPr>
          <a:lstStyle/>
          <a:p>
            <a:r>
              <a:rPr lang="en-US" dirty="0" smtClean="0">
                <a:solidFill>
                  <a:srgbClr val="FFFFFF"/>
                </a:solidFill>
              </a:rPr>
              <a:t>Super Heads</a:t>
            </a:r>
            <a:endParaRPr lang="en-US" dirty="0">
              <a:solidFill>
                <a:srgbClr val="FFFFFF"/>
              </a:solidFill>
            </a:endParaRPr>
          </a:p>
        </p:txBody>
      </p:sp>
      <p:sp>
        <p:nvSpPr>
          <p:cNvPr id="14" name="TextBox 13"/>
          <p:cNvSpPr txBox="1"/>
          <p:nvPr/>
        </p:nvSpPr>
        <p:spPr>
          <a:xfrm>
            <a:off x="3200400" y="1676400"/>
            <a:ext cx="3657600" cy="369332"/>
          </a:xfrm>
          <a:prstGeom prst="rect">
            <a:avLst/>
          </a:prstGeom>
          <a:noFill/>
        </p:spPr>
        <p:txBody>
          <a:bodyPr wrap="square" rtlCol="0">
            <a:spAutoFit/>
          </a:bodyPr>
          <a:lstStyle/>
          <a:p>
            <a:r>
              <a:rPr lang="en-US" dirty="0" smtClean="0">
                <a:solidFill>
                  <a:srgbClr val="FFFFFF"/>
                </a:solidFill>
              </a:rPr>
              <a:t>Consultant Heads</a:t>
            </a:r>
            <a:endParaRPr lang="en-US" dirty="0">
              <a:solidFill>
                <a:srgbClr val="FFFFFF"/>
              </a:solidFill>
            </a:endParaRPr>
          </a:p>
        </p:txBody>
      </p:sp>
      <p:sp>
        <p:nvSpPr>
          <p:cNvPr id="15" name="TextBox 14"/>
          <p:cNvSpPr txBox="1"/>
          <p:nvPr/>
        </p:nvSpPr>
        <p:spPr>
          <a:xfrm>
            <a:off x="5943600" y="1676400"/>
            <a:ext cx="3657600" cy="369332"/>
          </a:xfrm>
          <a:prstGeom prst="rect">
            <a:avLst/>
          </a:prstGeom>
          <a:noFill/>
        </p:spPr>
        <p:txBody>
          <a:bodyPr wrap="square" rtlCol="0">
            <a:spAutoFit/>
          </a:bodyPr>
          <a:lstStyle/>
          <a:p>
            <a:r>
              <a:rPr lang="en-US" dirty="0" smtClean="0">
                <a:solidFill>
                  <a:srgbClr val="FFFFFF"/>
                </a:solidFill>
              </a:rPr>
              <a:t>Executive Heads</a:t>
            </a:r>
            <a:endParaRPr lang="en-US" dirty="0">
              <a:solidFill>
                <a:srgbClr val="FFFFFF"/>
              </a:solidFill>
            </a:endParaRPr>
          </a:p>
        </p:txBody>
      </p:sp>
      <p:sp>
        <p:nvSpPr>
          <p:cNvPr id="16" name="TextBox 15"/>
          <p:cNvSpPr txBox="1"/>
          <p:nvPr/>
        </p:nvSpPr>
        <p:spPr>
          <a:xfrm>
            <a:off x="1066800" y="6019800"/>
            <a:ext cx="3657600" cy="369332"/>
          </a:xfrm>
          <a:prstGeom prst="rect">
            <a:avLst/>
          </a:prstGeom>
          <a:noFill/>
        </p:spPr>
        <p:txBody>
          <a:bodyPr wrap="square" rtlCol="0">
            <a:spAutoFit/>
          </a:bodyPr>
          <a:lstStyle/>
          <a:p>
            <a:r>
              <a:rPr lang="en-US" dirty="0" smtClean="0">
                <a:solidFill>
                  <a:srgbClr val="FFFFFF"/>
                </a:solidFill>
              </a:rPr>
              <a:t>Gaining Ground</a:t>
            </a:r>
            <a:endParaRPr lang="en-US" dirty="0">
              <a:solidFill>
                <a:srgbClr val="FFFFFF"/>
              </a:solidFill>
            </a:endParaRPr>
          </a:p>
        </p:txBody>
      </p:sp>
      <p:sp>
        <p:nvSpPr>
          <p:cNvPr id="17" name="TextBox 16"/>
          <p:cNvSpPr txBox="1"/>
          <p:nvPr/>
        </p:nvSpPr>
        <p:spPr>
          <a:xfrm>
            <a:off x="2895600" y="6019800"/>
            <a:ext cx="3657600" cy="369332"/>
          </a:xfrm>
          <a:prstGeom prst="rect">
            <a:avLst/>
          </a:prstGeom>
          <a:noFill/>
        </p:spPr>
        <p:txBody>
          <a:bodyPr wrap="square" rtlCol="0">
            <a:spAutoFit/>
          </a:bodyPr>
          <a:lstStyle/>
          <a:p>
            <a:r>
              <a:rPr lang="en-US" dirty="0" smtClean="0">
                <a:solidFill>
                  <a:srgbClr val="FFFFFF"/>
                </a:solidFill>
              </a:rPr>
              <a:t>Leading Light Schools</a:t>
            </a:r>
            <a:endParaRPr lang="en-US" dirty="0">
              <a:solidFill>
                <a:srgbClr val="FFFFFF"/>
              </a:solidFill>
            </a:endParaRPr>
          </a:p>
        </p:txBody>
      </p:sp>
      <p:sp>
        <p:nvSpPr>
          <p:cNvPr id="18" name="TextBox 17"/>
          <p:cNvSpPr txBox="1"/>
          <p:nvPr/>
        </p:nvSpPr>
        <p:spPr>
          <a:xfrm>
            <a:off x="5334000" y="6019800"/>
            <a:ext cx="3657600" cy="369332"/>
          </a:xfrm>
          <a:prstGeom prst="rect">
            <a:avLst/>
          </a:prstGeom>
          <a:noFill/>
        </p:spPr>
        <p:txBody>
          <a:bodyPr wrap="square" rtlCol="0">
            <a:spAutoFit/>
          </a:bodyPr>
          <a:lstStyle/>
          <a:p>
            <a:r>
              <a:rPr lang="en-US" dirty="0" smtClean="0">
                <a:solidFill>
                  <a:srgbClr val="FFFFFF"/>
                </a:solidFill>
              </a:rPr>
              <a:t>Trust Schools</a:t>
            </a:r>
            <a:endParaRPr lang="en-US" dirty="0">
              <a:solidFill>
                <a:srgbClr val="FFFFFF"/>
              </a:solidFill>
            </a:endParaRPr>
          </a:p>
        </p:txBody>
      </p:sp>
      <p:pic>
        <p:nvPicPr>
          <p:cNvPr id="19" name="Picture 1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50000" decel="5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9"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9"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9" accel="50000" decel="5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9" accel="50000" decel="5000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 presetClass="entr" presetSubtype="9" accel="50000" decel="5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9" accel="50000" decel="5000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9" accel="50000" decel="5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9" accel="50000" decel="5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9" accel="50000" decel="5000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2" presetClass="entr" presetSubtype="9" accel="50000" decel="5000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par>
                          <p:cTn id="69" fill="hold">
                            <p:stCondLst>
                              <p:cond delay="6000"/>
                            </p:stCondLst>
                            <p:childTnLst>
                              <p:par>
                                <p:cTn id="70" presetID="2" presetClass="entr" presetSubtype="9" accel="50000" decel="5000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0-#ppt_w/2"/>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cTn>
                              </p:par>
                            </p:childTnLst>
                          </p:cTn>
                        </p:par>
                        <p:par>
                          <p:cTn id="74" fill="hold">
                            <p:stCondLst>
                              <p:cond delay="6500"/>
                            </p:stCondLst>
                            <p:childTnLst>
                              <p:par>
                                <p:cTn id="75" presetID="2" presetClass="entr" presetSubtype="9" accel="50000" decel="5000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0-#ppt_h/2"/>
                                          </p:val>
                                        </p:tav>
                                        <p:tav tm="100000">
                                          <p:val>
                                            <p:strVal val="#ppt_y"/>
                                          </p:val>
                                        </p:tav>
                                      </p:tavLst>
                                    </p:anim>
                                  </p:childTnLst>
                                </p:cTn>
                              </p:par>
                            </p:childTnLst>
                          </p:cTn>
                        </p:par>
                        <p:par>
                          <p:cTn id="79" fill="hold">
                            <p:stCondLst>
                              <p:cond delay="7000"/>
                            </p:stCondLst>
                            <p:childTnLst>
                              <p:par>
                                <p:cTn id="80" presetID="2" presetClass="entr" presetSubtype="9" accel="50000" decel="5000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0-#ppt_w/2"/>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1295400"/>
            <a:ext cx="5080000" cy="3505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286000" y="2819400"/>
            <a:ext cx="4800600" cy="1754327"/>
          </a:xfrm>
          <a:prstGeom prst="rect">
            <a:avLst/>
          </a:prstGeom>
          <a:noFill/>
        </p:spPr>
        <p:txBody>
          <a:bodyPr wrap="square" rtlCol="0">
            <a:spAutoFit/>
          </a:bodyPr>
          <a:lstStyle/>
          <a:p>
            <a:pPr algn="ctr"/>
            <a:r>
              <a:rPr lang="en-US" sz="5400" dirty="0" smtClean="0">
                <a:solidFill>
                  <a:srgbClr val="FFFFFF"/>
                </a:solidFill>
              </a:rPr>
              <a:t>We haven’t ‘done’ literacy</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1</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1754327"/>
          </a:xfrm>
          <a:prstGeom prst="rect">
            <a:avLst/>
          </a:prstGeom>
          <a:noFill/>
        </p:spPr>
        <p:txBody>
          <a:bodyPr wrap="square" rtlCol="0">
            <a:spAutoFit/>
          </a:bodyPr>
          <a:lstStyle/>
          <a:p>
            <a:pPr algn="ctr"/>
            <a:r>
              <a:rPr lang="en-US" sz="5400" dirty="0" smtClean="0">
                <a:solidFill>
                  <a:srgbClr val="FFFFFF"/>
                </a:solidFill>
              </a:rPr>
              <a:t>Every teacher </a:t>
            </a:r>
            <a:r>
              <a:rPr lang="en-US" sz="5400" dirty="0" smtClean="0">
                <a:solidFill>
                  <a:srgbClr val="3366FF"/>
                </a:solidFill>
              </a:rPr>
              <a:t>in </a:t>
            </a:r>
            <a:r>
              <a:rPr lang="en-US" sz="5400" dirty="0" smtClean="0">
                <a:solidFill>
                  <a:srgbClr val="FFFFFF"/>
                </a:solidFill>
              </a:rPr>
              <a:t>English is a teacher </a:t>
            </a:r>
            <a:r>
              <a:rPr lang="en-US" sz="5400" dirty="0" smtClean="0">
                <a:solidFill>
                  <a:srgbClr val="3366FF"/>
                </a:solidFill>
              </a:rPr>
              <a:t>of</a:t>
            </a:r>
            <a:r>
              <a:rPr lang="en-US" sz="5400" dirty="0" smtClean="0">
                <a:solidFill>
                  <a:srgbClr val="FFFFFF"/>
                </a:solidFill>
              </a:rPr>
              <a:t> English</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2</a:t>
            </a:r>
            <a:endParaRPr lang="en-US" sz="16600" dirty="0">
              <a:solidFill>
                <a:srgbClr val="FFFFFF"/>
              </a:solidFill>
            </a:endParaRPr>
          </a:p>
        </p:txBody>
      </p:sp>
      <p:sp>
        <p:nvSpPr>
          <p:cNvPr id="9" name="TextBox 8"/>
          <p:cNvSpPr txBox="1"/>
          <p:nvPr/>
        </p:nvSpPr>
        <p:spPr>
          <a:xfrm>
            <a:off x="3733800" y="5181600"/>
            <a:ext cx="6815588" cy="523220"/>
          </a:xfrm>
          <a:prstGeom prst="rect">
            <a:avLst/>
          </a:prstGeom>
          <a:noFill/>
        </p:spPr>
        <p:txBody>
          <a:bodyPr wrap="square" rtlCol="0">
            <a:spAutoFit/>
          </a:bodyPr>
          <a:lstStyle/>
          <a:p>
            <a:pPr algn="ctr"/>
            <a:r>
              <a:rPr lang="en-US" sz="2800" dirty="0" smtClean="0">
                <a:solidFill>
                  <a:srgbClr val="FFFFFF"/>
                </a:solidFill>
              </a:rPr>
              <a:t>George Sampson, 1922</a:t>
            </a:r>
            <a:endParaRPr lang="en-US" sz="28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2585323"/>
          </a:xfrm>
          <a:prstGeom prst="rect">
            <a:avLst/>
          </a:prstGeom>
          <a:noFill/>
        </p:spPr>
        <p:txBody>
          <a:bodyPr wrap="square" rtlCol="0">
            <a:spAutoFit/>
          </a:bodyPr>
          <a:lstStyle/>
          <a:p>
            <a:pPr algn="ctr"/>
            <a:r>
              <a:rPr lang="en-US" sz="5400" dirty="0" smtClean="0">
                <a:solidFill>
                  <a:srgbClr val="FFFFFF"/>
                </a:solidFill>
              </a:rPr>
              <a:t>It’s not about grammar:</a:t>
            </a:r>
          </a:p>
          <a:p>
            <a:pPr algn="ctr"/>
            <a:r>
              <a:rPr lang="en-US" sz="5400" dirty="0" smtClean="0">
                <a:solidFill>
                  <a:srgbClr val="FFFFFF"/>
                </a:solidFill>
              </a:rPr>
              <a:t>it’s about teaching &amp; learning</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3</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sp>
        <p:nvSpPr>
          <p:cNvPr id="73738" name="Text Box 10"/>
          <p:cNvSpPr txBox="1">
            <a:spLocks noChangeArrowheads="1"/>
          </p:cNvSpPr>
          <p:nvPr/>
        </p:nvSpPr>
        <p:spPr bwMode="auto">
          <a:xfrm>
            <a:off x="4495800" y="4191000"/>
            <a:ext cx="3314700" cy="1384995"/>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2800" dirty="0">
                <a:solidFill>
                  <a:schemeClr val="bg1"/>
                </a:solidFill>
              </a:rPr>
              <a:t>Literacy today is different from when we were younger</a:t>
            </a:r>
          </a:p>
        </p:txBody>
      </p:sp>
      <p:sp>
        <p:nvSpPr>
          <p:cNvPr id="73739" name="Text Box 11"/>
          <p:cNvSpPr txBox="1">
            <a:spLocks noChangeArrowheads="1"/>
          </p:cNvSpPr>
          <p:nvPr/>
        </p:nvSpPr>
        <p:spPr bwMode="auto">
          <a:xfrm>
            <a:off x="4495800" y="2286000"/>
            <a:ext cx="3314700" cy="1569660"/>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Literacy is taught - it doesn’t just happen</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7" name="Picture 6" descr="Picture 5.png"/>
          <p:cNvPicPr>
            <a:picLocks noChangeAspect="1"/>
          </p:cNvPicPr>
          <p:nvPr/>
        </p:nvPicPr>
        <p:blipFill>
          <a:blip r:embed="rId4"/>
          <a:stretch>
            <a:fillRect/>
          </a:stretch>
        </p:blipFill>
        <p:spPr>
          <a:xfrm>
            <a:off x="8072888" y="0"/>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checkerboard(across)">
                                      <p:cBhvr>
                                        <p:cTn id="7" dur="500"/>
                                        <p:tgtEl>
                                          <p:spTgt spid="737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9"/>
                                        </p:tgtEl>
                                        <p:attrNameLst>
                                          <p:attrName>style.visibility</p:attrName>
                                        </p:attrNameLst>
                                      </p:cBhvr>
                                      <p:to>
                                        <p:strVal val="visible"/>
                                      </p:to>
                                    </p:set>
                                    <p:animEffect transition="in" filter="checkerboard(across)">
                                      <p:cBhvr>
                                        <p:cTn id="12" dur="500"/>
                                        <p:tgtEl>
                                          <p:spTgt spid="737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73738"/>
                                        </p:tgtEl>
                                        <p:attrNameLst>
                                          <p:attrName>style.visibility</p:attrName>
                                        </p:attrNameLst>
                                      </p:cBhvr>
                                      <p:to>
                                        <p:strVal val="visible"/>
                                      </p:to>
                                    </p:set>
                                    <p:animEffect transition="in" filter="checkerboard(down)">
                                      <p:cBhvr>
                                        <p:cTn id="1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autoUpdateAnimBg="0"/>
      <p:bldP spid="73738" grpId="0" animBg="1" autoUpdateAnimBg="0"/>
      <p:bldP spid="73739" grpId="0" animBg="1"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1"/>
          </p:nvPr>
        </p:nvPicPr>
        <p:blipFill>
          <a:blip r:embed="rId4"/>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graphicFrame>
        <p:nvGraphicFramePr>
          <p:cNvPr id="21518" name="Object 2"/>
          <p:cNvGraphicFramePr>
            <a:graphicFrameLocks noChangeAspect="1"/>
          </p:cNvGraphicFramePr>
          <p:nvPr/>
        </p:nvGraphicFramePr>
        <p:xfrm>
          <a:off x="6477000" y="4648200"/>
          <a:ext cx="2286000" cy="1944688"/>
        </p:xfrm>
        <a:graphic>
          <a:graphicData uri="http://schemas.openxmlformats.org/presentationml/2006/ole">
            <p:oleObj spid="_x0000_s62466" name="Clip" r:id="rId5" imgW="371856" imgH="316992" progId="">
              <p:embed/>
            </p:oleObj>
          </a:graphicData>
        </a:graphic>
      </p:graphicFrame>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ox(in)">
                                      <p:cBhvr>
                                        <p:cTn id="12" dur="500"/>
                                        <p:tgtEl>
                                          <p:spTgt spid="21518"/>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aphicFrame>
        <p:nvGraphicFramePr>
          <p:cNvPr id="22539" name="Object 2"/>
          <p:cNvGraphicFramePr>
            <a:graphicFrameLocks noChangeAspect="1"/>
          </p:cNvGraphicFramePr>
          <p:nvPr/>
        </p:nvGraphicFramePr>
        <p:xfrm>
          <a:off x="0" y="4724400"/>
          <a:ext cx="2286000" cy="1944688"/>
        </p:xfrm>
        <a:graphic>
          <a:graphicData uri="http://schemas.openxmlformats.org/presentationml/2006/ole">
            <p:oleObj spid="_x0000_s64514" name="Clip" r:id="rId5" imgW="371856" imgH="316992" progId="">
              <p:embed/>
            </p:oleObj>
          </a:graphicData>
        </a:graphic>
      </p:graphicFrame>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graphicFrame>
        <p:nvGraphicFramePr>
          <p:cNvPr id="23563" name="Object 2"/>
          <p:cNvGraphicFramePr>
            <a:graphicFrameLocks noChangeAspect="1"/>
          </p:cNvGraphicFramePr>
          <p:nvPr/>
        </p:nvGraphicFramePr>
        <p:xfrm>
          <a:off x="6477000" y="4648200"/>
          <a:ext cx="2286000" cy="1944688"/>
        </p:xfrm>
        <a:graphic>
          <a:graphicData uri="http://schemas.openxmlformats.org/presentationml/2006/ole">
            <p:oleObj spid="_x0000_s66562" name="Clip" r:id="rId5" imgW="371856" imgH="316992" progId="">
              <p:embed/>
            </p:oleObj>
          </a:graphicData>
        </a:graphic>
      </p:graphicFrame>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in)">
                                      <p:cBhvr>
                                        <p:cTn id="12" dur="500"/>
                                        <p:tgtEl>
                                          <p:spTgt spid="235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68" name="Text Box 10"/>
          <p:cNvSpPr txBox="1">
            <a:spLocks noChangeArrowheads="1"/>
          </p:cNvSpPr>
          <p:nvPr/>
        </p:nvSpPr>
        <p:spPr bwMode="auto">
          <a:xfrm>
            <a:off x="2362200" y="2057400"/>
            <a:ext cx="4419600" cy="2105025"/>
          </a:xfrm>
          <a:prstGeom prst="rect">
            <a:avLst/>
          </a:prstGeom>
          <a:noFill/>
          <a:ln w="9525">
            <a:noFill/>
            <a:miter lim="800000"/>
            <a:headEnd/>
            <a:tailEnd/>
          </a:ln>
        </p:spPr>
        <p:txBody>
          <a:bodyPr>
            <a:prstTxWarp prst="textNoShape">
              <a:avLst/>
            </a:prstTxWarp>
            <a:spAutoFit/>
          </a:bodyPr>
          <a:lstStyle/>
          <a:p>
            <a:pPr algn="ctr">
              <a:spcBef>
                <a:spcPct val="50000"/>
              </a:spcBef>
            </a:pPr>
            <a:r>
              <a:rPr lang="en-GB" sz="6600" dirty="0">
                <a:solidFill>
                  <a:srgbClr val="FFFFFF"/>
                </a:solidFill>
                <a:latin typeface="Jester" charset="0"/>
              </a:rPr>
              <a:t>Language oddities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3891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 name="Rectangle 6"/>
          <p:cNvSpPr>
            <a:spLocks noChangeArrowheads="1"/>
          </p:cNvSpPr>
          <p:nvPr/>
        </p:nvSpPr>
        <p:spPr bwMode="auto">
          <a:xfrm>
            <a:off x="1752600" y="1752600"/>
            <a:ext cx="5105400" cy="3749675"/>
          </a:xfrm>
          <a:prstGeom prst="rect">
            <a:avLst/>
          </a:prstGeom>
          <a:noFill/>
          <a:ln w="9525">
            <a:noFill/>
            <a:miter lim="800000"/>
            <a:headEnd/>
            <a:tailEnd/>
          </a:ln>
        </p:spPr>
        <p:txBody>
          <a:bodyPr>
            <a:prstTxWarp prst="textNoShape">
              <a:avLst/>
            </a:prstTxWarp>
            <a:spAutoFit/>
          </a:bodyPr>
          <a:lstStyle/>
          <a:p>
            <a:pPr algn="ctr"/>
            <a:r>
              <a:rPr lang="en-GB" sz="6000" dirty="0">
                <a:solidFill>
                  <a:schemeClr val="bg1"/>
                </a:solidFill>
                <a:ea typeface="Times" pitchFamily="24" charset="0"/>
                <a:cs typeface="Times" pitchFamily="24" charset="0"/>
              </a:rPr>
              <a:t>DOGS MUST BE CARRIED ON THE ESCALATOR</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6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56" name="Rectangle 4"/>
          <p:cNvSpPr>
            <a:spLocks noChangeArrowheads="1"/>
          </p:cNvSpPr>
          <p:nvPr/>
        </p:nvSpPr>
        <p:spPr bwMode="auto">
          <a:xfrm>
            <a:off x="1752600" y="1752600"/>
            <a:ext cx="5105400" cy="3381375"/>
          </a:xfrm>
          <a:prstGeom prst="rect">
            <a:avLst/>
          </a:prstGeom>
          <a:noFill/>
          <a:ln w="9525">
            <a:noFill/>
            <a:miter lim="800000"/>
            <a:headEnd/>
            <a:tailEnd/>
          </a:ln>
        </p:spPr>
        <p:txBody>
          <a:bodyPr>
            <a:prstTxWarp prst="textNoShape">
              <a:avLst/>
            </a:prstTxWarp>
            <a:spAutoFit/>
          </a:bodyPr>
          <a:lstStyle/>
          <a:p>
            <a:pPr algn="ctr"/>
            <a:r>
              <a:rPr lang="en-GB" sz="5400" dirty="0">
                <a:solidFill>
                  <a:schemeClr val="bg1"/>
                </a:solidFill>
                <a:latin typeface="Geneva" pitchFamily="24" charset="0"/>
                <a:ea typeface="Times" pitchFamily="24" charset="0"/>
                <a:cs typeface="Times" pitchFamily="24" charset="0"/>
              </a:rPr>
              <a:t>Please don't smoke and live a more healthy life</a:t>
            </a:r>
          </a:p>
        </p:txBody>
      </p:sp>
      <p:sp>
        <p:nvSpPr>
          <p:cNvPr id="40966" name="Text Box 6"/>
          <p:cNvSpPr txBox="1">
            <a:spLocks noChangeArrowheads="1"/>
          </p:cNvSpPr>
          <p:nvPr/>
        </p:nvSpPr>
        <p:spPr bwMode="auto">
          <a:xfrm>
            <a:off x="1600200" y="5943600"/>
            <a:ext cx="19050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solidFill>
                  <a:srgbClr val="FFFFFF"/>
                </a:solidFill>
              </a:rPr>
              <a:t>PSHE </a:t>
            </a:r>
            <a:r>
              <a:rPr lang="en-GB" dirty="0">
                <a:solidFill>
                  <a:srgbClr val="FFFFFF"/>
                </a:solidFill>
              </a:rPr>
              <a:t>Poster</a:t>
            </a: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9269" name="Rectangle 5"/>
          <p:cNvSpPr>
            <a:spLocks noChangeArrowheads="1"/>
          </p:cNvSpPr>
          <p:nvPr/>
        </p:nvSpPr>
        <p:spPr bwMode="auto">
          <a:xfrm>
            <a:off x="2057400" y="1981200"/>
            <a:ext cx="4724400" cy="1569660"/>
          </a:xfrm>
          <a:prstGeom prst="rect">
            <a:avLst/>
          </a:prstGeom>
          <a:noFill/>
          <a:ln w="9525">
            <a:noFill/>
            <a:miter lim="800000"/>
            <a:headEnd/>
            <a:tailEnd/>
          </a:ln>
        </p:spPr>
        <p:txBody>
          <a:bodyPr>
            <a:prstTxWarp prst="textNoShape">
              <a:avLst/>
            </a:prstTxWarp>
            <a:spAutoFit/>
          </a:bodyPr>
          <a:lstStyle/>
          <a:p>
            <a:pPr algn="ctr"/>
            <a:r>
              <a:rPr lang="en-GB" sz="4800" dirty="0">
                <a:solidFill>
                  <a:schemeClr val="bg1"/>
                </a:solidFill>
                <a:ea typeface="Times" pitchFamily="24" charset="0"/>
                <a:cs typeface="Times" pitchFamily="24" charset="0"/>
              </a:rPr>
              <a:t>Sign at Suffolk hospital</a:t>
            </a:r>
            <a:r>
              <a:rPr lang="en-GB" sz="4800" dirty="0" smtClean="0">
                <a:solidFill>
                  <a:schemeClr val="bg1"/>
                </a:solidFill>
                <a:ea typeface="Times" pitchFamily="24" charset="0"/>
                <a:cs typeface="Times" pitchFamily="24" charset="0"/>
              </a:rPr>
              <a:t>:</a:t>
            </a:r>
            <a:endParaRPr lang="en-GB" sz="4800" dirty="0">
              <a:solidFill>
                <a:schemeClr val="bg1"/>
              </a:solidFill>
              <a:ea typeface="Times" pitchFamily="24" charset="0"/>
              <a:cs typeface="Times" pitchFamily="24" charset="0"/>
            </a:endParaRPr>
          </a:p>
        </p:txBody>
      </p:sp>
      <p:sp>
        <p:nvSpPr>
          <p:cNvPr id="7" name="Rectangle 5"/>
          <p:cNvSpPr>
            <a:spLocks noChangeArrowheads="1"/>
          </p:cNvSpPr>
          <p:nvPr/>
        </p:nvSpPr>
        <p:spPr bwMode="auto">
          <a:xfrm>
            <a:off x="2209800" y="3550860"/>
            <a:ext cx="4724400" cy="1569660"/>
          </a:xfrm>
          <a:prstGeom prst="rect">
            <a:avLst/>
          </a:prstGeom>
          <a:noFill/>
          <a:ln w="9525">
            <a:noFill/>
            <a:miter lim="800000"/>
            <a:headEnd/>
            <a:tailEnd/>
          </a:ln>
        </p:spPr>
        <p:txBody>
          <a:bodyPr>
            <a:prstTxWarp prst="textNoShape">
              <a:avLst/>
            </a:prstTxWarp>
            <a:spAutoFit/>
          </a:bodyPr>
          <a:lstStyle/>
          <a:p>
            <a:pPr algn="ctr"/>
            <a:r>
              <a:rPr lang="en-GB" sz="4800" dirty="0" smtClean="0">
                <a:solidFill>
                  <a:schemeClr val="bg1"/>
                </a:solidFill>
                <a:ea typeface="Times" pitchFamily="24" charset="0"/>
                <a:cs typeface="Times" pitchFamily="24" charset="0"/>
              </a:rPr>
              <a:t>Criminals operate in this area</a:t>
            </a:r>
            <a:endParaRPr lang="en-GB" sz="4800" dirty="0">
              <a:solidFill>
                <a:schemeClr val="bg1"/>
              </a:solidFill>
              <a:ea typeface="Times" pitchFamily="24" charset="0"/>
              <a:cs typeface="Times" pitchFamily="24" charset="0"/>
            </a:endParaRPr>
          </a:p>
        </p:txBody>
      </p:sp>
      <p:pic>
        <p:nvPicPr>
          <p:cNvPr id="8" name="Picture 7"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subTnLst>
                                    <p:animClr>
                                      <p:cBhvr override="childStyle">
                                        <p:cTn dur="1" fill="hold" display="0" masterRel="nextClick" afterEffect="1"/>
                                        <p:tgtEl>
                                          <p:spTgt spid="139269"/>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7"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0"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98" name="Rectangle 6"/>
          <p:cNvSpPr>
            <a:spLocks noChangeArrowheads="1"/>
          </p:cNvSpPr>
          <p:nvPr/>
        </p:nvSpPr>
        <p:spPr bwMode="auto">
          <a:xfrm>
            <a:off x="1905000" y="2971800"/>
            <a:ext cx="4724400" cy="1006475"/>
          </a:xfrm>
          <a:prstGeom prst="rect">
            <a:avLst/>
          </a:prstGeom>
          <a:noFill/>
          <a:ln w="9525">
            <a:noFill/>
            <a:miter lim="800000"/>
            <a:headEnd/>
            <a:tailEnd/>
          </a:ln>
        </p:spPr>
        <p:txBody>
          <a:bodyPr>
            <a:prstTxWarp prst="textNoShape">
              <a:avLst/>
            </a:prstTxWarp>
            <a:spAutoFit/>
          </a:bodyPr>
          <a:lstStyle/>
          <a:p>
            <a:pPr algn="ctr"/>
            <a:r>
              <a:rPr lang="en-GB" sz="6000">
                <a:solidFill>
                  <a:schemeClr val="bg1"/>
                </a:solidFill>
                <a:ea typeface="Times" pitchFamily="24" charset="0"/>
                <a:cs typeface="Times" pitchFamily="24" charset="0"/>
              </a:rPr>
              <a:t>ICI FIBRES</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7"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0" name="Rectangle 6"/>
          <p:cNvSpPr>
            <a:spLocks noChangeArrowheads="1"/>
          </p:cNvSpPr>
          <p:nvPr/>
        </p:nvSpPr>
        <p:spPr bwMode="auto">
          <a:xfrm>
            <a:off x="914400" y="1828800"/>
            <a:ext cx="7391400" cy="2862322"/>
          </a:xfrm>
          <a:prstGeom prst="rect">
            <a:avLst/>
          </a:prstGeom>
          <a:noFill/>
          <a:ln w="9525">
            <a:noFill/>
            <a:miter lim="800000"/>
            <a:headEnd/>
            <a:tailEnd/>
          </a:ln>
        </p:spPr>
        <p:txBody>
          <a:bodyPr wrap="square">
            <a:prstTxWarp prst="textNoShape">
              <a:avLst/>
            </a:prstTxWarp>
            <a:spAutoFit/>
          </a:bodyPr>
          <a:lstStyle/>
          <a:p>
            <a:pPr lvl="1" algn="ctr"/>
            <a:r>
              <a:rPr lang="en-GB" sz="3600" dirty="0" smtClean="0">
                <a:solidFill>
                  <a:schemeClr val="bg1"/>
                </a:solidFill>
                <a:latin typeface="Geneva" pitchFamily="24" charset="0"/>
                <a:ea typeface="Times" pitchFamily="24" charset="0"/>
                <a:cs typeface="Times" pitchFamily="24" charset="0"/>
              </a:rPr>
              <a:t>‘</a:t>
            </a:r>
            <a:r>
              <a:rPr lang="en-GB" sz="3600" dirty="0">
                <a:solidFill>
                  <a:schemeClr val="bg1"/>
                </a:solidFill>
                <a:latin typeface="Geneva" pitchFamily="24" charset="0"/>
                <a:ea typeface="Times" pitchFamily="24" charset="0"/>
                <a:cs typeface="Times" pitchFamily="24" charset="0"/>
              </a:rPr>
              <a:t>W</a:t>
            </a:r>
            <a:r>
              <a:rPr lang="en-GB" sz="3600" dirty="0" smtClean="0">
                <a:solidFill>
                  <a:schemeClr val="bg1"/>
                </a:solidFill>
                <a:latin typeface="Geneva" pitchFamily="24" charset="0"/>
                <a:ea typeface="Times" pitchFamily="24" charset="0"/>
                <a:cs typeface="Times" pitchFamily="24" charset="0"/>
              </a:rPr>
              <a:t>ould </a:t>
            </a:r>
            <a:r>
              <a:rPr lang="en-GB" sz="3600" dirty="0">
                <a:solidFill>
                  <a:schemeClr val="bg1"/>
                </a:solidFill>
                <a:latin typeface="Geneva" pitchFamily="24" charset="0"/>
                <a:ea typeface="Times" pitchFamily="24" charset="0"/>
                <a:cs typeface="Times" pitchFamily="24" charset="0"/>
              </a:rPr>
              <a:t>the congregation please note that the bowl at the back of the church labelled</a:t>
            </a:r>
            <a:r>
              <a:rPr lang="en-GB" sz="3600" dirty="0" smtClean="0">
                <a:solidFill>
                  <a:schemeClr val="bg1"/>
                </a:solidFill>
                <a:latin typeface="Geneva" pitchFamily="24" charset="0"/>
                <a:ea typeface="Times" pitchFamily="24" charset="0"/>
                <a:cs typeface="Times" pitchFamily="24" charset="0"/>
              </a:rPr>
              <a:t> “for </a:t>
            </a:r>
            <a:r>
              <a:rPr lang="en-GB" sz="3600" dirty="0">
                <a:solidFill>
                  <a:schemeClr val="bg1"/>
                </a:solidFill>
                <a:latin typeface="Geneva" pitchFamily="24" charset="0"/>
                <a:ea typeface="Times" pitchFamily="24" charset="0"/>
                <a:cs typeface="Times" pitchFamily="24" charset="0"/>
              </a:rPr>
              <a:t>the sick” is for monetary donations only’</a:t>
            </a:r>
          </a:p>
        </p:txBody>
      </p:sp>
      <p:sp>
        <p:nvSpPr>
          <p:cNvPr id="7" name="Rectangle 6"/>
          <p:cNvSpPr>
            <a:spLocks noChangeArrowheads="1"/>
          </p:cNvSpPr>
          <p:nvPr/>
        </p:nvSpPr>
        <p:spPr bwMode="auto">
          <a:xfrm>
            <a:off x="1219200" y="798493"/>
            <a:ext cx="6324600" cy="523220"/>
          </a:xfrm>
          <a:prstGeom prst="rect">
            <a:avLst/>
          </a:prstGeom>
          <a:noFill/>
          <a:ln w="9525">
            <a:noFill/>
            <a:miter lim="800000"/>
            <a:headEnd/>
            <a:tailEnd/>
          </a:ln>
        </p:spPr>
        <p:txBody>
          <a:bodyPr wrap="square">
            <a:prstTxWarp prst="textNoShape">
              <a:avLst/>
            </a:prstTxWarp>
            <a:spAutoFit/>
          </a:bodyPr>
          <a:lstStyle/>
          <a:p>
            <a:pPr lvl="1" algn="ctr"/>
            <a:r>
              <a:rPr lang="en-GB" sz="2800" dirty="0" err="1" smtClean="0">
                <a:solidFill>
                  <a:schemeClr val="bg1"/>
                </a:solidFill>
                <a:latin typeface="Geneva" pitchFamily="24" charset="0"/>
                <a:ea typeface="Times" pitchFamily="24" charset="0"/>
                <a:cs typeface="Times" pitchFamily="24" charset="0"/>
              </a:rPr>
              <a:t>Churchdown</a:t>
            </a:r>
            <a:r>
              <a:rPr lang="en-GB" sz="2800" dirty="0" smtClean="0">
                <a:solidFill>
                  <a:schemeClr val="bg1"/>
                </a:solidFill>
                <a:latin typeface="Geneva" pitchFamily="24" charset="0"/>
                <a:ea typeface="Times" pitchFamily="24" charset="0"/>
                <a:cs typeface="Times" pitchFamily="24" charset="0"/>
              </a:rPr>
              <a:t> parish magazine:</a:t>
            </a:r>
            <a:endParaRPr lang="en-GB" sz="2800" dirty="0">
              <a:solidFill>
                <a:schemeClr val="bg1"/>
              </a:solidFill>
              <a:latin typeface="Geneva" pitchFamily="24" charset="0"/>
              <a:ea typeface="Times" pitchFamily="24" charset="0"/>
              <a:cs typeface="Times" pitchFamily="24" charset="0"/>
            </a:endParaRPr>
          </a:p>
        </p:txBody>
      </p:sp>
      <p:cxnSp>
        <p:nvCxnSpPr>
          <p:cNvPr id="9" name="Straight Connector 8"/>
          <p:cNvCxnSpPr/>
          <p:nvPr/>
        </p:nvCxnSpPr>
        <p:spPr>
          <a:xfrm>
            <a:off x="1676400" y="1321713"/>
            <a:ext cx="5867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1"/>
      <p:bldP spid="7"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Today:</a:t>
            </a:r>
            <a:endParaRPr lang="en-US" dirty="0">
              <a:solidFill>
                <a:schemeClr val="bg1"/>
              </a:solidFill>
            </a:endParaRPr>
          </a:p>
        </p:txBody>
      </p:sp>
      <p:sp>
        <p:nvSpPr>
          <p:cNvPr id="3" name="TextBox 2"/>
          <p:cNvSpPr txBox="1"/>
          <p:nvPr/>
        </p:nvSpPr>
        <p:spPr>
          <a:xfrm>
            <a:off x="1524000" y="1752600"/>
            <a:ext cx="6096000" cy="3785652"/>
          </a:xfrm>
          <a:prstGeom prst="rect">
            <a:avLst/>
          </a:prstGeom>
          <a:noFill/>
        </p:spPr>
        <p:txBody>
          <a:bodyPr wrap="square" rtlCol="0">
            <a:spAutoFit/>
          </a:bodyPr>
          <a:lstStyle/>
          <a:p>
            <a:pPr marL="742950" indent="-742950">
              <a:buFont typeface="Arial"/>
              <a:buChar char="•"/>
            </a:pPr>
            <a:r>
              <a:rPr lang="en-US" sz="4000" dirty="0" smtClean="0">
                <a:solidFill>
                  <a:srgbClr val="FFFFFF"/>
                </a:solidFill>
              </a:rPr>
              <a:t>Why literacy is the </a:t>
            </a:r>
            <a:r>
              <a:rPr lang="en-US" sz="4000" dirty="0" smtClean="0">
                <a:solidFill>
                  <a:srgbClr val="3366FF"/>
                </a:solidFill>
              </a:rPr>
              <a:t>final frontier</a:t>
            </a:r>
          </a:p>
          <a:p>
            <a:pPr marL="742950" indent="-742950">
              <a:buFont typeface="Arial"/>
              <a:buChar char="•"/>
            </a:pPr>
            <a:r>
              <a:rPr lang="en-US" sz="4000" dirty="0" smtClean="0">
                <a:solidFill>
                  <a:srgbClr val="FFFFFF"/>
                </a:solidFill>
              </a:rPr>
              <a:t>How we’re all members of the </a:t>
            </a:r>
            <a:r>
              <a:rPr lang="en-US" sz="4000" dirty="0" smtClean="0">
                <a:solidFill>
                  <a:srgbClr val="3366FF"/>
                </a:solidFill>
              </a:rPr>
              <a:t>Literacy Club</a:t>
            </a:r>
          </a:p>
          <a:p>
            <a:pPr marL="742950" indent="-742950">
              <a:buFont typeface="Arial"/>
              <a:buChar char="•"/>
            </a:pPr>
            <a:r>
              <a:rPr lang="en-US" sz="4000" dirty="0" smtClean="0">
                <a:solidFill>
                  <a:srgbClr val="FFFFFF"/>
                </a:solidFill>
              </a:rPr>
              <a:t>It’s all about the </a:t>
            </a:r>
            <a:r>
              <a:rPr lang="en-US" sz="4000" dirty="0" smtClean="0">
                <a:solidFill>
                  <a:srgbClr val="3366FF"/>
                </a:solidFill>
              </a:rPr>
              <a:t>classroom</a:t>
            </a:r>
            <a:endParaRPr lang="en-US" sz="4000" dirty="0">
              <a:solidFill>
                <a:srgbClr val="3366FF"/>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5" name="Text Box 5"/>
          <p:cNvSpPr txBox="1">
            <a:spLocks noChangeArrowheads="1"/>
          </p:cNvSpPr>
          <p:nvPr/>
        </p:nvSpPr>
        <p:spPr bwMode="auto">
          <a:xfrm>
            <a:off x="1066800" y="1295400"/>
            <a:ext cx="7391400" cy="3937000"/>
          </a:xfrm>
          <a:prstGeom prst="rect">
            <a:avLst/>
          </a:prstGeom>
          <a:solidFill>
            <a:srgbClr val="000000"/>
          </a:solidFill>
          <a:ln w="9525">
            <a:noFill/>
            <a:miter lim="800000"/>
            <a:headEnd/>
            <a:tailEnd/>
          </a:ln>
        </p:spPr>
        <p:txBody>
          <a:bodyPr>
            <a:prstTxWarp prst="textNoShape">
              <a:avLst/>
            </a:prstTxWarp>
            <a:spAutoFit/>
          </a:bodyPr>
          <a:lstStyle/>
          <a:p>
            <a:pPr>
              <a:spcBef>
                <a:spcPct val="50000"/>
              </a:spcBef>
              <a:buFontTx/>
              <a:buChar char="•"/>
            </a:pPr>
            <a:r>
              <a:rPr lang="en-GB" sz="2800" dirty="0">
                <a:solidFill>
                  <a:srgbClr val="FFFFFF"/>
                </a:solidFill>
              </a:rPr>
              <a:t> A 1997 survey showed that of 12 European countries, only Poland and Ireland had lower levels of adult literacy </a:t>
            </a:r>
          </a:p>
          <a:p>
            <a:pPr>
              <a:spcBef>
                <a:spcPct val="50000"/>
              </a:spcBef>
              <a:buFontTx/>
              <a:buChar char="•"/>
            </a:pPr>
            <a:r>
              <a:rPr lang="en-GB" sz="2800" dirty="0">
                <a:solidFill>
                  <a:srgbClr val="FFFFFF"/>
                </a:solidFill>
              </a:rPr>
              <a:t> 1-in-16 adults cannot identify a concert venue on a poster that contains name of band, price, date, time and venue</a:t>
            </a:r>
          </a:p>
          <a:p>
            <a:pPr>
              <a:spcBef>
                <a:spcPct val="50000"/>
              </a:spcBef>
              <a:buFontTx/>
              <a:buChar char="•"/>
            </a:pPr>
            <a:r>
              <a:rPr lang="en-GB" sz="2800" dirty="0">
                <a:solidFill>
                  <a:srgbClr val="FFFFFF"/>
                </a:solidFill>
              </a:rPr>
              <a:t> 7 million UK adults cannot locate the page reference for plumbers in the Yellow Pages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bg/>
                                          </p:spTgt>
                                        </p:tgtEl>
                                        <p:attrNameLst>
                                          <p:attrName>style.visibility</p:attrName>
                                        </p:attrNameLst>
                                      </p:cBhvr>
                                      <p:to>
                                        <p:strVal val="visible"/>
                                      </p:to>
                                    </p:set>
                                    <p:animEffect transition="in" filter="wipe(left)">
                                      <p:cBhvr>
                                        <p:cTn id="7" dur="500"/>
                                        <p:tgtEl>
                                          <p:spTgt spid="7680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0" end="0"/>
                                            </p:txEl>
                                          </p:spTgt>
                                        </p:tgtEl>
                                        <p:attrNameLst>
                                          <p:attrName>style.visibility</p:attrName>
                                        </p:attrNameLst>
                                      </p:cBhvr>
                                      <p:to>
                                        <p:strVal val="visible"/>
                                      </p:to>
                                    </p:set>
                                    <p:animEffect transition="in" filter="wipe(left)">
                                      <p:cBhvr>
                                        <p:cTn id="12" dur="500"/>
                                        <p:tgtEl>
                                          <p:spTgt spid="768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1" end="1"/>
                                            </p:txEl>
                                          </p:spTgt>
                                        </p:tgtEl>
                                        <p:attrNameLst>
                                          <p:attrName>style.visibility</p:attrName>
                                        </p:attrNameLst>
                                      </p:cBhvr>
                                      <p:to>
                                        <p:strVal val="visible"/>
                                      </p:to>
                                    </p:set>
                                    <p:animEffect transition="in" filter="wipe(left)">
                                      <p:cBhvr>
                                        <p:cTn id="17" dur="500"/>
                                        <p:tgtEl>
                                          <p:spTgt spid="7680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05">
                                            <p:txEl>
                                              <p:pRg st="2" end="2"/>
                                            </p:txEl>
                                          </p:spTgt>
                                        </p:tgtEl>
                                        <p:attrNameLst>
                                          <p:attrName>style.visibility</p:attrName>
                                        </p:attrNameLst>
                                      </p:cBhvr>
                                      <p:to>
                                        <p:strVal val="visible"/>
                                      </p:to>
                                    </p:set>
                                    <p:animEffect transition="in" filter="wipe(left)">
                                      <p:cBhvr>
                                        <p:cTn id="22"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nimBg="1"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638550"/>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a:buFontTx/>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219200" y="2819400"/>
            <a:ext cx="2819400" cy="1803400"/>
          </a:xfrm>
          <a:prstGeom prst="rect">
            <a:avLst/>
          </a:prstGeom>
          <a:noFill/>
          <a:ln w="9525">
            <a:noFill/>
            <a:miter lim="800000"/>
            <a:headEnd/>
            <a:tailEnd/>
          </a:ln>
        </p:spPr>
        <p:txBody>
          <a:bodyPr>
            <a:prstTxWarp prst="textNoShape">
              <a:avLst/>
            </a:prstTxWarp>
            <a:spAutoFit/>
          </a:bodyPr>
          <a:lstStyle/>
          <a:p>
            <a:pPr>
              <a:buFontTx/>
              <a:buChar char="•"/>
            </a:pPr>
            <a:r>
              <a:rPr lang="en-GB" sz="1600" b="1" dirty="0">
                <a:solidFill>
                  <a:srgbClr val="FFFFFF"/>
                </a:solidFill>
                <a:latin typeface="Verdana" pitchFamily="24" charset="0"/>
              </a:rPr>
              <a:t>Wild fowl - Puddles in the road </a:t>
            </a:r>
          </a:p>
          <a:p>
            <a:pPr>
              <a:buFontTx/>
              <a:buChar char="•"/>
            </a:pPr>
            <a:endParaRPr lang="en-GB" sz="1600" b="1" dirty="0">
              <a:solidFill>
                <a:srgbClr val="FFFFFF"/>
              </a:solidFill>
              <a:latin typeface="Verdana" pitchFamily="24" charset="0"/>
            </a:endParaRPr>
          </a:p>
          <a:p>
            <a:pPr>
              <a:buFontTx/>
              <a:buChar char="•"/>
            </a:pPr>
            <a:r>
              <a:rPr lang="en-GB" sz="1600" b="1" dirty="0">
                <a:solidFill>
                  <a:srgbClr val="FFFFFF"/>
                </a:solidFill>
                <a:latin typeface="Verdana" pitchFamily="24" charset="0"/>
              </a:rPr>
              <a:t>Riding school close by - "Marlborough country"  advert </a:t>
            </a:r>
          </a:p>
          <a:p>
            <a:endParaRPr lang="en-GB" sz="1600" b="1" dirty="0">
              <a:solidFill>
                <a:srgbClr val="FFFFFF"/>
              </a:solidFill>
              <a:latin typeface="Verdana" pitchFamily="2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1569660"/>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smtClean="0">
                <a:solidFill>
                  <a:srgbClr val="FFFFFF"/>
                </a:solidFill>
                <a:latin typeface="Tahoma" pitchFamily="24" charset="0"/>
              </a:rPr>
              <a:t>Schools </a:t>
            </a:r>
            <a:r>
              <a:rPr lang="en-GB" sz="2400" dirty="0">
                <a:solidFill>
                  <a:srgbClr val="FFFFFF"/>
                </a:solidFill>
                <a:latin typeface="Tahoma" pitchFamily="24" charset="0"/>
              </a:rPr>
              <a:t>do not always seem to understand the importance of pupils’ </a:t>
            </a:r>
            <a:r>
              <a:rPr lang="en-GB" sz="2400" b="1" dirty="0">
                <a:solidFill>
                  <a:srgbClr val="FFFFFF"/>
                </a:solidFill>
                <a:latin typeface="Tahoma" pitchFamily="24" charset="0"/>
              </a:rPr>
              <a:t>talk</a:t>
            </a:r>
            <a:r>
              <a:rPr lang="en-GB" sz="2400" dirty="0">
                <a:solidFill>
                  <a:srgbClr val="FFFFFF"/>
                </a:solidFill>
                <a:latin typeface="Tahoma" pitchFamily="24" charset="0"/>
              </a:rPr>
              <a:t> in developing both reading and writing.</a:t>
            </a:r>
            <a:r>
              <a:rPr lang="en-GB" sz="2400" dirty="0" smtClean="0">
                <a:solidFill>
                  <a:srgbClr val="FFFFFF"/>
                </a:solidFill>
                <a:latin typeface="Tahoma" pitchFamily="24" charset="0"/>
              </a:rPr>
              <a:t>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subTnLst>
                                    <p:animClr>
                                      <p:cBhvr override="childStyle">
                                        <p:cTn dur="1" fill="hold" display="0" masterRel="nextClick" afterEffect="1"/>
                                        <p:tgtEl>
                                          <p:spTgt spid="274436">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2308324"/>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err="1" smtClean="0">
                <a:solidFill>
                  <a:srgbClr val="FFFFFF"/>
                </a:solidFill>
                <a:latin typeface="Tahoma" pitchFamily="24" charset="0"/>
              </a:rPr>
              <a:t>Myhill</a:t>
            </a:r>
            <a:r>
              <a:rPr lang="en-GB" sz="2400" dirty="0" smtClean="0">
                <a:solidFill>
                  <a:srgbClr val="FFFFFF"/>
                </a:solidFill>
                <a:latin typeface="Tahoma" pitchFamily="24" charset="0"/>
              </a:rPr>
              <a:t> and Fisher: ‘spoken language forms a constraint, a ceiling not only on the ability to comprehend but also on the ability to write, beyond which literacy cannot progress’.</a:t>
            </a:r>
            <a:r>
              <a:rPr lang="en-GB" sz="2400" dirty="0" smtClean="0">
                <a:solidFill>
                  <a:srgbClr val="FFFFFF"/>
                </a:solidFill>
                <a:latin typeface="Tahoma" pitchFamily="24" charset="0"/>
              </a:rPr>
              <a:t>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subTnLst>
                                    <p:animClr>
                                      <p:cBhvr override="childStyle">
                                        <p:cTn dur="1" fill="hold" display="0" masterRel="nextClick" afterEffect="1"/>
                                        <p:tgtEl>
                                          <p:spTgt spid="274436">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2677656"/>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smtClean="0">
                <a:solidFill>
                  <a:srgbClr val="FFFFFF"/>
                </a:solidFill>
                <a:latin typeface="Tahoma" pitchFamily="24" charset="0"/>
              </a:rPr>
              <a:t>Pupils do not improve writing solely by doing more of it; good quality writing benefits from focused discussion that gives pupils a chance to talk through ideas before writing and to respond to friends’ suggestions. </a:t>
            </a:r>
            <a:endParaRPr lang="en-GB" sz="2400" dirty="0" smtClean="0">
              <a:solidFill>
                <a:srgbClr val="FFFFFF"/>
              </a:solidFill>
              <a:latin typeface="Tahoma"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subTnLst>
                                    <p:animClr>
                                      <p:cBhvr override="childStyle">
                                        <p:cTn dur="1" fill="hold" display="0" masterRel="nextClick" afterEffect="1"/>
                                        <p:tgtEl>
                                          <p:spTgt spid="274436">
                                            <p:txEl>
                                              <p:pRg st="0" end="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2209800"/>
            <a:ext cx="6858000" cy="3046988"/>
          </a:xfrm>
          <a:prstGeom prst="rect">
            <a:avLst/>
          </a:prstGeom>
          <a:noFill/>
          <a:ln w="9525">
            <a:noFill/>
            <a:miter lim="800000"/>
            <a:headEnd/>
            <a:tailEnd/>
          </a:ln>
        </p:spPr>
        <p:txBody>
          <a:bodyPr>
            <a:prstTxWarp prst="textNoShape">
              <a:avLst/>
            </a:prstTxWarp>
            <a:spAutoFit/>
          </a:bodyPr>
          <a:lstStyle/>
          <a:p>
            <a:pPr>
              <a:buFont typeface="Wingdings" pitchFamily="24" charset="2"/>
              <a:buChar char="q"/>
            </a:pPr>
            <a:r>
              <a:rPr lang="en-GB" sz="2400" dirty="0">
                <a:solidFill>
                  <a:srgbClr val="FFFFFF"/>
                </a:solidFill>
                <a:latin typeface="Tahoma" pitchFamily="24" charset="0"/>
              </a:rPr>
              <a:t> The Progress in International Reading Literacy Study (PIRLS) 2003: although the reading skills of 10 year old pupils in England compared well with those of pupils in other countries, </a:t>
            </a:r>
            <a:r>
              <a:rPr lang="en-GB" sz="2400" b="1" dirty="0">
                <a:solidFill>
                  <a:srgbClr val="FFFFFF"/>
                </a:solidFill>
                <a:latin typeface="Tahoma" pitchFamily="24" charset="0"/>
              </a:rPr>
              <a:t>they read less frequently for pleasure and were less interested in reading than those elsewhere.</a:t>
            </a:r>
            <a:r>
              <a:rPr lang="en-GB" sz="2400" dirty="0">
                <a:solidFill>
                  <a:srgbClr val="FFFFFF"/>
                </a:solidFill>
                <a:latin typeface="Tahoma" pitchFamily="24" charset="0"/>
              </a:rPr>
              <a:t> </a:t>
            </a:r>
            <a:endParaRPr lang="en-GB" sz="2400" dirty="0" smtClean="0">
              <a:solidFill>
                <a:srgbClr val="FFFFFF"/>
              </a:solidFill>
              <a:latin typeface="Tahoma" pitchFamily="24" charset="0"/>
            </a:endParaRPr>
          </a:p>
          <a:p>
            <a:endParaRPr lang="en-US" sz="2400" dirty="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0" end="0"/>
                                            </p:txEl>
                                          </p:spTgt>
                                        </p:tgtEl>
                                        <p:attrNameLst>
                                          <p:attrName>style.visibility</p:attrName>
                                        </p:attrNameLst>
                                      </p:cBhvr>
                                      <p:to>
                                        <p:strVal val="visible"/>
                                      </p:to>
                                    </p:set>
                                    <p:animEffect transition="in" filter="wipe(left)">
                                      <p:cBhvr>
                                        <p:cTn id="7" dur="500"/>
                                        <p:tgtEl>
                                          <p:spTgt spid="276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1981200"/>
            <a:ext cx="6858000" cy="3785652"/>
          </a:xfrm>
          <a:prstGeom prst="rect">
            <a:avLst/>
          </a:prstGeom>
          <a:noFill/>
          <a:ln w="9525">
            <a:noFill/>
            <a:miter lim="800000"/>
            <a:headEnd/>
            <a:tailEnd/>
          </a:ln>
        </p:spPr>
        <p:txBody>
          <a:bodyPr>
            <a:prstTxWarp prst="textNoShape">
              <a:avLst/>
            </a:prstTxWarp>
            <a:spAutoFit/>
          </a:bodyPr>
          <a:lstStyle/>
          <a:p>
            <a:pPr>
              <a:buFont typeface="Wingdings" pitchFamily="24" charset="2"/>
              <a:buNone/>
            </a:pPr>
            <a:endParaRPr lang="en-GB" sz="2400" dirty="0" smtClean="0">
              <a:solidFill>
                <a:srgbClr val="FFFFFF"/>
              </a:solidFill>
              <a:latin typeface="Tahoma" pitchFamily="24" charset="0"/>
            </a:endParaRPr>
          </a:p>
          <a:p>
            <a:pPr>
              <a:buFont typeface="Wingdings" pitchFamily="24" charset="2"/>
              <a:buChar char="q"/>
            </a:pPr>
            <a:r>
              <a:rPr lang="en-GB" sz="2400" dirty="0" smtClean="0">
                <a:solidFill>
                  <a:srgbClr val="FFFFFF"/>
                </a:solidFill>
                <a:latin typeface="Tahoma" pitchFamily="24" charset="0"/>
              </a:rPr>
              <a:t> NFER 2003: </a:t>
            </a:r>
            <a:r>
              <a:rPr lang="en-GB" sz="2400" b="1" dirty="0" smtClean="0">
                <a:solidFill>
                  <a:srgbClr val="FFFFFF"/>
                </a:solidFill>
                <a:latin typeface="Tahoma" pitchFamily="24" charset="0"/>
              </a:rPr>
              <a:t>children’s enjoyment of reading had declined significantly in recent years</a:t>
            </a:r>
          </a:p>
          <a:p>
            <a:pPr>
              <a:buFont typeface="Wingdings" pitchFamily="24" charset="2"/>
              <a:buChar char="q"/>
            </a:pPr>
            <a:endParaRPr lang="en-GB" sz="2400" dirty="0" smtClean="0">
              <a:solidFill>
                <a:srgbClr val="FFFFFF"/>
              </a:solidFill>
              <a:latin typeface="Tahoma" pitchFamily="24" charset="0"/>
            </a:endParaRPr>
          </a:p>
          <a:p>
            <a:pPr>
              <a:buFont typeface="Wingdings" pitchFamily="24" charset="2"/>
              <a:buChar char="q"/>
            </a:pPr>
            <a:r>
              <a:rPr lang="en-GB" sz="2400" dirty="0" smtClean="0">
                <a:solidFill>
                  <a:srgbClr val="FFFFFF"/>
                </a:solidFill>
                <a:latin typeface="Tahoma" pitchFamily="24" charset="0"/>
              </a:rPr>
              <a:t> A Nestlé/MORI report : </a:t>
            </a:r>
            <a:r>
              <a:rPr lang="en-GB" sz="2400" b="1" dirty="0" smtClean="0">
                <a:solidFill>
                  <a:srgbClr val="FFFFFF"/>
                </a:solidFill>
                <a:latin typeface="Tahoma" pitchFamily="24" charset="0"/>
              </a:rPr>
              <a:t>‘underclass’ of non-readers</a:t>
            </a:r>
            <a:r>
              <a:rPr lang="en-GB" sz="2400" dirty="0" smtClean="0">
                <a:solidFill>
                  <a:srgbClr val="FFFFFF"/>
                </a:solidFill>
                <a:latin typeface="Tahoma" pitchFamily="24" charset="0"/>
              </a:rPr>
              <a:t>, plus cycles of non-reading ‘where teenagers from families where parents are not readers will almost always be less likely to be enthusiastic readers themselves’.</a:t>
            </a:r>
            <a:endParaRPr lang="en-US" sz="2400" dirty="0" smtClean="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1" end="1"/>
                                            </p:txEl>
                                          </p:spTgt>
                                        </p:tgtEl>
                                        <p:attrNameLst>
                                          <p:attrName>style.visibility</p:attrName>
                                        </p:attrNameLst>
                                      </p:cBhvr>
                                      <p:to>
                                        <p:strVal val="visible"/>
                                      </p:to>
                                    </p:set>
                                    <p:animEffect transition="in" filter="wipe(left)">
                                      <p:cBhvr>
                                        <p:cTn id="7" dur="500"/>
                                        <p:tgtEl>
                                          <p:spTgt spid="2764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4">
                                            <p:txEl>
                                              <p:pRg st="3" end="3"/>
                                            </p:txEl>
                                          </p:spTgt>
                                        </p:tgtEl>
                                        <p:attrNameLst>
                                          <p:attrName>style.visibility</p:attrName>
                                        </p:attrNameLst>
                                      </p:cBhvr>
                                      <p:to>
                                        <p:strVal val="visible"/>
                                      </p:to>
                                    </p:set>
                                    <p:animEffect transition="in" filter="wipe(left)">
                                      <p:cBhvr>
                                        <p:cTn id="12" dur="500"/>
                                        <p:tgtEl>
                                          <p:spTgt spid="276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9635"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4676" name="Text Box 4"/>
          <p:cNvSpPr txBox="1">
            <a:spLocks noChangeArrowheads="1"/>
          </p:cNvSpPr>
          <p:nvPr/>
        </p:nvSpPr>
        <p:spPr bwMode="auto">
          <a:xfrm>
            <a:off x="1905000" y="1371600"/>
            <a:ext cx="6248400" cy="4893647"/>
          </a:xfrm>
          <a:prstGeom prst="rect">
            <a:avLst/>
          </a:prstGeom>
          <a:noFill/>
          <a:ln w="9525">
            <a:noFill/>
            <a:miter lim="800000"/>
            <a:headEnd/>
            <a:tailEnd/>
          </a:ln>
        </p:spPr>
        <p:txBody>
          <a:bodyPr>
            <a:prstTxWarp prst="textNoShape">
              <a:avLst/>
            </a:prstTxWarp>
            <a:spAutoFit/>
          </a:bodyPr>
          <a:lstStyle/>
          <a:p>
            <a:pPr lvl="2"/>
            <a:r>
              <a:rPr lang="en-GB" sz="2400" dirty="0">
                <a:solidFill>
                  <a:srgbClr val="FFFFFF"/>
                </a:solidFill>
                <a:latin typeface="Tahoma" pitchFamily="24" charset="0"/>
              </a:rPr>
              <a:t>Despite the Strategy, weaknesses remain, including:</a:t>
            </a:r>
          </a:p>
          <a:p>
            <a:pPr lvl="2"/>
            <a:endParaRPr lang="en-GB" sz="2400" dirty="0">
              <a:solidFill>
                <a:srgbClr val="FFFFFF"/>
              </a:solidFill>
              <a:latin typeface="Tahoma" pitchFamily="24" charset="0"/>
            </a:endParaRPr>
          </a:p>
          <a:p>
            <a:pPr lvl="3">
              <a:buFont typeface="Wingdings" pitchFamily="24" charset="2"/>
              <a:buChar char="q"/>
            </a:pPr>
            <a:r>
              <a:rPr lang="en-GB" sz="2400" dirty="0">
                <a:solidFill>
                  <a:srgbClr val="FFFFFF"/>
                </a:solidFill>
                <a:latin typeface="Tahoma" pitchFamily="24" charset="0"/>
              </a:rPr>
              <a:t> the stalling of developments as senior management teams focus on other initiatives</a:t>
            </a:r>
          </a:p>
          <a:p>
            <a:pPr lvl="3">
              <a:buFont typeface="Wingdings" pitchFamily="24" charset="2"/>
              <a:buChar char="q"/>
            </a:pPr>
            <a:r>
              <a:rPr lang="en-GB" sz="2400" dirty="0">
                <a:solidFill>
                  <a:srgbClr val="FFFFFF"/>
                </a:solidFill>
                <a:latin typeface="Tahoma" pitchFamily="24" charset="0"/>
              </a:rPr>
              <a:t> lack of robust measures to evaluate the impact of developments across a range of subjects</a:t>
            </a:r>
          </a:p>
          <a:p>
            <a:pPr lvl="3">
              <a:buFont typeface="Wingdings" pitchFamily="24" charset="2"/>
              <a:buChar char="q"/>
            </a:pPr>
            <a:r>
              <a:rPr lang="en-GB" sz="2400" dirty="0">
                <a:solidFill>
                  <a:srgbClr val="FFFFFF"/>
                </a:solidFill>
                <a:latin typeface="Tahoma" pitchFamily="24" charset="0"/>
              </a:rPr>
              <a:t> a focus on writing at the expense of reading, speaking and listening. </a:t>
            </a:r>
          </a:p>
        </p:txBody>
      </p:sp>
      <p:grpSp>
        <p:nvGrpSpPr>
          <p:cNvPr id="2" name="Group 5"/>
          <p:cNvGrpSpPr>
            <a:grpSpLocks/>
          </p:cNvGrpSpPr>
          <p:nvPr/>
        </p:nvGrpSpPr>
        <p:grpSpPr bwMode="auto">
          <a:xfrm>
            <a:off x="574675" y="176213"/>
            <a:ext cx="6500813" cy="2159000"/>
            <a:chOff x="801" y="1644"/>
            <a:chExt cx="10237" cy="3402"/>
          </a:xfrm>
        </p:grpSpPr>
        <p:sp>
          <p:nvSpPr>
            <p:cNvPr id="69638"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9639"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subTnLst>
                                    <p:animClr>
                                      <p:cBhvr override="childStyle">
                                        <p:cTn dur="1" fill="hold" display="0" masterRel="nextClick" afterEffect="1"/>
                                        <p:tgtEl>
                                          <p:spTgt spid="284676">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4676">
                                            <p:txEl>
                                              <p:pRg st="2" end="2"/>
                                            </p:txEl>
                                          </p:spTgt>
                                        </p:tgtEl>
                                        <p:attrNameLst>
                                          <p:attrName>style.visibility</p:attrName>
                                        </p:attrNameLst>
                                      </p:cBhvr>
                                      <p:to>
                                        <p:strVal val="visible"/>
                                      </p:to>
                                    </p:set>
                                    <p:animEffect transition="in" filter="wipe(left)">
                                      <p:cBhvr>
                                        <p:cTn id="12" dur="500"/>
                                        <p:tgtEl>
                                          <p:spTgt spid="284676">
                                            <p:txEl>
                                              <p:pRg st="2" end="2"/>
                                            </p:txEl>
                                          </p:spTgt>
                                        </p:tgtEl>
                                      </p:cBhvr>
                                    </p:animEffect>
                                  </p:childTnLst>
                                  <p:subTnLst>
                                    <p:animClr>
                                      <p:cBhvr override="childStyle">
                                        <p:cTn dur="1" fill="hold" display="0" masterRel="nextClick" afterEffect="1"/>
                                        <p:tgtEl>
                                          <p:spTgt spid="284676">
                                            <p:txEl>
                                              <p:pRg st="2" end="2"/>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4676">
                                            <p:txEl>
                                              <p:pRg st="3" end="3"/>
                                            </p:txEl>
                                          </p:spTgt>
                                        </p:tgtEl>
                                        <p:attrNameLst>
                                          <p:attrName>style.visibility</p:attrName>
                                        </p:attrNameLst>
                                      </p:cBhvr>
                                      <p:to>
                                        <p:strVal val="visible"/>
                                      </p:to>
                                    </p:set>
                                    <p:animEffect transition="in" filter="wipe(left)">
                                      <p:cBhvr>
                                        <p:cTn id="17" dur="500"/>
                                        <p:tgtEl>
                                          <p:spTgt spid="284676">
                                            <p:txEl>
                                              <p:pRg st="3" end="3"/>
                                            </p:txEl>
                                          </p:spTgt>
                                        </p:tgtEl>
                                      </p:cBhvr>
                                    </p:animEffect>
                                  </p:childTnLst>
                                  <p:subTnLst>
                                    <p:animClr>
                                      <p:cBhvr override="childStyle">
                                        <p:cTn dur="1" fill="hold" display="0" masterRel="nextClick" afterEffect="1"/>
                                        <p:tgtEl>
                                          <p:spTgt spid="284676">
                                            <p:txEl>
                                              <p:pRg st="3" end="3"/>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4676">
                                            <p:txEl>
                                              <p:pRg st="4" end="4"/>
                                            </p:txEl>
                                          </p:spTgt>
                                        </p:tgtEl>
                                        <p:attrNameLst>
                                          <p:attrName>style.visibility</p:attrName>
                                        </p:attrNameLst>
                                      </p:cBhvr>
                                      <p:to>
                                        <p:strVal val="visible"/>
                                      </p:to>
                                    </p:set>
                                    <p:animEffect transition="in" filter="wipe(left)">
                                      <p:cBhvr>
                                        <p:cTn id="22" dur="500"/>
                                        <p:tgtEl>
                                          <p:spTgt spid="284676">
                                            <p:txEl>
                                              <p:pRg st="4" end="4"/>
                                            </p:txEl>
                                          </p:spTgt>
                                        </p:tgtEl>
                                      </p:cBhvr>
                                    </p:animEffect>
                                  </p:childTnLst>
                                  <p:subTnLst>
                                    <p:animClr>
                                      <p:cBhvr override="childStyle">
                                        <p:cTn dur="1" fill="hold" display="0" masterRel="nextClick" afterEffect="1"/>
                                        <p:tgtEl>
                                          <p:spTgt spid="284676">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bldLvl="4"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Approach:</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838200" y="1573212"/>
            <a:ext cx="2735355" cy="2508711"/>
          </a:xfrm>
          <a:prstGeom prst="rect">
            <a:avLst/>
          </a:prstGeom>
        </p:spPr>
      </p:pic>
      <p:pic>
        <p:nvPicPr>
          <p:cNvPr id="7" name="Picture 6"/>
          <p:cNvPicPr>
            <a:picLocks noChangeAspect="1"/>
          </p:cNvPicPr>
          <p:nvPr/>
        </p:nvPicPr>
        <p:blipFill>
          <a:blip r:embed="rId3"/>
          <a:stretch>
            <a:fillRect/>
          </a:stretch>
        </p:blipFill>
        <p:spPr>
          <a:xfrm>
            <a:off x="3201482" y="3319574"/>
            <a:ext cx="3329322" cy="2219548"/>
          </a:xfrm>
          <a:prstGeom prst="rect">
            <a:avLst/>
          </a:prstGeom>
        </p:spPr>
      </p:pic>
      <p:pic>
        <p:nvPicPr>
          <p:cNvPr id="4" name="Picture 3"/>
          <p:cNvPicPr>
            <a:picLocks noChangeAspect="1"/>
          </p:cNvPicPr>
          <p:nvPr/>
        </p:nvPicPr>
        <p:blipFill>
          <a:blip r:embed="rId4"/>
          <a:stretch>
            <a:fillRect/>
          </a:stretch>
        </p:blipFill>
        <p:spPr>
          <a:xfrm>
            <a:off x="6078071" y="4472322"/>
            <a:ext cx="2227729" cy="2133600"/>
          </a:xfrm>
          <a:prstGeom prst="rect">
            <a:avLst/>
          </a:prstGeom>
        </p:spPr>
      </p:pic>
      <p:pic>
        <p:nvPicPr>
          <p:cNvPr id="8" name="Picture 7"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4114800" y="3200400"/>
            <a:ext cx="3124200" cy="923330"/>
          </a:xfrm>
          <a:prstGeom prst="rect">
            <a:avLst/>
          </a:prstGeom>
          <a:noFill/>
        </p:spPr>
        <p:txBody>
          <a:bodyPr wrap="square" rtlCol="0">
            <a:spAutoFit/>
          </a:bodyPr>
          <a:lstStyle/>
          <a:p>
            <a:r>
              <a:rPr lang="en-US" sz="5400" dirty="0" smtClean="0">
                <a:solidFill>
                  <a:srgbClr val="FFFFFF"/>
                </a:solidFill>
              </a:rPr>
              <a:t>IMPACT</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wipe(left)">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2895600" y="2286000"/>
            <a:ext cx="2921000" cy="29210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838200" y="2819400"/>
            <a:ext cx="1563688" cy="1406525"/>
          </a:xfrm>
          <a:prstGeom prst="rect">
            <a:avLst/>
          </a:prstGeom>
          <a:noFill/>
          <a:ln w="9525">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6019800" y="2590800"/>
            <a:ext cx="2667000" cy="2003425"/>
          </a:xfrm>
          <a:prstGeom prst="rect">
            <a:avLst/>
          </a:prstGeom>
          <a:noFill/>
          <a:ln w="9525">
            <a:noFill/>
            <a:miter lim="800000"/>
            <a:headEnd/>
            <a:tailEnd/>
          </a:ln>
        </p:spPr>
      </p:pic>
      <p:pic>
        <p:nvPicPr>
          <p:cNvPr id="8" name="Picture 7"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3657600" y="762000"/>
            <a:ext cx="3124200" cy="3770263"/>
          </a:xfrm>
          <a:prstGeom prst="rect">
            <a:avLst/>
          </a:prstGeom>
          <a:noFill/>
        </p:spPr>
        <p:txBody>
          <a:bodyPr wrap="square" rtlCol="0">
            <a:spAutoFit/>
          </a:bodyPr>
          <a:lstStyle/>
          <a:p>
            <a:r>
              <a:rPr lang="en-US" sz="23900" dirty="0" smtClean="0">
                <a:solidFill>
                  <a:schemeClr val="bg1"/>
                </a:solidFill>
              </a:rPr>
              <a:t>5</a:t>
            </a:r>
            <a:endParaRPr lang="en-US" sz="23900" dirty="0">
              <a:solidFill>
                <a:schemeClr val="bg1"/>
              </a:solidFill>
            </a:endParaRPr>
          </a:p>
        </p:txBody>
      </p:sp>
      <p:pic>
        <p:nvPicPr>
          <p:cNvPr id="8" name="Picture 7"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2895600" y="2286000"/>
            <a:ext cx="2921000" cy="29210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838200" y="2819400"/>
            <a:ext cx="1563688" cy="1406525"/>
          </a:xfrm>
          <a:prstGeom prst="rect">
            <a:avLst/>
          </a:prstGeom>
          <a:noFill/>
          <a:ln w="9525">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6019800" y="2590800"/>
            <a:ext cx="2667000" cy="2003425"/>
          </a:xfrm>
          <a:prstGeom prst="rect">
            <a:avLst/>
          </a:prstGeom>
          <a:noFill/>
          <a:ln w="9525">
            <a:noFill/>
            <a:miter lim="800000"/>
            <a:headEnd/>
            <a:tailEnd/>
          </a:ln>
        </p:spPr>
      </p:pic>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609600" y="762000"/>
            <a:ext cx="8077200" cy="59400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solidFill>
                  <a:srgbClr val="FFFF00"/>
                </a:solidFill>
              </a:rPr>
              <a:t>Know your </a:t>
            </a:r>
            <a:r>
              <a:rPr lang="en-US" sz="3600" dirty="0" smtClean="0">
                <a:solidFill>
                  <a:srgbClr val="FFFF00"/>
                </a:solidFill>
              </a:rPr>
              <a:t>connectives</a:t>
            </a:r>
          </a:p>
          <a:p>
            <a:pPr algn="ctr">
              <a:spcBef>
                <a:spcPct val="50000"/>
              </a:spcBef>
            </a:pPr>
            <a:endParaRPr lang="en-US" sz="3200" dirty="0" smtClean="0">
              <a:solidFill>
                <a:srgbClr val="FFFF00"/>
              </a:solidFill>
            </a:endParaRPr>
          </a:p>
          <a:p>
            <a:pPr>
              <a:spcBef>
                <a:spcPct val="50000"/>
              </a:spcBef>
            </a:pPr>
            <a:r>
              <a:rPr lang="en-US" sz="2000" b="1" dirty="0">
                <a:solidFill>
                  <a:srgbClr val="FFFF00"/>
                </a:solidFill>
              </a:rPr>
              <a:t>Adding</a:t>
            </a:r>
            <a:r>
              <a:rPr lang="en-US" sz="2000" dirty="0">
                <a:solidFill>
                  <a:srgbClr val="FFFFFF"/>
                </a:solidFill>
              </a:rPr>
              <a:t>: and, also, as well as, moreover, too</a:t>
            </a:r>
          </a:p>
          <a:p>
            <a:pPr>
              <a:spcBef>
                <a:spcPct val="50000"/>
              </a:spcBef>
            </a:pPr>
            <a:r>
              <a:rPr lang="en-US" sz="2000" b="1" dirty="0">
                <a:solidFill>
                  <a:srgbClr val="FFFF00"/>
                </a:solidFill>
              </a:rPr>
              <a:t>Cause &amp; effect</a:t>
            </a:r>
            <a:r>
              <a:rPr lang="en-US" sz="2000" dirty="0">
                <a:solidFill>
                  <a:srgbClr val="FFFFFF"/>
                </a:solidFill>
              </a:rPr>
              <a:t>: because, so, therefore, thus, consequently</a:t>
            </a:r>
          </a:p>
          <a:p>
            <a:pPr>
              <a:spcBef>
                <a:spcPct val="50000"/>
              </a:spcBef>
            </a:pPr>
            <a:r>
              <a:rPr lang="en-US" sz="2000" b="1" dirty="0">
                <a:solidFill>
                  <a:srgbClr val="FFFF00"/>
                </a:solidFill>
              </a:rPr>
              <a:t>Sequencing</a:t>
            </a:r>
            <a:r>
              <a:rPr lang="en-US" sz="2000" dirty="0">
                <a:solidFill>
                  <a:srgbClr val="FFFFFF"/>
                </a:solidFill>
              </a:rPr>
              <a:t>: next, then, first, finally, meanwhile, before, after</a:t>
            </a:r>
          </a:p>
          <a:p>
            <a:pPr>
              <a:spcBef>
                <a:spcPct val="50000"/>
              </a:spcBef>
            </a:pPr>
            <a:r>
              <a:rPr lang="en-US" sz="2000" b="1" dirty="0">
                <a:solidFill>
                  <a:srgbClr val="FFFF00"/>
                </a:solidFill>
              </a:rPr>
              <a:t>Qualifying</a:t>
            </a:r>
            <a:r>
              <a:rPr lang="en-US" sz="2000" dirty="0">
                <a:solidFill>
                  <a:srgbClr val="FFFFFF"/>
                </a:solidFill>
              </a:rPr>
              <a:t>: however, although, unless, except, if, as long as, apart from, yet</a:t>
            </a:r>
          </a:p>
          <a:p>
            <a:pPr>
              <a:spcBef>
                <a:spcPct val="50000"/>
              </a:spcBef>
            </a:pPr>
            <a:r>
              <a:rPr lang="en-US" sz="2000" b="1" dirty="0" err="1">
                <a:solidFill>
                  <a:srgbClr val="FFFF00"/>
                </a:solidFill>
              </a:rPr>
              <a:t>Emphasising</a:t>
            </a:r>
            <a:r>
              <a:rPr lang="en-US" sz="2000" dirty="0">
                <a:solidFill>
                  <a:srgbClr val="FFFFFF"/>
                </a:solidFill>
              </a:rPr>
              <a:t>: above all, in particular, especially, significantly, indeed, notably</a:t>
            </a:r>
          </a:p>
          <a:p>
            <a:pPr>
              <a:spcBef>
                <a:spcPct val="50000"/>
              </a:spcBef>
            </a:pPr>
            <a:r>
              <a:rPr lang="en-US" sz="2000" b="1" dirty="0">
                <a:solidFill>
                  <a:srgbClr val="FFFF00"/>
                </a:solidFill>
              </a:rPr>
              <a:t>Illustrating</a:t>
            </a:r>
            <a:r>
              <a:rPr lang="en-US" sz="2000" dirty="0">
                <a:solidFill>
                  <a:srgbClr val="FFFFFF"/>
                </a:solidFill>
              </a:rPr>
              <a:t>: for example, such as, for instance, as revealed by, in the case of</a:t>
            </a:r>
          </a:p>
          <a:p>
            <a:pPr>
              <a:spcBef>
                <a:spcPct val="50000"/>
              </a:spcBef>
            </a:pPr>
            <a:r>
              <a:rPr lang="en-US" sz="2000" b="1" dirty="0">
                <a:solidFill>
                  <a:srgbClr val="FFFF00"/>
                </a:solidFill>
              </a:rPr>
              <a:t>Comparing</a:t>
            </a:r>
            <a:r>
              <a:rPr lang="en-US" sz="2000" dirty="0">
                <a:solidFill>
                  <a:srgbClr val="FFFFFF"/>
                </a:solidFill>
              </a:rPr>
              <a:t>: equally, in the same way, similarly, likewise, as with, like</a:t>
            </a:r>
          </a:p>
          <a:p>
            <a:pPr>
              <a:spcBef>
                <a:spcPct val="50000"/>
              </a:spcBef>
            </a:pPr>
            <a:r>
              <a:rPr lang="en-US" sz="2000" b="1" dirty="0">
                <a:solidFill>
                  <a:srgbClr val="FFFF00"/>
                </a:solidFill>
              </a:rPr>
              <a:t>Contrasting</a:t>
            </a:r>
            <a:r>
              <a:rPr lang="en-US" sz="2000" dirty="0">
                <a:solidFill>
                  <a:srgbClr val="FFFFFF"/>
                </a:solidFill>
              </a:rPr>
              <a:t>: whereas, instead of, alternatively, otherwise, unlike, on the other hand</a:t>
            </a:r>
          </a:p>
          <a:p>
            <a:pPr>
              <a:spcBef>
                <a:spcPct val="50000"/>
              </a:spcBef>
            </a:pPr>
            <a:r>
              <a:rPr lang="en-US" sz="2000" dirty="0">
                <a:solidFill>
                  <a:srgbClr val="FFFFFF"/>
                </a:solidFill>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sp>
        <p:nvSpPr>
          <p:cNvPr id="5" name="Cloud Callout 4"/>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SKIMMING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0115" name="Text Box 4"/>
          <p:cNvSpPr txBox="1">
            <a:spLocks noChangeArrowheads="1"/>
          </p:cNvSpPr>
          <p:nvPr/>
        </p:nvSpPr>
        <p:spPr bwMode="auto">
          <a:xfrm>
            <a:off x="1371600" y="609600"/>
            <a:ext cx="6705600" cy="6124754"/>
          </a:xfrm>
          <a:prstGeom prst="rect">
            <a:avLst/>
          </a:prstGeom>
          <a:noFill/>
          <a:ln w="9525">
            <a:noFill/>
            <a:miter lim="800000"/>
            <a:headEnd/>
            <a:tailEnd/>
          </a:ln>
        </p:spPr>
        <p:txBody>
          <a:bodyPr>
            <a:prstTxWarp prst="textNoShape">
              <a:avLst/>
            </a:prstTxWarp>
            <a:spAutoFit/>
          </a:bodyPr>
          <a:lstStyle/>
          <a:p>
            <a:r>
              <a:rPr lang="en-GB" sz="2800" dirty="0">
                <a:solidFill>
                  <a:schemeClr val="bg1"/>
                </a:solidFill>
                <a:latin typeface="Comic Sans MS" pitchFamily="-110" charset="0"/>
                <a:ea typeface="Comic Sans MS" pitchFamily="-110" charset="0"/>
                <a:cs typeface="Comic Sans MS" pitchFamily="-110"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chemeClr val="bg1"/>
                </a:solidFill>
                <a:latin typeface="Comic Sans MS" pitchFamily="-110" charset="0"/>
                <a:ea typeface="Comic Sans MS" pitchFamily="-110" charset="0"/>
                <a:cs typeface="Comic Sans MS" pitchFamily="-110" charset="0"/>
              </a:rPr>
              <a:t> </a:t>
            </a:r>
            <a:endParaRPr lang="en-GB" sz="2800" dirty="0">
              <a:solidFill>
                <a:schemeClr val="bg1"/>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Health Check</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1139"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pitchFamily="-110" charset="0"/>
                <a:ea typeface="Comic Sans MS" pitchFamily="-110" charset="0"/>
                <a:cs typeface="Comic Sans MS" pitchFamily="-110"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pitchFamily="-110" charset="0"/>
                <a:ea typeface="Comic Sans MS" pitchFamily="-110" charset="0"/>
                <a:cs typeface="Comic Sans MS" pitchFamily="-110" charset="0"/>
              </a:rPr>
              <a:t> </a:t>
            </a:r>
            <a:endParaRPr lang="en-GB" sz="3600" dirty="0">
              <a:solidFill>
                <a:srgbClr val="FFFFFF"/>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2163" name="Text Box 4"/>
          <p:cNvSpPr txBox="1">
            <a:spLocks noChangeArrowheads="1"/>
          </p:cNvSpPr>
          <p:nvPr/>
        </p:nvSpPr>
        <p:spPr bwMode="auto">
          <a:xfrm>
            <a:off x="1295400" y="706933"/>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pitchFamily="-110" charset="0"/>
              <a:ea typeface="Times" pitchFamily="-110" charset="0"/>
              <a:cs typeface="Times" pitchFamily="-110" charset="0"/>
            </a:endParaRPr>
          </a:p>
          <a:p>
            <a:r>
              <a:rPr lang="en-GB" sz="2800" b="1" dirty="0">
                <a:solidFill>
                  <a:srgbClr val="FFFFFF"/>
                </a:solidFill>
                <a:latin typeface="Comic Sans MS" pitchFamily="-110" charset="0"/>
                <a:ea typeface="Times" pitchFamily="-110" charset="0"/>
                <a:cs typeface="Times" pitchFamily="-110"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SCANNING</a:t>
            </a:r>
            <a:endParaRPr lang="en-US" dirty="0" smtClean="0"/>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mj-lt"/>
              <a:buAutoNum type="arabicPeriod"/>
              <a:defRPr/>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mj-lt"/>
              <a:buAutoNum type="arabicPeriod"/>
              <a:defRPr/>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mj-lt"/>
              <a:buAutoNum type="arabicPeriod"/>
              <a:defRPr/>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a:defRPr/>
            </a:pPr>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5235" name="Text Box 4"/>
          <p:cNvSpPr txBox="1">
            <a:spLocks noChangeArrowheads="1"/>
          </p:cNvSpPr>
          <p:nvPr/>
        </p:nvSpPr>
        <p:spPr bwMode="auto">
          <a:xfrm>
            <a:off x="1295400" y="838200"/>
            <a:ext cx="6705600" cy="5016758"/>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rPr>
              <a:t>Cellular telephones</a:t>
            </a:r>
          </a:p>
          <a:p>
            <a:endParaRPr lang="en-US" sz="2000" b="1" dirty="0">
              <a:solidFill>
                <a:srgbClr val="FFFFFF"/>
              </a:solidFill>
            </a:endParaRPr>
          </a:p>
          <a:p>
            <a:r>
              <a:rPr lang="en-US" sz="2000" dirty="0">
                <a:solidFill>
                  <a:srgbClr val="FFFFFF"/>
                </a:solidFill>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pitchFamily="-110" charset="0"/>
              <a:ea typeface="Times" pitchFamily="-110" charset="0"/>
              <a:cs typeface="Times" pitchFamily="-110" charset="0"/>
            </a:endParaRPr>
          </a:p>
        </p:txBody>
      </p:sp>
      <p:sp>
        <p:nvSpPr>
          <p:cNvPr id="5" name="TextBox 4"/>
          <p:cNvSpPr txBox="1"/>
          <p:nvPr/>
        </p:nvSpPr>
        <p:spPr>
          <a:xfrm>
            <a:off x="6553200" y="147935"/>
            <a:ext cx="2209800" cy="923330"/>
          </a:xfrm>
          <a:prstGeom prst="rect">
            <a:avLst/>
          </a:prstGeom>
          <a:noFill/>
          <a:ln w="38100" cmpd="dbl">
            <a:solidFill>
              <a:schemeClr val="bg2"/>
            </a:solidFill>
          </a:ln>
        </p:spPr>
        <p:txBody>
          <a:bodyPr wrap="square" rtlCol="0">
            <a:spAutoFit/>
          </a:bodyPr>
          <a:lstStyle/>
          <a:p>
            <a:pPr algn="r"/>
            <a:r>
              <a:rPr lang="en-US" dirty="0" smtClean="0">
                <a:solidFill>
                  <a:srgbClr val="FFFFFF"/>
                </a:solidFill>
              </a:rPr>
              <a:t>Where? </a:t>
            </a:r>
          </a:p>
          <a:p>
            <a:pPr algn="r"/>
            <a:r>
              <a:rPr lang="en-US" dirty="0" smtClean="0">
                <a:solidFill>
                  <a:srgbClr val="FFFFFF"/>
                </a:solidFill>
              </a:rPr>
              <a:t>Two? </a:t>
            </a:r>
          </a:p>
          <a:p>
            <a:pPr algn="r"/>
            <a:r>
              <a:rPr lang="en-US" dirty="0" smtClean="0">
                <a:solidFill>
                  <a:srgbClr val="FFFFFF"/>
                </a:solidFill>
              </a:rPr>
              <a:t>Some countries?</a:t>
            </a:r>
            <a:endParaRPr lang="en-US"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CLOSE READING</a:t>
            </a:r>
            <a:endParaRPr lang="en-US" dirty="0" smtClean="0"/>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983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1295400" y="990600"/>
            <a:ext cx="6918325" cy="4524315"/>
          </a:xfrm>
          <a:prstGeom prst="rect">
            <a:avLst/>
          </a:prstGeom>
        </p:spPr>
        <p:txBody>
          <a:bodyPr>
            <a:spAutoFit/>
          </a:bodyPr>
          <a:lstStyle/>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Get me from Whitworth (above Rochdale) to Manchester Airport (bottom centre)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west of Bolton</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south of Sale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Name 4 villages on the A58</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4 villages (not towns) that are within the M60 motorway</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Find and then describe where these villages are (use words like just to the west of …):</a:t>
            </a:r>
          </a:p>
          <a:p>
            <a:pPr marL="1371600">
              <a:spcAft>
                <a:spcPts val="0"/>
              </a:spcAft>
              <a:defRPr/>
            </a:pPr>
            <a:r>
              <a:rPr lang="en-GB" sz="2400" dirty="0">
                <a:solidFill>
                  <a:srgbClr val="FFFFFF"/>
                </a:solidFill>
                <a:latin typeface="Times New Roman"/>
                <a:ea typeface="Cambria"/>
                <a:cs typeface="Times New Roman"/>
              </a:rPr>
              <a:t>a) Pemberton</a:t>
            </a:r>
          </a:p>
          <a:p>
            <a:pPr marL="1371600">
              <a:spcAft>
                <a:spcPts val="0"/>
              </a:spcAft>
              <a:defRPr/>
            </a:pPr>
            <a:r>
              <a:rPr lang="en-GB" sz="2400" dirty="0" err="1">
                <a:solidFill>
                  <a:srgbClr val="FFFFFF"/>
                </a:solidFill>
                <a:latin typeface="Times New Roman"/>
                <a:ea typeface="Cambria"/>
                <a:cs typeface="Times New Roman"/>
              </a:rPr>
              <a:t>b</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Lumb</a:t>
            </a:r>
            <a:endParaRPr lang="en-GB" sz="2400" dirty="0">
              <a:solidFill>
                <a:srgbClr val="FFFFFF"/>
              </a:solidFill>
              <a:latin typeface="Times New Roman"/>
              <a:ea typeface="Cambria"/>
              <a:cs typeface="Times New Roman"/>
            </a:endParaRPr>
          </a:p>
          <a:p>
            <a:pPr marL="1371600">
              <a:spcAft>
                <a:spcPts val="0"/>
              </a:spcAft>
              <a:defRPr/>
            </a:pPr>
            <a:r>
              <a:rPr lang="en-GB" sz="2400" dirty="0" err="1">
                <a:solidFill>
                  <a:srgbClr val="FFFFFF"/>
                </a:solidFill>
                <a:latin typeface="Times New Roman"/>
                <a:ea typeface="Cambria"/>
                <a:cs typeface="Times New Roman"/>
              </a:rPr>
              <a:t>c</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Dobcross</a:t>
            </a:r>
            <a:endParaRPr lang="en-GB" sz="2400" dirty="0">
              <a:solidFill>
                <a:srgbClr val="FFFFFF"/>
              </a:solidFill>
              <a:latin typeface="Times New Roman"/>
              <a:ea typeface="Cambria"/>
              <a:cs typeface="Times New Roman"/>
            </a:endParaRPr>
          </a:p>
        </p:txBody>
      </p:sp>
    </p:spTree>
  </p:cSld>
  <p:clrMapOvr>
    <a:masterClrMapping/>
  </p:clrMapOvr>
  <p:transition spd="slow">
    <p:check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Research skills, not FOFO</a:t>
            </a:r>
            <a:endParaRPr lang="en-US" dirty="0" smtClean="0"/>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3"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1219200"/>
            <a:ext cx="4529704" cy="4394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4451" name="Picture 3" descr="Picture 9.png"/>
          <p:cNvPicPr>
            <a:picLocks noChangeAspect="1"/>
          </p:cNvPicPr>
          <p:nvPr/>
        </p:nvPicPr>
        <p:blipFill>
          <a:blip r:embed="rId4"/>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649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0595" name="Picture 2" descr="Picture 12.png"/>
          <p:cNvPicPr>
            <a:picLocks noChangeAspect="1"/>
          </p:cNvPicPr>
          <p:nvPr/>
        </p:nvPicPr>
        <p:blipFill>
          <a:blip r:embed="rId4"/>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2643" name="Picture 2" descr="Picture 13.png"/>
          <p:cNvPicPr>
            <a:picLocks noChangeAspect="1"/>
          </p:cNvPicPr>
          <p:nvPr/>
        </p:nvPicPr>
        <p:blipFill>
          <a:blip r:embed="rId4"/>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7" name="TextBox 2"/>
          <p:cNvSpPr txBox="1">
            <a:spLocks noChangeArrowheads="1"/>
          </p:cNvSpPr>
          <p:nvPr/>
        </p:nvSpPr>
        <p:spPr bwMode="auto">
          <a:xfrm>
            <a:off x="762000" y="1828800"/>
            <a:ext cx="8077200" cy="2800767"/>
          </a:xfrm>
          <a:prstGeom prst="rect">
            <a:avLst/>
          </a:prstGeom>
          <a:noFill/>
          <a:ln w="9525">
            <a:noFill/>
            <a:miter lim="800000"/>
            <a:headEnd/>
            <a:tailEnd/>
          </a:ln>
        </p:spPr>
        <p:txBody>
          <a:bodyPr wrap="square">
            <a:prstTxWarp prst="textNoShape">
              <a:avLst/>
            </a:prstTxWarp>
            <a:spAutoFit/>
          </a:bodyPr>
          <a:lstStyle/>
          <a:p>
            <a:pPr algn="ctr"/>
            <a:r>
              <a:rPr lang="en-US" sz="8800" dirty="0" smtClean="0">
                <a:solidFill>
                  <a:srgbClr val="FFFFFF"/>
                </a:solidFill>
              </a:rPr>
              <a:t>DEMYSTIFYING</a:t>
            </a:r>
          </a:p>
          <a:p>
            <a:pPr algn="ctr"/>
            <a:r>
              <a:rPr lang="en-US" sz="8800" dirty="0" smtClean="0">
                <a:solidFill>
                  <a:srgbClr val="FFFFFF"/>
                </a:solidFill>
              </a:rPr>
              <a:t>SPELLING</a:t>
            </a:r>
            <a:endParaRPr lang="en-US" sz="88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232450"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MNEMONICS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2242"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necessary</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905000" y="2209800"/>
            <a:ext cx="2971800" cy="1754327"/>
          </a:xfrm>
          <a:prstGeom prst="rect">
            <a:avLst/>
          </a:prstGeom>
          <a:noFill/>
        </p:spPr>
        <p:txBody>
          <a:bodyPr wrap="square" rtlCol="0">
            <a:spAutoFit/>
          </a:bodyPr>
          <a:lstStyle/>
          <a:p>
            <a:pPr algn="ctr"/>
            <a:r>
              <a:rPr lang="en-US" sz="5400" dirty="0" smtClean="0">
                <a:solidFill>
                  <a:srgbClr val="FFFFFF"/>
                </a:solidFill>
              </a:rPr>
              <a:t>Michael Barber</a:t>
            </a:r>
            <a:endParaRPr lang="en-US" sz="5400" dirty="0">
              <a:solidFill>
                <a:srgbClr val="FFFFFF"/>
              </a:solidFill>
            </a:endParaRPr>
          </a:p>
        </p:txBody>
      </p:sp>
      <p:pic>
        <p:nvPicPr>
          <p:cNvPr id="6" name="Picture 5"/>
          <p:cNvPicPr>
            <a:picLocks noChangeAspect="1"/>
          </p:cNvPicPr>
          <p:nvPr/>
        </p:nvPicPr>
        <p:blipFill>
          <a:blip r:embed="rId2"/>
          <a:stretch>
            <a:fillRect/>
          </a:stretch>
        </p:blipFill>
        <p:spPr>
          <a:xfrm>
            <a:off x="4876800" y="1815194"/>
            <a:ext cx="1905000" cy="2667000"/>
          </a:xfrm>
          <a:prstGeom prst="rect">
            <a:avLst/>
          </a:prstGeom>
        </p:spPr>
      </p:pic>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3266"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Words within words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4290" name="Document" r:id="rId3" imgW="6238240" imgH="3919220" progId="Word.Document.8">
              <p:embed/>
            </p:oleObj>
          </a:graphicData>
        </a:graphic>
      </p:graphicFrame>
      <p:sp>
        <p:nvSpPr>
          <p:cNvPr id="5" name="TextBox 4"/>
          <p:cNvSpPr txBox="1"/>
          <p:nvPr/>
        </p:nvSpPr>
        <p:spPr>
          <a:xfrm>
            <a:off x="2438400" y="2514600"/>
            <a:ext cx="4724400" cy="1754327"/>
          </a:xfrm>
          <a:prstGeom prst="rect">
            <a:avLst/>
          </a:prstGeom>
          <a:noFill/>
        </p:spPr>
        <p:txBody>
          <a:bodyPr wrap="square" rtlCol="0">
            <a:spAutoFit/>
          </a:bodyPr>
          <a:lstStyle/>
          <a:p>
            <a:pPr algn="ctr"/>
            <a:r>
              <a:rPr lang="en-US" sz="5400" dirty="0" smtClean="0">
                <a:solidFill>
                  <a:srgbClr val="FFFFFF"/>
                </a:solidFill>
              </a:rPr>
              <a:t>Se-</a:t>
            </a:r>
            <a:r>
              <a:rPr lang="en-US" sz="5400" dirty="0" err="1" smtClean="0">
                <a:solidFill>
                  <a:srgbClr val="FFFFFF"/>
                </a:solidFill>
              </a:rPr>
              <a:t>para</a:t>
            </a:r>
            <a:r>
              <a:rPr lang="en-US" sz="5400" dirty="0" smtClean="0">
                <a:solidFill>
                  <a:srgbClr val="FFFFFF"/>
                </a:solidFill>
              </a:rPr>
              <a:t>-the</a:t>
            </a:r>
          </a:p>
          <a:p>
            <a:pPr algn="ctr"/>
            <a:r>
              <a:rPr lang="en-US" sz="5400" dirty="0" smtClean="0">
                <a:solidFill>
                  <a:srgbClr val="FFFFFF"/>
                </a:solidFill>
              </a:rPr>
              <a:t>Be-lie-</a:t>
            </a:r>
            <a:r>
              <a:rPr lang="en-US" sz="5400" dirty="0" err="1" smtClean="0">
                <a:solidFill>
                  <a:srgbClr val="FFFFFF"/>
                </a:solidFill>
              </a:rPr>
              <a:t>ve</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5314"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SOUNDS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6338"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err="1" smtClean="0">
                <a:solidFill>
                  <a:srgbClr val="FFFFFF"/>
                </a:solidFill>
              </a:rPr>
              <a:t>Govern+ment</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7362"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SPELLING STARTERS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sp>
        <p:nvSpPr>
          <p:cNvPr id="121860" name="Text Box 5"/>
          <p:cNvSpPr txBox="1">
            <a:spLocks noChangeArrowheads="1"/>
          </p:cNvSpPr>
          <p:nvPr/>
        </p:nvSpPr>
        <p:spPr bwMode="auto">
          <a:xfrm>
            <a:off x="1905000" y="1828800"/>
            <a:ext cx="7010400" cy="923330"/>
          </a:xfrm>
          <a:prstGeom prst="rect">
            <a:avLst/>
          </a:prstGeom>
          <a:noFill/>
          <a:ln w="9525">
            <a:noFill/>
            <a:miter lim="800000"/>
            <a:headEnd/>
            <a:tailEnd/>
          </a:ln>
        </p:spPr>
        <p:txBody>
          <a:bodyPr>
            <a:prstTxWarp prst="textNoShape">
              <a:avLst/>
            </a:prstTxWarp>
            <a:spAutoFit/>
          </a:bodyPr>
          <a:lstStyle/>
          <a:p>
            <a:pPr>
              <a:spcBef>
                <a:spcPct val="50000"/>
              </a:spcBef>
            </a:pPr>
            <a:r>
              <a:rPr lang="en-GB" sz="5400" dirty="0">
                <a:solidFill>
                  <a:srgbClr val="FFFFFF"/>
                </a:solidFill>
              </a:rPr>
              <a:t>	-</a:t>
            </a:r>
            <a:r>
              <a:rPr lang="en-GB" sz="5400" dirty="0" err="1">
                <a:solidFill>
                  <a:srgbClr val="FFFFFF"/>
                </a:solidFill>
              </a:rPr>
              <a:t>ible</a:t>
            </a:r>
            <a:r>
              <a:rPr lang="en-GB" sz="5400" dirty="0">
                <a:solidFill>
                  <a:srgbClr val="FFFFFF"/>
                </a:solidFill>
              </a:rPr>
              <a:t>			-able</a:t>
            </a:r>
          </a:p>
        </p:txBody>
      </p:sp>
      <p:sp>
        <p:nvSpPr>
          <p:cNvPr id="12294" name="Line 6"/>
          <p:cNvSpPr>
            <a:spLocks noChangeShapeType="1"/>
          </p:cNvSpPr>
          <p:nvPr/>
        </p:nvSpPr>
        <p:spPr bwMode="auto">
          <a:xfrm flipV="1">
            <a:off x="2895600" y="762000"/>
            <a:ext cx="0" cy="114300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12295" name="Line 7"/>
          <p:cNvSpPr>
            <a:spLocks noChangeShapeType="1"/>
          </p:cNvSpPr>
          <p:nvPr/>
        </p:nvSpPr>
        <p:spPr bwMode="auto">
          <a:xfrm>
            <a:off x="6629400" y="2514600"/>
            <a:ext cx="0" cy="12192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9" name="Up Arrow 8"/>
          <p:cNvSpPr/>
          <p:nvPr/>
        </p:nvSpPr>
        <p:spPr>
          <a:xfrm>
            <a:off x="2895600" y="2895599"/>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rot="10800000">
            <a:off x="5334000" y="2895600"/>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lide(fromBottom)">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slide(fromTop)">
                                      <p:cBhvr>
                                        <p:cTn id="19" dur="500"/>
                                        <p:tgtEl>
                                          <p:spTgt spid="1229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To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sp>
        <p:nvSpPr>
          <p:cNvPr id="122884" name="Text Box 5"/>
          <p:cNvSpPr txBox="1">
            <a:spLocks noChangeArrowheads="1"/>
          </p:cNvSpPr>
          <p:nvPr/>
        </p:nvSpPr>
        <p:spPr bwMode="auto">
          <a:xfrm>
            <a:off x="1752600" y="914400"/>
            <a:ext cx="7391400" cy="5755422"/>
          </a:xfrm>
          <a:prstGeom prst="rect">
            <a:avLst/>
          </a:prstGeom>
          <a:noFill/>
          <a:ln w="9525">
            <a:noFill/>
            <a:miter lim="800000"/>
            <a:headEnd/>
            <a:tailEnd/>
          </a:ln>
        </p:spPr>
        <p:txBody>
          <a:bodyPr>
            <a:prstTxWarp prst="textNoShape">
              <a:avLst/>
            </a:prstTxWarp>
            <a:spAutoFit/>
          </a:bodyPr>
          <a:lstStyle/>
          <a:p>
            <a:pPr>
              <a:spcBef>
                <a:spcPct val="50000"/>
              </a:spcBef>
            </a:pPr>
            <a:r>
              <a:rPr lang="en-GB" sz="3200" u="sng" dirty="0">
                <a:solidFill>
                  <a:srgbClr val="FFFFFF"/>
                </a:solidFill>
              </a:rPr>
              <a:t>Homophones</a:t>
            </a:r>
            <a:endParaRPr lang="en-GB" sz="3200" dirty="0">
              <a:solidFill>
                <a:srgbClr val="FFFFFF"/>
              </a:solidFill>
            </a:endParaRPr>
          </a:p>
          <a:p>
            <a:pPr>
              <a:spcBef>
                <a:spcPct val="50000"/>
              </a:spcBef>
            </a:pPr>
            <a:r>
              <a:rPr lang="en-GB" sz="3200" u="sng" dirty="0">
                <a:solidFill>
                  <a:srgbClr val="FFFFFF"/>
                </a:solidFill>
              </a:rPr>
              <a:t>Sound of Music	Kylie		Beethoven</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r>
              <a:rPr lang="en-GB" sz="3200" dirty="0">
                <a:solidFill>
                  <a:srgbClr val="FFFFFF"/>
                </a:solidFill>
              </a:rPr>
              <a:t>their		</a:t>
            </a:r>
            <a:r>
              <a:rPr lang="en-GB" sz="3200" dirty="0" smtClean="0">
                <a:solidFill>
                  <a:srgbClr val="FFFFFF"/>
                </a:solidFill>
              </a:rPr>
              <a:t>			there</a:t>
            </a:r>
            <a:r>
              <a:rPr lang="en-GB" sz="3200" dirty="0">
                <a:solidFill>
                  <a:srgbClr val="FFFFFF"/>
                </a:solidFill>
              </a:rPr>
              <a:t>		they’re</a:t>
            </a:r>
          </a:p>
          <a:p>
            <a:pPr>
              <a:spcBef>
                <a:spcPct val="50000"/>
              </a:spcBef>
            </a:pPr>
            <a:r>
              <a:rPr lang="en-GB" sz="3200" dirty="0">
                <a:solidFill>
                  <a:srgbClr val="FFFFFF"/>
                </a:solidFill>
              </a:rPr>
              <a:t>too		</a:t>
            </a:r>
            <a:r>
              <a:rPr lang="en-GB" sz="3200" dirty="0" smtClean="0">
                <a:solidFill>
                  <a:srgbClr val="FFFFFF"/>
                </a:solidFill>
              </a:rPr>
              <a:t>			two			</a:t>
            </a:r>
            <a:r>
              <a:rPr lang="en-GB" sz="3200" dirty="0">
                <a:solidFill>
                  <a:srgbClr val="FFFFFF"/>
                </a:solidFill>
              </a:rPr>
              <a:t>to</a:t>
            </a:r>
          </a:p>
          <a:p>
            <a:pPr>
              <a:spcBef>
                <a:spcPct val="50000"/>
              </a:spcBef>
            </a:pPr>
            <a:r>
              <a:rPr lang="en-GB" sz="3200" dirty="0">
                <a:solidFill>
                  <a:srgbClr val="FFFFFF"/>
                </a:solidFill>
              </a:rPr>
              <a:t>pray		</a:t>
            </a:r>
            <a:r>
              <a:rPr lang="en-GB" sz="3200" dirty="0" smtClean="0">
                <a:solidFill>
                  <a:srgbClr val="FFFFFF"/>
                </a:solidFill>
              </a:rPr>
              <a:t>			prey</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endParaRPr lang="en-GB" sz="3200" dirty="0">
              <a:solidFill>
                <a:srgbClr val="FFFFFF"/>
              </a:solidFill>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Rectangle 6"/>
          <p:cNvSpPr/>
          <p:nvPr/>
        </p:nvSpPr>
        <p:spPr>
          <a:xfrm>
            <a:off x="1752600" y="1676400"/>
            <a:ext cx="6096000" cy="838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23908" name="Text Box 4"/>
          <p:cNvSpPr txBox="1">
            <a:spLocks noChangeArrowheads="1"/>
          </p:cNvSpPr>
          <p:nvPr/>
        </p:nvSpPr>
        <p:spPr bwMode="auto">
          <a:xfrm>
            <a:off x="1710188" y="914400"/>
            <a:ext cx="7391400" cy="5047535"/>
          </a:xfrm>
          <a:prstGeom prst="rect">
            <a:avLst/>
          </a:prstGeom>
          <a:noFill/>
          <a:ln w="9525">
            <a:noFill/>
            <a:miter lim="800000"/>
            <a:headEnd/>
            <a:tailEnd/>
          </a:ln>
        </p:spPr>
        <p:txBody>
          <a:bodyPr>
            <a:prstTxWarp prst="textNoShape">
              <a:avLst/>
            </a:prstTxWarp>
            <a:spAutoFit/>
          </a:bodyPr>
          <a:lstStyle/>
          <a:p>
            <a:pPr>
              <a:spcBef>
                <a:spcPct val="50000"/>
              </a:spcBef>
            </a:pPr>
            <a:r>
              <a:rPr lang="en-GB" sz="2800" u="sng" dirty="0">
                <a:solidFill>
                  <a:srgbClr val="FFFFFF"/>
                </a:solidFill>
              </a:rPr>
              <a:t>Homophones</a:t>
            </a:r>
            <a:endParaRPr lang="en-GB" sz="2800" dirty="0">
              <a:solidFill>
                <a:srgbClr val="FFFFFF"/>
              </a:solidFill>
            </a:endParaRPr>
          </a:p>
          <a:p>
            <a:pPr>
              <a:spcBef>
                <a:spcPct val="50000"/>
              </a:spcBef>
            </a:pPr>
            <a:r>
              <a:rPr lang="en-GB" sz="2800" u="sng" dirty="0">
                <a:solidFill>
                  <a:srgbClr val="FFFFFF"/>
                </a:solidFill>
              </a:rPr>
              <a:t>Freeze			Stand	</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advice	</a:t>
            </a:r>
            <a:r>
              <a:rPr lang="en-GB" sz="2800" dirty="0" smtClean="0">
                <a:solidFill>
                  <a:srgbClr val="FFFFFF"/>
                </a:solidFill>
              </a:rPr>
              <a:t>		advise</a:t>
            </a:r>
            <a:r>
              <a:rPr lang="en-GB" sz="2800" dirty="0">
                <a:solidFill>
                  <a:srgbClr val="FFFFFF"/>
                </a:solidFill>
              </a:rPr>
              <a:t>	</a:t>
            </a:r>
          </a:p>
          <a:p>
            <a:pPr>
              <a:spcBef>
                <a:spcPct val="50000"/>
              </a:spcBef>
            </a:pPr>
            <a:r>
              <a:rPr lang="en-GB" sz="2800" dirty="0">
                <a:solidFill>
                  <a:srgbClr val="FFFFFF"/>
                </a:solidFill>
              </a:rPr>
              <a:t>practice	</a:t>
            </a:r>
            <a:r>
              <a:rPr lang="en-GB" sz="2800" dirty="0" smtClean="0">
                <a:solidFill>
                  <a:srgbClr val="FFFFFF"/>
                </a:solidFill>
              </a:rPr>
              <a:t>		practise</a:t>
            </a:r>
            <a:r>
              <a:rPr lang="en-GB" sz="2800" dirty="0">
                <a:solidFill>
                  <a:srgbClr val="FFFFFF"/>
                </a:solidFill>
              </a:rPr>
              <a:t>		</a:t>
            </a:r>
          </a:p>
          <a:p>
            <a:pPr>
              <a:spcBef>
                <a:spcPct val="50000"/>
              </a:spcBef>
            </a:pPr>
            <a:r>
              <a:rPr lang="en-GB" sz="2800" dirty="0">
                <a:solidFill>
                  <a:srgbClr val="FFFFFF"/>
                </a:solidFill>
              </a:rPr>
              <a:t>effect	</a:t>
            </a:r>
            <a:r>
              <a:rPr lang="en-GB" sz="2800" dirty="0" smtClean="0">
                <a:solidFill>
                  <a:srgbClr val="FFFFFF"/>
                </a:solidFill>
              </a:rPr>
              <a:t>			affect</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It’s		</a:t>
            </a:r>
            <a:r>
              <a:rPr lang="en-GB" sz="2800" dirty="0" smtClean="0">
                <a:solidFill>
                  <a:srgbClr val="FFFFFF"/>
                </a:solidFill>
              </a:rPr>
              <a:t>		its</a:t>
            </a:r>
            <a:endParaRPr lang="en-GB" sz="2800" dirty="0">
              <a:solidFill>
                <a:srgbClr val="FFFFFF"/>
              </a:solidFill>
            </a:endParaRPr>
          </a:p>
        </p:txBody>
      </p:sp>
      <p:sp>
        <p:nvSpPr>
          <p:cNvPr id="8197" name="Text Box 5"/>
          <p:cNvSpPr txBox="1">
            <a:spLocks noChangeArrowheads="1"/>
          </p:cNvSpPr>
          <p:nvPr/>
        </p:nvSpPr>
        <p:spPr bwMode="auto">
          <a:xfrm>
            <a:off x="762000" y="533400"/>
            <a:ext cx="1905000" cy="519113"/>
          </a:xfrm>
          <a:prstGeom prst="rect">
            <a:avLst/>
          </a:prstGeom>
          <a:noFill/>
          <a:ln w="9525">
            <a:noFill/>
            <a:miter lim="800000"/>
            <a:headEnd/>
            <a:tailEnd/>
          </a:ln>
        </p:spPr>
        <p:txBody>
          <a:bodyPr>
            <a:prstTxWarp prst="textNoShape">
              <a:avLst/>
            </a:prstTxWarp>
            <a:spAutoFit/>
          </a:bodyPr>
          <a:lstStyle/>
          <a:p>
            <a:pPr>
              <a:spcBef>
                <a:spcPct val="50000"/>
              </a:spcBef>
            </a:pPr>
            <a:r>
              <a:rPr lang="en-GB" sz="2800">
                <a:latin typeface="Mistral" pitchFamily="-110" charset="0"/>
              </a:rPr>
              <a:t>Hard</a:t>
            </a:r>
          </a:p>
        </p:txBody>
      </p:sp>
      <p:sp>
        <p:nvSpPr>
          <p:cNvPr id="123910" name="Text Box 6"/>
          <p:cNvSpPr txBox="1">
            <a:spLocks noChangeArrowheads="1"/>
          </p:cNvSpPr>
          <p:nvPr/>
        </p:nvSpPr>
        <p:spPr bwMode="auto">
          <a:xfrm>
            <a:off x="609600" y="990600"/>
            <a:ext cx="83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200" name="Freeform 8"/>
          <p:cNvSpPr>
            <a:spLocks/>
          </p:cNvSpPr>
          <p:nvPr/>
        </p:nvSpPr>
        <p:spPr bwMode="auto">
          <a:xfrm>
            <a:off x="712788" y="827088"/>
            <a:ext cx="363537" cy="501650"/>
          </a:xfrm>
          <a:custGeom>
            <a:avLst/>
            <a:gdLst>
              <a:gd name="T0" fmla="*/ 0 w 229"/>
              <a:gd name="T1" fmla="*/ 2147483647 h 316"/>
              <a:gd name="T2" fmla="*/ 2147483647 w 229"/>
              <a:gd name="T3" fmla="*/ 2147483647 h 316"/>
              <a:gd name="T4" fmla="*/ 2147483647 w 229"/>
              <a:gd name="T5" fmla="*/ 2147483647 h 316"/>
              <a:gd name="T6" fmla="*/ 2147483647 w 229"/>
              <a:gd name="T7" fmla="*/ 2147483647 h 316"/>
              <a:gd name="T8" fmla="*/ 2147483647 w 229"/>
              <a:gd name="T9" fmla="*/ 2147483647 h 316"/>
              <a:gd name="T10" fmla="*/ 2147483647 w 229"/>
              <a:gd name="T11" fmla="*/ 2147483647 h 316"/>
              <a:gd name="T12" fmla="*/ 2147483647 w 229"/>
              <a:gd name="T13" fmla="*/ 2147483647 h 316"/>
              <a:gd name="T14" fmla="*/ 2147483647 w 229"/>
              <a:gd name="T15" fmla="*/ 2147483647 h 316"/>
              <a:gd name="T16" fmla="*/ 2147483647 w 229"/>
              <a:gd name="T17" fmla="*/ 2147483647 h 316"/>
              <a:gd name="T18" fmla="*/ 2147483647 w 229"/>
              <a:gd name="T19" fmla="*/ 2147483647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316"/>
              <a:gd name="T32" fmla="*/ 229 w 229"/>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316">
                <a:moveTo>
                  <a:pt x="0" y="287"/>
                </a:moveTo>
                <a:cubicBezTo>
                  <a:pt x="26" y="263"/>
                  <a:pt x="58" y="245"/>
                  <a:pt x="82" y="219"/>
                </a:cubicBezTo>
                <a:cubicBezTo>
                  <a:pt x="122" y="173"/>
                  <a:pt x="151" y="121"/>
                  <a:pt x="194" y="77"/>
                </a:cubicBezTo>
                <a:cubicBezTo>
                  <a:pt x="196" y="67"/>
                  <a:pt x="197" y="56"/>
                  <a:pt x="201" y="47"/>
                </a:cubicBezTo>
                <a:cubicBezTo>
                  <a:pt x="214" y="4"/>
                  <a:pt x="229" y="0"/>
                  <a:pt x="194" y="25"/>
                </a:cubicBezTo>
                <a:cubicBezTo>
                  <a:pt x="191" y="32"/>
                  <a:pt x="190" y="40"/>
                  <a:pt x="187" y="47"/>
                </a:cubicBezTo>
                <a:cubicBezTo>
                  <a:pt x="178" y="62"/>
                  <a:pt x="162" y="74"/>
                  <a:pt x="157" y="92"/>
                </a:cubicBezTo>
                <a:cubicBezTo>
                  <a:pt x="138" y="148"/>
                  <a:pt x="145" y="121"/>
                  <a:pt x="134" y="174"/>
                </a:cubicBezTo>
                <a:cubicBezTo>
                  <a:pt x="139" y="206"/>
                  <a:pt x="142" y="239"/>
                  <a:pt x="149" y="272"/>
                </a:cubicBezTo>
                <a:cubicBezTo>
                  <a:pt x="152" y="287"/>
                  <a:pt x="164" y="316"/>
                  <a:pt x="164" y="316"/>
                </a:cubicBezTo>
              </a:path>
            </a:pathLst>
          </a:custGeom>
          <a:noFill/>
          <a:ln w="9525">
            <a:solidFill>
              <a:schemeClr val="tx1"/>
            </a:solidFill>
            <a:round/>
            <a:headEnd/>
            <a:tailEnd/>
          </a:ln>
        </p:spPr>
        <p:txBody>
          <a:bodyPr wrap="none" anchor="ctr">
            <a:prstTxWarp prst="textNoShape">
              <a:avLst/>
            </a:prstTxWarp>
          </a:bodyPr>
          <a:lstStyle/>
          <a:p>
            <a:endParaRPr lang="en-US"/>
          </a:p>
        </p:txBody>
      </p: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slide(fromBottom)">
                                      <p:cBhvr>
                                        <p:cTn id="7" dur="500"/>
                                        <p:tgtEl>
                                          <p:spTgt spid="820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slide(fromLeft)">
                                      <p:cBhvr>
                                        <p:cTn id="1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200" grpId="0" animBg="1"/>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295400" y="2362200"/>
            <a:ext cx="7543800" cy="5078314"/>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Understand the significance of exploratory talk</a:t>
            </a:r>
          </a:p>
          <a:p>
            <a:pPr marL="742950" indent="-742950">
              <a:buFont typeface="+mj-lt"/>
              <a:buAutoNum type="arabicPeriod"/>
            </a:pPr>
            <a:r>
              <a:rPr lang="en-US" sz="3600" dirty="0" smtClean="0">
                <a:solidFill>
                  <a:srgbClr val="FFFFFF"/>
                </a:solidFill>
              </a:rPr>
              <a:t>Model good talk – eg connectives</a:t>
            </a:r>
          </a:p>
          <a:p>
            <a:pPr marL="742950" indent="-742950">
              <a:buFont typeface="+mj-lt"/>
              <a:buAutoNum type="arabicPeriod"/>
            </a:pPr>
            <a:r>
              <a:rPr lang="en-US" sz="3600" dirty="0" smtClean="0">
                <a:solidFill>
                  <a:srgbClr val="FFFFFF"/>
                </a:solidFill>
              </a:rPr>
              <a:t>Re-think questioning: why &amp; how?</a:t>
            </a:r>
          </a:p>
          <a:p>
            <a:pPr marL="742950" indent="-742950">
              <a:buFont typeface="+mj-lt"/>
              <a:buAutoNum type="arabicPeriod"/>
            </a:pPr>
            <a:r>
              <a:rPr lang="en-US" sz="3600" dirty="0" smtClean="0">
                <a:solidFill>
                  <a:srgbClr val="FFFFFF"/>
                </a:solidFill>
              </a:rPr>
              <a:t>Re-think hands-up</a:t>
            </a:r>
          </a:p>
          <a:p>
            <a:pPr marL="742950" indent="-742950">
              <a:buFont typeface="+mj-lt"/>
              <a:buAutoNum type="arabicPeriod"/>
            </a:pPr>
            <a:r>
              <a:rPr lang="en-US" sz="3600" dirty="0" smtClean="0">
                <a:solidFill>
                  <a:srgbClr val="FFFFFF"/>
                </a:solidFill>
              </a:rPr>
              <a:t>Get conversations into the school culture</a:t>
            </a:r>
          </a:p>
          <a:p>
            <a:pPr marL="742950" indent="-742950">
              <a:buFont typeface="+mj-lt"/>
              <a:buAutoNum type="arabicPeriod"/>
            </a:pPr>
            <a:endParaRPr lang="en-US" sz="3600" dirty="0" smtClean="0">
              <a:solidFill>
                <a:srgbClr val="FFFFFF"/>
              </a:solidFill>
            </a:endParaRP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705600" y="2372251"/>
            <a:ext cx="2819400" cy="1107996"/>
          </a:xfrm>
          <a:prstGeom prst="rect">
            <a:avLst/>
          </a:prstGeom>
          <a:noFill/>
        </p:spPr>
        <p:txBody>
          <a:bodyPr wrap="square" rtlCol="0">
            <a:spAutoFit/>
          </a:bodyPr>
          <a:lstStyle/>
          <a:p>
            <a:r>
              <a:rPr lang="en-US" sz="6600" dirty="0" smtClean="0">
                <a:solidFill>
                  <a:schemeClr val="bg1"/>
                </a:solidFill>
              </a:rPr>
              <a:t>1997</a:t>
            </a:r>
            <a:endParaRPr lang="en-US" sz="6600" dirty="0">
              <a:solidFill>
                <a:schemeClr val="bg1"/>
              </a:solidFill>
            </a:endParaRPr>
          </a:p>
        </p:txBody>
      </p:sp>
      <p:sp>
        <p:nvSpPr>
          <p:cNvPr id="9" name="TextBox 8"/>
          <p:cNvSpPr txBox="1"/>
          <p:nvPr/>
        </p:nvSpPr>
        <p:spPr>
          <a:xfrm>
            <a:off x="533400" y="2372251"/>
            <a:ext cx="2819400" cy="1107996"/>
          </a:xfrm>
          <a:prstGeom prst="rect">
            <a:avLst/>
          </a:prstGeom>
          <a:noFill/>
        </p:spPr>
        <p:txBody>
          <a:bodyPr wrap="square" rtlCol="0">
            <a:spAutoFit/>
          </a:bodyPr>
          <a:lstStyle/>
          <a:p>
            <a:r>
              <a:rPr lang="en-US" sz="6600" dirty="0" smtClean="0">
                <a:solidFill>
                  <a:schemeClr val="bg1"/>
                </a:solidFill>
              </a:rPr>
              <a:t>1945</a:t>
            </a:r>
            <a:endParaRPr lang="en-US" sz="6600" dirty="0">
              <a:solidFill>
                <a:schemeClr val="bg1"/>
              </a:solidFill>
            </a:endParaRPr>
          </a:p>
        </p:txBody>
      </p:sp>
      <p:sp>
        <p:nvSpPr>
          <p:cNvPr id="13" name="TextBox 12"/>
          <p:cNvSpPr txBox="1"/>
          <p:nvPr/>
        </p:nvSpPr>
        <p:spPr>
          <a:xfrm>
            <a:off x="2819400" y="2133600"/>
            <a:ext cx="3581400" cy="1938992"/>
          </a:xfrm>
          <a:prstGeom prst="rect">
            <a:avLst/>
          </a:prstGeom>
          <a:noFill/>
        </p:spPr>
        <p:txBody>
          <a:bodyPr wrap="square" rtlCol="0">
            <a:spAutoFit/>
          </a:bodyPr>
          <a:lstStyle/>
          <a:p>
            <a:pPr algn="ctr"/>
            <a:r>
              <a:rPr lang="en-US" sz="4000" dirty="0" smtClean="0">
                <a:solidFill>
                  <a:srgbClr val="FFFFFF"/>
                </a:solidFill>
              </a:rPr>
              <a:t>Literacy standards in England</a:t>
            </a:r>
            <a:endParaRPr lang="en-US" sz="4000" dirty="0">
              <a:solidFill>
                <a:srgbClr val="FFFFFF"/>
              </a:solidFill>
            </a:endParaRPr>
          </a:p>
        </p:txBody>
      </p:sp>
      <p:pic>
        <p:nvPicPr>
          <p:cNvPr id="14" name="Picture 1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3729488" y="3200400"/>
            <a:ext cx="4343400" cy="923330"/>
          </a:xfrm>
          <a:prstGeom prst="rect">
            <a:avLst/>
          </a:prstGeom>
          <a:noFill/>
        </p:spPr>
        <p:txBody>
          <a:bodyPr wrap="square" rtlCol="0">
            <a:spAutoFit/>
          </a:bodyPr>
          <a:lstStyle/>
          <a:p>
            <a:r>
              <a:rPr lang="en-US" sz="5400" dirty="0" smtClean="0">
                <a:solidFill>
                  <a:srgbClr val="FFFFFF"/>
                </a:solidFill>
              </a:rPr>
              <a:t>Over to you …</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rcRect l="12114" t="6057" r="24228" b="12114"/>
          <a:stretch>
            <a:fillRect/>
          </a:stretch>
        </p:blipFill>
        <p:spPr>
          <a:xfrm>
            <a:off x="4648200" y="2170113"/>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0"/>
          </p:cNvCxnSpPr>
          <p:nvPr/>
        </p:nvCxnSpPr>
        <p:spPr>
          <a:xfrm flipV="1">
            <a:off x="4866372" y="1447800"/>
            <a:ext cx="391428" cy="72231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974219" y="1709233"/>
            <a:ext cx="881320" cy="358455"/>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
        <p:nvSpPr>
          <p:cNvPr id="17" name="TextBox 16"/>
          <p:cNvSpPr txBox="1"/>
          <p:nvPr/>
        </p:nvSpPr>
        <p:spPr>
          <a:xfrm>
            <a:off x="1257300" y="5802868"/>
            <a:ext cx="6781800" cy="369332"/>
          </a:xfrm>
          <a:prstGeom prst="rect">
            <a:avLst/>
          </a:prstGeom>
          <a:noFill/>
        </p:spPr>
        <p:txBody>
          <a:bodyPr wrap="square" rtlCol="0">
            <a:spAutoFit/>
          </a:bodyPr>
          <a:lstStyle/>
          <a:p>
            <a:pPr algn="ctr"/>
            <a:r>
              <a:rPr lang="en-US" dirty="0" smtClean="0">
                <a:solidFill>
                  <a:srgbClr val="FFFFFF"/>
                </a:solidFill>
              </a:rPr>
              <a:t>Download this presentation @ </a:t>
            </a:r>
            <a:r>
              <a:rPr lang="en-US" dirty="0" err="1" smtClean="0">
                <a:solidFill>
                  <a:srgbClr val="FFFFFF"/>
                </a:solidFill>
              </a:rPr>
              <a:t>www.geoffbarton.co.uk</a:t>
            </a: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l="12114" t="6057" r="24228" b="12114"/>
          <a:stretch>
            <a:fillRect/>
          </a:stretch>
        </p:blipFill>
        <p:spPr>
          <a:xfrm>
            <a:off x="4648200" y="2170113"/>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6" idx="0"/>
          </p:cNvCxnSpPr>
          <p:nvPr/>
        </p:nvCxnSpPr>
        <p:spPr>
          <a:xfrm flipV="1">
            <a:off x="4866372" y="1447800"/>
            <a:ext cx="391428" cy="72231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974219" y="1709233"/>
            <a:ext cx="881320" cy="358455"/>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
        <p:nvSpPr>
          <p:cNvPr id="17" name="TextBox 16"/>
          <p:cNvSpPr txBox="1"/>
          <p:nvPr/>
        </p:nvSpPr>
        <p:spPr>
          <a:xfrm>
            <a:off x="1257300" y="5802868"/>
            <a:ext cx="6781800" cy="369332"/>
          </a:xfrm>
          <a:prstGeom prst="rect">
            <a:avLst/>
          </a:prstGeom>
          <a:noFill/>
        </p:spPr>
        <p:txBody>
          <a:bodyPr wrap="square" rtlCol="0">
            <a:spAutoFit/>
          </a:bodyPr>
          <a:lstStyle/>
          <a:p>
            <a:pPr algn="ctr"/>
            <a:r>
              <a:rPr lang="en-US" dirty="0" smtClean="0">
                <a:solidFill>
                  <a:srgbClr val="FFFFFF"/>
                </a:solidFill>
              </a:rPr>
              <a:t>Download this presentation @ </a:t>
            </a:r>
            <a:r>
              <a:rPr lang="en-US" dirty="0" err="1" smtClean="0">
                <a:solidFill>
                  <a:srgbClr val="FFFFFF"/>
                </a:solidFill>
              </a:rPr>
              <a:t>www.geoffbarton.co.uk</a:t>
            </a:r>
            <a:endParaRPr lang="en-US" dirty="0">
              <a:solidFill>
                <a:srgbClr val="FFFFFF"/>
              </a:solidFill>
            </a:endParaRPr>
          </a:p>
        </p:txBody>
      </p:sp>
      <p:pic>
        <p:nvPicPr>
          <p:cNvPr id="19" name="09 Aaj Ki Raat.m4a">
            <a:hlinkClick r:id="" action="ppaction://media"/>
          </p:cNvPr>
          <p:cNvPicPr/>
          <p:nvPr>
            <a:quickTimeFile r:link="rId1"/>
          </p:nvPr>
        </p:nvPicPr>
        <p:blipFill>
          <a:blip r:embed="rId4"/>
          <a:stretch>
            <a:fillRect/>
          </a:stretch>
        </p:blipFill>
        <p:spPr>
          <a:xfrm>
            <a:off x="8686800" y="6172200"/>
            <a:ext cx="1524000" cy="698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47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1295400"/>
            <a:ext cx="6096000" cy="4216400"/>
          </a:xfrm>
          <a:prstGeom prst="rect">
            <a:avLst/>
          </a:prstGeom>
        </p:spPr>
      </p:pic>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3299</TotalTime>
  <Words>1753</Words>
  <Application>Microsoft Macintosh PowerPoint</Application>
  <PresentationFormat>On-screen Show (4:3)</PresentationFormat>
  <Paragraphs>264</Paragraphs>
  <Slides>82</Slides>
  <Notes>45</Notes>
  <HiddenSlides>0</HiddenSlides>
  <MMClips>3</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82</vt:i4>
      </vt:variant>
    </vt:vector>
  </HeadingPairs>
  <TitlesOfParts>
    <vt:vector size="85" baseType="lpstr">
      <vt:lpstr>Office Theme</vt:lpstr>
      <vt:lpstr>Clip</vt:lpstr>
      <vt:lpstr>Document</vt:lpstr>
      <vt:lpstr>Don’t call it         iteracy      </vt:lpstr>
      <vt:lpstr>Slide 2</vt:lpstr>
      <vt:lpstr>Today:</vt:lpstr>
      <vt:lpstr>Approach:</vt:lpstr>
      <vt:lpstr>Slide 5</vt:lpstr>
      <vt:lpstr>Slide 6</vt:lpstr>
      <vt:lpstr>Slide 7</vt:lpstr>
      <vt:lpstr>Slide 8</vt:lpstr>
      <vt:lpstr>Slide 9</vt:lpstr>
      <vt:lpstr>Slide 10</vt:lpstr>
      <vt:lpstr>Slide 11</vt:lpstr>
      <vt:lpstr>Slide 12</vt:lpstr>
      <vt:lpstr>Slide 13</vt:lpstr>
      <vt:lpstr>3 Provocations:</vt:lpstr>
      <vt:lpstr>3 Provocations:</vt:lpstr>
      <vt:lpstr>3 Provocations: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October 2005: Key findings</vt:lpstr>
      <vt:lpstr>October 2005: Key findings</vt:lpstr>
      <vt:lpstr>October 2005: Key findings</vt:lpstr>
      <vt:lpstr>October 2005: Key findings</vt:lpstr>
      <vt:lpstr>October 2005: Key findings</vt:lpstr>
      <vt:lpstr>October 2005: Key findings</vt:lpstr>
      <vt:lpstr>Slide 40</vt:lpstr>
      <vt:lpstr>Slide 41</vt:lpstr>
      <vt:lpstr>Slide 42</vt:lpstr>
      <vt:lpstr>Slide 43</vt:lpstr>
      <vt:lpstr>Slide 44</vt:lpstr>
      <vt:lpstr>Slide 45</vt:lpstr>
      <vt:lpstr>Slide 46</vt:lpstr>
      <vt:lpstr>Slide 47</vt:lpstr>
      <vt:lpstr>SKIMMING</vt:lpstr>
      <vt:lpstr>Slide 49</vt:lpstr>
      <vt:lpstr>Slide 50</vt:lpstr>
      <vt:lpstr>Slide 51</vt:lpstr>
      <vt:lpstr>SCANNING</vt:lpstr>
      <vt:lpstr>Slide 53</vt:lpstr>
      <vt:lpstr>Slide 54</vt:lpstr>
      <vt:lpstr>CLOSE READING</vt:lpstr>
      <vt:lpstr>Slide 56</vt:lpstr>
      <vt:lpstr>Slide 57</vt:lpstr>
      <vt:lpstr>Research skills, not FOFO</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Don’t call it         iteracy      </vt:lpstr>
      <vt:lpstr>Don’t call it         iteracy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28</cp:revision>
  <dcterms:created xsi:type="dcterms:W3CDTF">2009-06-26T05:30:05Z</dcterms:created>
  <dcterms:modified xsi:type="dcterms:W3CDTF">2009-06-26T08:36:16Z</dcterms:modified>
</cp:coreProperties>
</file>