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rels" ContentType="application/vnd.openxmlformats-package.relationship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70" r:id="rId5"/>
    <p:sldId id="285" r:id="rId6"/>
    <p:sldId id="273" r:id="rId7"/>
    <p:sldId id="263" r:id="rId8"/>
    <p:sldId id="260" r:id="rId9"/>
    <p:sldId id="272" r:id="rId10"/>
    <p:sldId id="264" r:id="rId11"/>
    <p:sldId id="265" r:id="rId12"/>
    <p:sldId id="266" r:id="rId13"/>
    <p:sldId id="267" r:id="rId14"/>
    <p:sldId id="269" r:id="rId15"/>
    <p:sldId id="268" r:id="rId16"/>
    <p:sldId id="274" r:id="rId17"/>
    <p:sldId id="275" r:id="rId18"/>
    <p:sldId id="277" r:id="rId19"/>
    <p:sldId id="278" r:id="rId20"/>
    <p:sldId id="279" r:id="rId21"/>
    <p:sldId id="282" r:id="rId22"/>
    <p:sldId id="283" r:id="rId23"/>
    <p:sldId id="284" r:id="rId24"/>
    <p:sldId id="286" r:id="rId25"/>
    <p:sldId id="287" r:id="rId26"/>
    <p:sldId id="288" r:id="rId27"/>
    <p:sldId id="289" r:id="rId28"/>
    <p:sldId id="290" r:id="rId29"/>
    <p:sldId id="291" r:id="rId30"/>
    <p:sldId id="296" r:id="rId31"/>
    <p:sldId id="297" r:id="rId32"/>
    <p:sldId id="292" r:id="rId33"/>
    <p:sldId id="293" r:id="rId34"/>
    <p:sldId id="294" r:id="rId35"/>
    <p:sldId id="295" r:id="rId36"/>
    <p:sldId id="298" r:id="rId37"/>
    <p:sldId id="276" r:id="rId38"/>
    <p:sldId id="300" r:id="rId39"/>
    <p:sldId id="299" r:id="rId40"/>
    <p:sldId id="262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815B2-8C6D-4249-AA44-2FAF169FFDFD}" type="datetimeFigureOut">
              <a:rPr lang="en-US" smtClean="0"/>
              <a:t>10/15/09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E0A1-117C-F843-958F-B28D94CB27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F6208-29E2-904F-8AE1-19604885BC8C}" type="slidenum">
              <a:rPr lang="en-US"/>
              <a:pPr/>
              <a:t>7</a:t>
            </a:fld>
            <a:endParaRPr lang="en-US"/>
          </a:p>
        </p:txBody>
      </p:sp>
      <p:sp>
        <p:nvSpPr>
          <p:cNvPr id="2457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A26CF-F2D0-F349-9268-C03D96FE3FA7}" type="slidenum">
              <a:rPr lang="en-US">
                <a:latin typeface="Times" charset="0"/>
              </a:rPr>
              <a:pPr/>
              <a:t>26</a:t>
            </a:fld>
            <a:endParaRPr lang="en-US">
              <a:latin typeface="Times" charset="0"/>
            </a:endParaRPr>
          </a:p>
        </p:txBody>
      </p:sp>
      <p:sp>
        <p:nvSpPr>
          <p:cNvPr id="6451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01F3B-EC2A-4D45-A0CF-A4ABF81AA90F}" type="slidenum">
              <a:rPr lang="en-US">
                <a:latin typeface="Times" charset="0"/>
              </a:rPr>
              <a:pPr/>
              <a:t>27</a:t>
            </a:fld>
            <a:endParaRPr lang="en-US">
              <a:latin typeface="Times" charset="0"/>
            </a:endParaRPr>
          </a:p>
        </p:txBody>
      </p:sp>
      <p:sp>
        <p:nvSpPr>
          <p:cNvPr id="6656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3366F-4686-094A-AC45-EBBBFFA73122}" type="slidenum">
              <a:rPr lang="en-US">
                <a:latin typeface="Times" charset="0"/>
              </a:rPr>
              <a:pPr/>
              <a:t>28</a:t>
            </a:fld>
            <a:endParaRPr lang="en-US">
              <a:latin typeface="Times" charset="0"/>
            </a:endParaRPr>
          </a:p>
        </p:txBody>
      </p:sp>
      <p:sp>
        <p:nvSpPr>
          <p:cNvPr id="6861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57A6E9-C494-BF4C-A23A-73F307181F80}" type="slidenum">
              <a:rPr lang="en-US">
                <a:latin typeface="Times" charset="0"/>
              </a:rPr>
              <a:pPr/>
              <a:t>29</a:t>
            </a:fld>
            <a:endParaRPr lang="en-US">
              <a:latin typeface="Times" charset="0"/>
            </a:endParaRPr>
          </a:p>
        </p:txBody>
      </p:sp>
      <p:sp>
        <p:nvSpPr>
          <p:cNvPr id="7065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27916-8945-E04E-96E0-66F76D6868F8}" type="slidenum">
              <a:rPr lang="en-US"/>
              <a:pPr/>
              <a:t>32</a:t>
            </a:fld>
            <a:endParaRPr lang="en-US"/>
          </a:p>
        </p:txBody>
      </p:sp>
      <p:sp>
        <p:nvSpPr>
          <p:cNvPr id="7373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78086D-C8B0-1E4C-8C18-4099A5B78D52}" type="slidenum">
              <a:rPr lang="en-US"/>
              <a:pPr/>
              <a:t>33</a:t>
            </a:fld>
            <a:endParaRPr lang="en-US"/>
          </a:p>
        </p:txBody>
      </p:sp>
      <p:sp>
        <p:nvSpPr>
          <p:cNvPr id="7577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540480-ED2E-3F4A-85E7-1AEAD546D39D}" type="slidenum">
              <a:rPr lang="en-US">
                <a:latin typeface="Times" charset="0"/>
              </a:rPr>
              <a:pPr/>
              <a:t>37</a:t>
            </a:fld>
            <a:endParaRPr lang="en-US">
              <a:latin typeface="Times" charset="0"/>
            </a:endParaRPr>
          </a:p>
        </p:txBody>
      </p:sp>
      <p:sp>
        <p:nvSpPr>
          <p:cNvPr id="7782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C0350-A2DE-1C42-8861-714E722090EF}" type="slidenum">
              <a:rPr lang="en-US"/>
              <a:pPr/>
              <a:t>10</a:t>
            </a:fld>
            <a:endParaRPr lang="en-US"/>
          </a:p>
        </p:txBody>
      </p:sp>
      <p:sp>
        <p:nvSpPr>
          <p:cNvPr id="2662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D55F23-159D-4E45-B8A9-F258340CC9C8}" type="slidenum">
              <a:rPr lang="en-US"/>
              <a:pPr/>
              <a:t>11</a:t>
            </a:fld>
            <a:endParaRPr lang="en-US"/>
          </a:p>
        </p:txBody>
      </p:sp>
      <p:sp>
        <p:nvSpPr>
          <p:cNvPr id="2867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4DC7B-8057-584D-B637-B9C9005EC76D}" type="slidenum">
              <a:rPr lang="en-US"/>
              <a:pPr/>
              <a:t>12</a:t>
            </a:fld>
            <a:endParaRPr lang="en-US"/>
          </a:p>
        </p:txBody>
      </p:sp>
      <p:sp>
        <p:nvSpPr>
          <p:cNvPr id="3072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8E3F8-38E1-7248-85B8-AAFD8997EED0}" type="slidenum">
              <a:rPr lang="en-US"/>
              <a:pPr/>
              <a:t>13</a:t>
            </a:fld>
            <a:endParaRPr lang="en-US"/>
          </a:p>
        </p:txBody>
      </p:sp>
      <p:sp>
        <p:nvSpPr>
          <p:cNvPr id="3481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F2664-4E59-3B49-ACEF-C3ABC9957227}" type="slidenum">
              <a:rPr lang="en-US"/>
              <a:pPr/>
              <a:t>14</a:t>
            </a:fld>
            <a:endParaRPr lang="en-US"/>
          </a:p>
        </p:txBody>
      </p:sp>
      <p:sp>
        <p:nvSpPr>
          <p:cNvPr id="3277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28652F-7E70-F44E-B8C4-3F80F4635B21}" type="slidenum">
              <a:rPr lang="en-US"/>
              <a:pPr/>
              <a:t>15</a:t>
            </a:fld>
            <a:endParaRPr lang="en-US"/>
          </a:p>
        </p:txBody>
      </p:sp>
      <p:sp>
        <p:nvSpPr>
          <p:cNvPr id="3686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65938-6C26-ED49-AB43-0B9C2A3347AD}" type="slidenum">
              <a:rPr lang="en-US">
                <a:latin typeface="Times" charset="0"/>
              </a:rPr>
              <a:pPr/>
              <a:t>24</a:t>
            </a:fld>
            <a:endParaRPr lang="en-US">
              <a:latin typeface="Times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3FFE7F-8223-EF4A-94D8-4672AFC0E20F}" type="slidenum">
              <a:rPr lang="en-US">
                <a:latin typeface="Times" charset="0"/>
              </a:rPr>
              <a:pPr/>
              <a:t>25</a:t>
            </a:fld>
            <a:endParaRPr lang="en-US">
              <a:latin typeface="Times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02A2-19FF-8449-ABF1-C4C826C3EA5A}" type="datetimeFigureOut">
              <a:rPr lang="en-US" smtClean="0"/>
              <a:t>10/14/09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2B2C-24EC-C142-BCCC-C2F48A5CF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02A2-19FF-8449-ABF1-C4C826C3EA5A}" type="datetimeFigureOut">
              <a:rPr lang="en-US" smtClean="0"/>
              <a:t>10/14/09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2B2C-24EC-C142-BCCC-C2F48A5CF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02A2-19FF-8449-ABF1-C4C826C3EA5A}" type="datetimeFigureOut">
              <a:rPr lang="en-US" smtClean="0"/>
              <a:t>10/14/09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2B2C-24EC-C142-BCCC-C2F48A5CF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02A2-19FF-8449-ABF1-C4C826C3EA5A}" type="datetimeFigureOut">
              <a:rPr lang="en-US" smtClean="0"/>
              <a:t>10/14/09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2B2C-24EC-C142-BCCC-C2F48A5CF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02A2-19FF-8449-ABF1-C4C826C3EA5A}" type="datetimeFigureOut">
              <a:rPr lang="en-US" smtClean="0"/>
              <a:t>10/14/09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2B2C-24EC-C142-BCCC-C2F48A5CF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02A2-19FF-8449-ABF1-C4C826C3EA5A}" type="datetimeFigureOut">
              <a:rPr lang="en-US" smtClean="0"/>
              <a:t>10/14/09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2B2C-24EC-C142-BCCC-C2F48A5CF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02A2-19FF-8449-ABF1-C4C826C3EA5A}" type="datetimeFigureOut">
              <a:rPr lang="en-US" smtClean="0"/>
              <a:t>10/14/09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2B2C-24EC-C142-BCCC-C2F48A5CF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02A2-19FF-8449-ABF1-C4C826C3EA5A}" type="datetimeFigureOut">
              <a:rPr lang="en-US" smtClean="0"/>
              <a:t>10/14/09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2B2C-24EC-C142-BCCC-C2F48A5CF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02A2-19FF-8449-ABF1-C4C826C3EA5A}" type="datetimeFigureOut">
              <a:rPr lang="en-US" smtClean="0"/>
              <a:t>10/14/09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2B2C-24EC-C142-BCCC-C2F48A5CF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02A2-19FF-8449-ABF1-C4C826C3EA5A}" type="datetimeFigureOut">
              <a:rPr lang="en-US" smtClean="0"/>
              <a:t>10/14/09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2B2C-24EC-C142-BCCC-C2F48A5CF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02A2-19FF-8449-ABF1-C4C826C3EA5A}" type="datetimeFigureOut">
              <a:rPr lang="en-US" smtClean="0"/>
              <a:t>10/14/09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2B2C-24EC-C142-BCCC-C2F48A5CF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502A2-19FF-8449-ABF1-C4C826C3EA5A}" type="datetimeFigureOut">
              <a:rPr lang="en-US" smtClean="0"/>
              <a:t>10/14/09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B2B2C-24EC-C142-BCCC-C2F48A5CF6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jpeg"/><Relationship Id="rId5" Type="http://schemas.openxmlformats.org/officeDocument/2006/relationships/hyperlink" Target="file://localhost/Users/geoffbarton/PowerPoint/NAEE/Reading_demo.pptx%23-1,1,Reading%20Demo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affod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172" y="2554759"/>
            <a:ext cx="530591" cy="1045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The Yellowing     of English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063" y="3600450"/>
            <a:ext cx="64008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Geoff Barton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NAAE Conference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October 15, 2009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371600" cy="7118395"/>
          </a:xfrm>
          <a:prstGeom prst="rect">
            <a:avLst/>
          </a:prstGeom>
          <a:gradFill flip="none" rotWithShape="1">
            <a:gsLst>
              <a:gs pos="49000">
                <a:srgbClr val="FF6600"/>
              </a:gs>
              <a:gs pos="100000">
                <a:srgbClr val="FFFFFF"/>
              </a:gs>
              <a:gs pos="92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8872" y="6015545"/>
            <a:ext cx="7007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Download this presentation at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www.geoffbarton.co.uk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752600" y="1295400"/>
            <a:ext cx="7162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latin typeface="Times" charset="0"/>
              </a:rPr>
              <a:t>Parse the italicised words:</a:t>
            </a:r>
          </a:p>
          <a:p>
            <a:pPr lvl="1"/>
            <a:r>
              <a:rPr lang="en-GB">
                <a:latin typeface="Times" charset="0"/>
              </a:rPr>
              <a:t>“The lady protests </a:t>
            </a:r>
            <a:r>
              <a:rPr lang="en-GB" i="1">
                <a:latin typeface="Times" charset="0"/>
              </a:rPr>
              <a:t>too much, methinks</a:t>
            </a:r>
            <a:r>
              <a:rPr lang="en-GB">
                <a:latin typeface="Times" charset="0"/>
              </a:rPr>
              <a:t>”</a:t>
            </a:r>
          </a:p>
          <a:p>
            <a:pPr lvl="1"/>
            <a:r>
              <a:rPr lang="en-GB">
                <a:latin typeface="Times" charset="0"/>
              </a:rPr>
              <a:t>“Sit </a:t>
            </a:r>
            <a:r>
              <a:rPr lang="en-GB" i="1">
                <a:latin typeface="Times" charset="0"/>
              </a:rPr>
              <a:t>thee</a:t>
            </a:r>
            <a:r>
              <a:rPr lang="en-GB">
                <a:latin typeface="Times" charset="0"/>
              </a:rPr>
              <a:t> down”</a:t>
            </a:r>
          </a:p>
          <a:p>
            <a:pPr lvl="1"/>
            <a:r>
              <a:rPr lang="en-GB">
                <a:latin typeface="Times" charset="0"/>
              </a:rPr>
              <a:t>“I saw him </a:t>
            </a:r>
            <a:r>
              <a:rPr lang="en-GB" i="1">
                <a:latin typeface="Times" charset="0"/>
              </a:rPr>
              <a:t>taken</a:t>
            </a:r>
            <a:r>
              <a:rPr lang="en-GB">
                <a:latin typeface="Times" charset="0"/>
              </a:rPr>
              <a:t>”</a:t>
            </a:r>
          </a:p>
          <a:p>
            <a:endParaRPr lang="en-GB">
              <a:latin typeface="Times" charset="0"/>
            </a:endParaRPr>
          </a:p>
          <a:p>
            <a:r>
              <a:rPr lang="en-GB">
                <a:latin typeface="Times" charset="0"/>
              </a:rPr>
              <a:t>Rewrite these sentences correctly:</a:t>
            </a:r>
          </a:p>
          <a:p>
            <a:pPr lvl="1"/>
            <a:r>
              <a:rPr lang="en-GB">
                <a:latin typeface="Times" charset="0"/>
              </a:rPr>
              <a:t>“Louis was in some respects a good man, but being a bad ruler his subjects rebelled”</a:t>
            </a:r>
          </a:p>
          <a:p>
            <a:pPr lvl="1"/>
            <a:r>
              <a:rPr lang="en-GB">
                <a:latin typeface="Times" charset="0"/>
              </a:rPr>
              <a:t>“Vainly endeavouring to suppress his emotion, the service was abruptly brought to an end”</a:t>
            </a:r>
            <a:endParaRPr lang="en-US">
              <a:latin typeface="Times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4343400" y="5562600"/>
            <a:ext cx="403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Alfred S West, </a:t>
            </a:r>
            <a:r>
              <a:rPr lang="en-US" i="1">
                <a:latin typeface="Times" charset="0"/>
              </a:rPr>
              <a:t>The Elements of English Grammar</a:t>
            </a:r>
            <a:endParaRPr lang="en-US">
              <a:latin typeface="Times" charset="0"/>
            </a:endParaRPr>
          </a:p>
        </p:txBody>
      </p:sp>
      <p:pic>
        <p:nvPicPr>
          <p:cNvPr id="25604" name="Picture 4" descr="st-dupont-fountain-pen-usb-ke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1600200" cy="7086600"/>
          </a:xfrm>
          <a:prstGeom prst="rect">
            <a:avLst/>
          </a:prstGeom>
          <a:gradFill flip="none" rotWithShape="1">
            <a:gsLst>
              <a:gs pos="7800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0"/>
            <a:ext cx="5389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st-dupont-fountain-pen-usb-ke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600200" cy="7086600"/>
          </a:xfrm>
          <a:prstGeom prst="rect">
            <a:avLst/>
          </a:prstGeom>
          <a:gradFill flip="none" rotWithShape="1">
            <a:gsLst>
              <a:gs pos="7800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2133600" y="1295400"/>
            <a:ext cx="6248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GB">
                <a:latin typeface="Times" charset="0"/>
              </a:rPr>
              <a:t>For each of the following write a sentence containing the word or clause indicated:</a:t>
            </a:r>
          </a:p>
          <a:p>
            <a:pPr marL="457200" indent="-457200"/>
            <a:endParaRPr lang="en-GB">
              <a:latin typeface="Times" charset="0"/>
            </a:endParaRPr>
          </a:p>
          <a:p>
            <a:pPr marL="457200" indent="-457200">
              <a:buFont typeface="Times" charset="0"/>
              <a:buAutoNum type="alphaLcParenR"/>
            </a:pPr>
            <a:r>
              <a:rPr lang="en-GB" i="1">
                <a:latin typeface="Times" charset="0"/>
              </a:rPr>
              <a:t>That</a:t>
            </a:r>
            <a:r>
              <a:rPr lang="en-GB">
                <a:latin typeface="Times" charset="0"/>
              </a:rPr>
              <a:t> used as a subordinating conjunction</a:t>
            </a:r>
          </a:p>
          <a:p>
            <a:pPr marL="457200" indent="-457200">
              <a:buFont typeface="Times" charset="0"/>
              <a:buAutoNum type="alphaLcParenR"/>
            </a:pPr>
            <a:r>
              <a:rPr lang="en-GB" i="1">
                <a:latin typeface="Times" charset="0"/>
              </a:rPr>
              <a:t>That</a:t>
            </a:r>
            <a:r>
              <a:rPr lang="en-GB">
                <a:latin typeface="Times" charset="0"/>
              </a:rPr>
              <a:t> used as a relative pronoun</a:t>
            </a:r>
          </a:p>
          <a:p>
            <a:pPr marL="457200" indent="-457200">
              <a:buFont typeface="Times" charset="0"/>
              <a:buAutoNum type="alphaLcParenR"/>
            </a:pPr>
            <a:r>
              <a:rPr lang="en-GB">
                <a:latin typeface="Times" charset="0"/>
              </a:rPr>
              <a:t>An adjective used in the comparative degree</a:t>
            </a:r>
          </a:p>
          <a:p>
            <a:pPr marL="457200" indent="-457200">
              <a:buFont typeface="Times" charset="0"/>
              <a:buAutoNum type="alphaLcParenR"/>
            </a:pPr>
            <a:r>
              <a:rPr lang="en-GB">
                <a:latin typeface="Times" charset="0"/>
              </a:rPr>
              <a:t>A pronoun used as a direct object</a:t>
            </a:r>
          </a:p>
          <a:p>
            <a:pPr marL="457200" indent="-457200">
              <a:buFont typeface="Times" charset="0"/>
              <a:buAutoNum type="alphaLcParenR"/>
            </a:pPr>
            <a:r>
              <a:rPr lang="en-GB">
                <a:latin typeface="Times" charset="0"/>
              </a:rPr>
              <a:t>An adverbial clause of concession</a:t>
            </a:r>
          </a:p>
          <a:p>
            <a:pPr marL="457200" indent="-457200">
              <a:buFont typeface="Times" charset="0"/>
              <a:buAutoNum type="alphaLcParenR"/>
            </a:pPr>
            <a:r>
              <a:rPr lang="en-GB">
                <a:latin typeface="Times" charset="0"/>
              </a:rPr>
              <a:t>A noun clause in apposition</a:t>
            </a:r>
          </a:p>
          <a:p>
            <a:pPr marL="457200" indent="-457200">
              <a:buFont typeface="Times" charset="0"/>
              <a:buAutoNum type="alphaLcParenR"/>
            </a:pPr>
            <a:r>
              <a:rPr lang="en-GB">
                <a:latin typeface="Times" charset="0"/>
              </a:rPr>
              <a:t>A collective noun</a:t>
            </a:r>
            <a:endParaRPr lang="en-US">
              <a:latin typeface="Times" charset="0"/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4343400" y="5562600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JMB O-level English Language, 1967</a:t>
            </a:r>
          </a:p>
        </p:txBody>
      </p:sp>
      <p:pic>
        <p:nvPicPr>
          <p:cNvPr id="29700" name="Picture 4" descr="st-dupont-fountain-pen-usb-ke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1600200" cy="7086600"/>
          </a:xfrm>
          <a:prstGeom prst="rect">
            <a:avLst/>
          </a:prstGeom>
          <a:gradFill flip="none" rotWithShape="1">
            <a:gsLst>
              <a:gs pos="7800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-228600"/>
            <a:ext cx="4800600" cy="907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st-dupont-fountain-pen-usb-ke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600200" cy="7086600"/>
          </a:xfrm>
          <a:prstGeom prst="rect">
            <a:avLst/>
          </a:prstGeom>
          <a:gradFill flip="none" rotWithShape="1">
            <a:gsLst>
              <a:gs pos="7800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-152400"/>
            <a:ext cx="5426075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st-dupont-fountain-pen-usb-ke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600200" cy="7086600"/>
          </a:xfrm>
          <a:prstGeom prst="rect">
            <a:avLst/>
          </a:prstGeom>
          <a:gradFill flip="none" rotWithShape="1">
            <a:gsLst>
              <a:gs pos="7800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2"/>
          <p:cNvSpPr txBox="1">
            <a:spLocks noChangeArrowheads="1"/>
          </p:cNvSpPr>
          <p:nvPr/>
        </p:nvSpPr>
        <p:spPr bwMode="auto">
          <a:xfrm>
            <a:off x="1600200" y="15240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latin typeface="Times" charset="0"/>
              </a:rPr>
              <a:t>Autonomy</a:t>
            </a:r>
          </a:p>
        </p:txBody>
      </p:sp>
      <p:sp>
        <p:nvSpPr>
          <p:cNvPr id="390148" name="Text Box 4"/>
          <p:cNvSpPr txBox="1">
            <a:spLocks noChangeArrowheads="1"/>
          </p:cNvSpPr>
          <p:nvPr/>
        </p:nvSpPr>
        <p:spPr bwMode="auto">
          <a:xfrm>
            <a:off x="1219200" y="49530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5400">
                <a:latin typeface="Times" charset="0"/>
              </a:rPr>
              <a:t>Disempowerment</a:t>
            </a:r>
          </a:p>
        </p:txBody>
      </p:sp>
      <p:cxnSp>
        <p:nvCxnSpPr>
          <p:cNvPr id="390149" name="AutoShape 5"/>
          <p:cNvCxnSpPr>
            <a:cxnSpLocks noChangeShapeType="1"/>
          </p:cNvCxnSpPr>
          <p:nvPr/>
        </p:nvCxnSpPr>
        <p:spPr bwMode="auto">
          <a:xfrm rot="16200000" flipH="1">
            <a:off x="4381500" y="2552700"/>
            <a:ext cx="2743200" cy="22098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90150" name="Text Box 6"/>
          <p:cNvSpPr txBox="1">
            <a:spLocks noChangeArrowheads="1"/>
          </p:cNvSpPr>
          <p:nvPr/>
        </p:nvSpPr>
        <p:spPr bwMode="auto">
          <a:xfrm>
            <a:off x="2514600" y="2590800"/>
            <a:ext cx="2286000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7F7F7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O-level / CSE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7F7F7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16</a:t>
            </a:r>
            <a:r>
              <a:rPr lang="en-US" sz="1400" b="1" dirty="0">
                <a:solidFill>
                  <a:srgbClr val="7F7F7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+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7F7F7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NC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7F7F7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Coursework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7F7F7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GCSE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7F7F7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Framework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7F7F7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Performance tables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7F7F7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5A*C+EM</a:t>
            </a:r>
          </a:p>
        </p:txBody>
      </p:sp>
      <p:pic>
        <p:nvPicPr>
          <p:cNvPr id="35846" name="Picture 6" descr="st-dupont-fountain-pen-usb-ke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1600200" cy="7086600"/>
          </a:xfrm>
          <a:prstGeom prst="rect">
            <a:avLst/>
          </a:prstGeom>
          <a:gradFill flip="none" rotWithShape="1">
            <a:gsLst>
              <a:gs pos="7800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daffodi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172" y="2554759"/>
            <a:ext cx="530591" cy="104569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9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/>
      <p:bldP spid="3901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affod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172" y="2554759"/>
            <a:ext cx="530591" cy="10456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371600" cy="7118395"/>
          </a:xfrm>
          <a:prstGeom prst="rect">
            <a:avLst/>
          </a:prstGeom>
          <a:gradFill flip="none" rotWithShape="1">
            <a:gsLst>
              <a:gs pos="49000">
                <a:srgbClr val="FF6600"/>
              </a:gs>
              <a:gs pos="100000">
                <a:srgbClr val="FFFFFF"/>
              </a:gs>
              <a:gs pos="92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st-dupont-fountain-pen-usb-ke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affod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172" y="2554759"/>
            <a:ext cx="530591" cy="10456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513164" y="0"/>
            <a:ext cx="12797983" cy="7159647"/>
          </a:xfrm>
          <a:prstGeom prst="rect">
            <a:avLst/>
          </a:prstGeom>
          <a:gradFill flip="none" rotWithShape="1">
            <a:gsLst>
              <a:gs pos="49000">
                <a:srgbClr val="FF6600"/>
              </a:gs>
              <a:gs pos="100000">
                <a:srgbClr val="FFFFFF"/>
              </a:gs>
              <a:gs pos="92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19200"/>
            <a:ext cx="4529704" cy="439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371600" cy="7118395"/>
          </a:xfrm>
          <a:prstGeom prst="rect">
            <a:avLst/>
          </a:prstGeom>
          <a:gradFill flip="none" rotWithShape="1">
            <a:gsLst>
              <a:gs pos="49000">
                <a:srgbClr val="FF6600"/>
              </a:gs>
              <a:gs pos="100000">
                <a:srgbClr val="FFFFFF"/>
              </a:gs>
              <a:gs pos="92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t-dupont-fountain-pen-usb-ke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05000" y="2209800"/>
            <a:ext cx="2971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</a:rPr>
              <a:t>Michael Barber</a:t>
            </a:r>
            <a:endParaRPr lang="en-US" sz="54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815194"/>
            <a:ext cx="1905000" cy="266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371600" cy="7118395"/>
          </a:xfrm>
          <a:prstGeom prst="rect">
            <a:avLst/>
          </a:prstGeom>
          <a:gradFill flip="none" rotWithShape="1">
            <a:gsLst>
              <a:gs pos="49000">
                <a:srgbClr val="FF6600"/>
              </a:gs>
              <a:gs pos="100000">
                <a:srgbClr val="FFFFFF"/>
              </a:gs>
              <a:gs pos="92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st-dupont-fountain-pen-usb-ke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affod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172" y="2554759"/>
            <a:ext cx="530591" cy="10456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371600" cy="7118395"/>
          </a:xfrm>
          <a:prstGeom prst="rect">
            <a:avLst/>
          </a:prstGeom>
          <a:gradFill flip="none" rotWithShape="1">
            <a:gsLst>
              <a:gs pos="49000">
                <a:srgbClr val="FF6600"/>
              </a:gs>
              <a:gs pos="100000">
                <a:srgbClr val="FFFFFF"/>
              </a:gs>
              <a:gs pos="92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31470" y="2372251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</a:rPr>
              <a:t>1997</a:t>
            </a:r>
            <a:endParaRPr lang="en-US" sz="66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7006" y="2372251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</a:rPr>
              <a:t>1945</a:t>
            </a:r>
            <a:endParaRPr lang="en-US" sz="66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9549" y="21336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Literacy standards in England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71600" cy="7118395"/>
          </a:xfrm>
          <a:prstGeom prst="rect">
            <a:avLst/>
          </a:prstGeom>
          <a:gradFill flip="none" rotWithShape="1">
            <a:gsLst>
              <a:gs pos="49000">
                <a:srgbClr val="FF6600"/>
              </a:gs>
              <a:gs pos="100000">
                <a:srgbClr val="FFFFFF"/>
              </a:gs>
              <a:gs pos="92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st-dupont-fountain-pen-usb-ke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676400"/>
            <a:ext cx="4064000" cy="304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371600" cy="7118395"/>
          </a:xfrm>
          <a:prstGeom prst="rect">
            <a:avLst/>
          </a:prstGeom>
          <a:gradFill flip="none" rotWithShape="1">
            <a:gsLst>
              <a:gs pos="49000">
                <a:srgbClr val="FF6600"/>
              </a:gs>
              <a:gs pos="100000">
                <a:srgbClr val="FFFFFF"/>
              </a:gs>
              <a:gs pos="92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t-dupont-fountain-pen-usb-ke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371600" cy="7118395"/>
          </a:xfrm>
          <a:prstGeom prst="rect">
            <a:avLst/>
          </a:prstGeom>
          <a:gradFill flip="none" rotWithShape="1">
            <a:gsLst>
              <a:gs pos="49000">
                <a:srgbClr val="FF6600"/>
              </a:gs>
              <a:gs pos="100000">
                <a:srgbClr val="FFFFFF"/>
              </a:gs>
              <a:gs pos="92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2414319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en-US" sz="4000" dirty="0" smtClean="0">
                <a:solidFill>
                  <a:schemeClr val="tx2"/>
                </a:solidFill>
              </a:rPr>
              <a:t>Schools are becoming immune to school improvement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914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Beacon Schools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914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Training Schools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914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Coasting Schools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419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London Challenge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4419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National Challenge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4419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National Strategies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5257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Leading Edge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5257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Consultants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5257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School improvement partners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1676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Super Heads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1676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Consultant Heads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1676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Executive Heads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6019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Gaining Ground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00" y="6019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Leading Light Schools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0" y="6019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Trust Schools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1" name="Picture 5" descr="st-dupont-fountain-pen-usb-ke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95400"/>
            <a:ext cx="5080000" cy="350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371600" cy="7118395"/>
          </a:xfrm>
          <a:prstGeom prst="rect">
            <a:avLst/>
          </a:prstGeom>
          <a:gradFill flip="none" rotWithShape="1">
            <a:gsLst>
              <a:gs pos="49000">
                <a:srgbClr val="FF6600"/>
              </a:gs>
              <a:gs pos="100000">
                <a:srgbClr val="FFFFFF"/>
              </a:gs>
              <a:gs pos="92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t-dupont-fountain-pen-usb-ke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371600" cy="7118395"/>
          </a:xfrm>
          <a:prstGeom prst="rect">
            <a:avLst/>
          </a:prstGeom>
          <a:gradFill flip="none" rotWithShape="1">
            <a:gsLst>
              <a:gs pos="49000">
                <a:srgbClr val="FF6600"/>
              </a:gs>
              <a:gs pos="100000">
                <a:srgbClr val="FFFFFF"/>
              </a:gs>
              <a:gs pos="92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86000"/>
            <a:ext cx="2921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819400"/>
            <a:ext cx="1563688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2590800"/>
            <a:ext cx="26670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2362200"/>
            <a:ext cx="17922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7" descr="st-dupont-fountain-pen-usb-key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371600" cy="7118395"/>
          </a:xfrm>
          <a:prstGeom prst="rect">
            <a:avLst/>
          </a:prstGeom>
          <a:gradFill flip="none" rotWithShape="1">
            <a:gsLst>
              <a:gs pos="49000">
                <a:srgbClr val="FF6600"/>
              </a:gs>
              <a:gs pos="100000">
                <a:srgbClr val="FFFFFF"/>
              </a:gs>
              <a:gs pos="92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928" name="Text Box 8"/>
          <p:cNvSpPr txBox="1">
            <a:spLocks noChangeArrowheads="1"/>
          </p:cNvSpPr>
          <p:nvPr/>
        </p:nvSpPr>
        <p:spPr bwMode="auto">
          <a:xfrm>
            <a:off x="5029200" y="2209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Key conventions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553200" y="3276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Link to speech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324600" y="4648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Sentence variety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886200" y="5334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Connectives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33400" y="4648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Importance of reading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33400" y="3581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Teach composition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33400" y="259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Demonstrate writing.</a:t>
            </a:r>
          </a:p>
        </p:txBody>
      </p:sp>
      <p:pic>
        <p:nvPicPr>
          <p:cNvPr id="614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743200"/>
            <a:ext cx="2782888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Picture 12" descr="st-dupont-fountain-pen-usb-ke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8" grpId="0"/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6"/>
          <p:cNvSpPr txBox="1">
            <a:spLocks noChangeArrowheads="1"/>
          </p:cNvSpPr>
          <p:nvPr/>
        </p:nvSpPr>
        <p:spPr bwMode="auto">
          <a:xfrm>
            <a:off x="1600200" y="1269937"/>
            <a:ext cx="75438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Know your connectives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E30812"/>
                </a:solidFill>
              </a:rPr>
              <a:t>Adding</a:t>
            </a:r>
            <a:r>
              <a:rPr lang="en-US" sz="1800" dirty="0"/>
              <a:t>: and, also, as well as, moreover, too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E30812"/>
                </a:solidFill>
              </a:rPr>
              <a:t>Cause &amp; effect</a:t>
            </a:r>
            <a:r>
              <a:rPr lang="en-US" sz="1800" dirty="0"/>
              <a:t>: because, so, therefore, thus, consequently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E30812"/>
                </a:solidFill>
              </a:rPr>
              <a:t>Sequencing</a:t>
            </a:r>
            <a:r>
              <a:rPr lang="en-US" sz="1800" dirty="0"/>
              <a:t>: next, then, first, finally, meanwhile, before, after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E30812"/>
                </a:solidFill>
              </a:rPr>
              <a:t>Qualifying</a:t>
            </a:r>
            <a:r>
              <a:rPr lang="en-US" sz="1800" dirty="0"/>
              <a:t>: however, although, unless, except, if, as long as, apart from, yet</a:t>
            </a:r>
          </a:p>
          <a:p>
            <a:pPr>
              <a:spcBef>
                <a:spcPct val="50000"/>
              </a:spcBef>
            </a:pPr>
            <a:r>
              <a:rPr lang="en-US" sz="1800" b="1" dirty="0" err="1">
                <a:solidFill>
                  <a:srgbClr val="E30812"/>
                </a:solidFill>
              </a:rPr>
              <a:t>Emphasising</a:t>
            </a:r>
            <a:r>
              <a:rPr lang="en-US" sz="1800" dirty="0"/>
              <a:t>: above all, in particular, especially, significantly, indeed, notably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E30812"/>
                </a:solidFill>
              </a:rPr>
              <a:t>Illustrating</a:t>
            </a:r>
            <a:r>
              <a:rPr lang="en-US" sz="1800" dirty="0"/>
              <a:t>: for example, such as, for instance, as revealed by, in the case of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E30812"/>
                </a:solidFill>
              </a:rPr>
              <a:t>Comparing</a:t>
            </a:r>
            <a:r>
              <a:rPr lang="en-US" sz="1800" dirty="0"/>
              <a:t>: equally, in the same way, similarly, likewise, as with, like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E30812"/>
                </a:solidFill>
              </a:rPr>
              <a:t>Contrasting</a:t>
            </a:r>
            <a:r>
              <a:rPr lang="en-US" sz="1800" dirty="0"/>
              <a:t>: whereas, instead of, alternatively, otherwise, unlike, on the other hand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  </a:t>
            </a:r>
          </a:p>
        </p:txBody>
      </p:sp>
      <p:pic>
        <p:nvPicPr>
          <p:cNvPr id="63491" name="Picture 2" descr="st-dupont-fountain-pen-usb-ke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1371600" cy="7118395"/>
          </a:xfrm>
          <a:prstGeom prst="rect">
            <a:avLst/>
          </a:prstGeom>
          <a:gradFill flip="none" rotWithShape="1">
            <a:gsLst>
              <a:gs pos="49000">
                <a:srgbClr val="FF6600"/>
              </a:gs>
              <a:gs pos="100000">
                <a:srgbClr val="FFFFFF"/>
              </a:gs>
              <a:gs pos="92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371600" cy="7118395"/>
          </a:xfrm>
          <a:prstGeom prst="rect">
            <a:avLst/>
          </a:prstGeom>
          <a:gradFill flip="none" rotWithShape="1">
            <a:gsLst>
              <a:gs pos="49000">
                <a:srgbClr val="FF6600"/>
              </a:gs>
              <a:gs pos="100000">
                <a:srgbClr val="FFFFFF"/>
              </a:gs>
              <a:gs pos="92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260600"/>
            <a:ext cx="2921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5486400" y="213360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Reading needs teaching: skimming, scanning, analysis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486400" y="373380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Use DARTs: prediction, jumbled texts, pictures and graphs 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419600" y="541020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Presentation and framing can make texts more accessible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990600" y="5410200"/>
            <a:ext cx="327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Teach research skills, not FOFO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85800" y="4114800"/>
            <a:ext cx="396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Teach and display subject-specific vocabulary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219200" y="2286000"/>
            <a:ext cx="396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Read aloud.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38200" y="3200400"/>
            <a:ext cx="396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Demystify spelling</a:t>
            </a:r>
          </a:p>
        </p:txBody>
      </p:sp>
      <p:pic>
        <p:nvPicPr>
          <p:cNvPr id="65546" name="Picture 17" descr="st-dupont-fountain-pen-usb-ke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ction Button: Custom 17">
            <a:hlinkClick r:id="rId5" action="ppaction://hlinkpres?slideindex=1&amp;slidetitle=Reading Demo" highlightClick="1"/>
          </p:cNvPr>
          <p:cNvSpPr/>
          <p:nvPr/>
        </p:nvSpPr>
        <p:spPr>
          <a:xfrm>
            <a:off x="8242098" y="5957898"/>
            <a:ext cx="351303" cy="45933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4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371600" cy="7118395"/>
          </a:xfrm>
          <a:prstGeom prst="rect">
            <a:avLst/>
          </a:prstGeom>
          <a:gradFill flip="none" rotWithShape="1">
            <a:gsLst>
              <a:gs pos="49000">
                <a:srgbClr val="FF6600"/>
              </a:gs>
              <a:gs pos="100000">
                <a:srgbClr val="FFFFFF"/>
              </a:gs>
              <a:gs pos="92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551" name="Text Box 7"/>
          <p:cNvSpPr txBox="1">
            <a:spLocks noChangeArrowheads="1"/>
          </p:cNvSpPr>
          <p:nvPr/>
        </p:nvSpPr>
        <p:spPr bwMode="auto">
          <a:xfrm>
            <a:off x="990600" y="2133600"/>
            <a:ext cx="3124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Break tyranny of Q&amp;A</a:t>
            </a:r>
          </a:p>
        </p:txBody>
      </p:sp>
      <p:sp>
        <p:nvSpPr>
          <p:cNvPr id="236552" name="Text Box 8"/>
          <p:cNvSpPr txBox="1">
            <a:spLocks noChangeArrowheads="1"/>
          </p:cNvSpPr>
          <p:nvPr/>
        </p:nvSpPr>
        <p:spPr bwMode="auto">
          <a:xfrm>
            <a:off x="5715000" y="19812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 hands up</a:t>
            </a:r>
          </a:p>
        </p:txBody>
      </p:sp>
      <p:sp>
        <p:nvSpPr>
          <p:cNvPr id="236553" name="Text Box 9"/>
          <p:cNvSpPr txBox="1">
            <a:spLocks noChangeArrowheads="1"/>
          </p:cNvSpPr>
          <p:nvPr/>
        </p:nvSpPr>
        <p:spPr bwMode="auto">
          <a:xfrm>
            <a:off x="6553200" y="2819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Thinking time</a:t>
            </a:r>
          </a:p>
        </p:txBody>
      </p:sp>
      <p:sp>
        <p:nvSpPr>
          <p:cNvPr id="236554" name="Text Box 10"/>
          <p:cNvSpPr txBox="1">
            <a:spLocks noChangeArrowheads="1"/>
          </p:cNvSpPr>
          <p:nvPr/>
        </p:nvSpPr>
        <p:spPr bwMode="auto">
          <a:xfrm>
            <a:off x="4572000" y="5410200"/>
            <a:ext cx="3733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Get teachers watching teachers who manage S&amp;L well </a:t>
            </a:r>
          </a:p>
        </p:txBody>
      </p:sp>
      <p:sp>
        <p:nvSpPr>
          <p:cNvPr id="236555" name="Text Box 11"/>
          <p:cNvSpPr txBox="1">
            <a:spLocks noChangeArrowheads="1"/>
          </p:cNvSpPr>
          <p:nvPr/>
        </p:nvSpPr>
        <p:spPr bwMode="auto">
          <a:xfrm>
            <a:off x="7010400" y="40386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Reflective groupings</a:t>
            </a:r>
          </a:p>
        </p:txBody>
      </p:sp>
      <p:sp>
        <p:nvSpPr>
          <p:cNvPr id="236556" name="Text Box 12"/>
          <p:cNvSpPr txBox="1">
            <a:spLocks noChangeArrowheads="1"/>
          </p:cNvSpPr>
          <p:nvPr/>
        </p:nvSpPr>
        <p:spPr bwMode="auto">
          <a:xfrm>
            <a:off x="1143000" y="4860925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Exploratory, not presentational talk</a:t>
            </a:r>
            <a:endParaRPr lang="en-US" dirty="0"/>
          </a:p>
        </p:txBody>
      </p:sp>
      <p:sp>
        <p:nvSpPr>
          <p:cNvPr id="236557" name="Text Box 13"/>
          <p:cNvSpPr txBox="1">
            <a:spLocks noChangeArrowheads="1"/>
          </p:cNvSpPr>
          <p:nvPr/>
        </p:nvSpPr>
        <p:spPr bwMode="auto">
          <a:xfrm>
            <a:off x="304800" y="3505200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Key words / connectives</a:t>
            </a:r>
          </a:p>
        </p:txBody>
      </p:sp>
      <p:pic>
        <p:nvPicPr>
          <p:cNvPr id="6759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048000"/>
            <a:ext cx="26670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12" descr="st-dupont-fountain-pen-usb-ke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6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1" grpId="0"/>
      <p:bldP spid="236552" grpId="0"/>
      <p:bldP spid="236553" grpId="0"/>
      <p:bldP spid="236554" grpId="0"/>
      <p:bldP spid="236555" grpId="0"/>
      <p:bldP spid="236556" grpId="0"/>
      <p:bldP spid="2365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371600" cy="7118395"/>
          </a:xfrm>
          <a:prstGeom prst="rect">
            <a:avLst/>
          </a:prstGeom>
          <a:gradFill flip="none" rotWithShape="1">
            <a:gsLst>
              <a:gs pos="49000">
                <a:srgbClr val="FF6600"/>
              </a:gs>
              <a:gs pos="100000">
                <a:srgbClr val="FFFFFF"/>
              </a:gs>
              <a:gs pos="92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552" name="Text Box 8"/>
          <p:cNvSpPr txBox="1">
            <a:spLocks noChangeArrowheads="1"/>
          </p:cNvSpPr>
          <p:nvPr/>
        </p:nvSpPr>
        <p:spPr bwMode="auto">
          <a:xfrm>
            <a:off x="5486400" y="1828800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Regain philosophy</a:t>
            </a:r>
            <a:endParaRPr lang="en-US" dirty="0"/>
          </a:p>
        </p:txBody>
      </p:sp>
      <p:sp>
        <p:nvSpPr>
          <p:cNvPr id="236553" name="Text Box 9"/>
          <p:cNvSpPr txBox="1">
            <a:spLocks noChangeArrowheads="1"/>
          </p:cNvSpPr>
          <p:nvPr/>
        </p:nvSpPr>
        <p:spPr bwMode="auto">
          <a:xfrm>
            <a:off x="5791200" y="2590800"/>
            <a:ext cx="335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Consistency is an equal opportunities issue</a:t>
            </a:r>
          </a:p>
        </p:txBody>
      </p:sp>
      <p:sp>
        <p:nvSpPr>
          <p:cNvPr id="236554" name="Text Box 10"/>
          <p:cNvSpPr txBox="1">
            <a:spLocks noChangeArrowheads="1"/>
          </p:cNvSpPr>
          <p:nvPr/>
        </p:nvSpPr>
        <p:spPr bwMode="auto">
          <a:xfrm>
            <a:off x="5410200" y="5105400"/>
            <a:ext cx="373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What happens in the classroom matters most</a:t>
            </a:r>
            <a:endParaRPr lang="en-US" dirty="0"/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590800"/>
            <a:ext cx="17922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438400" y="5943600"/>
            <a:ext cx="373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Emphasise</a:t>
            </a:r>
            <a:r>
              <a:rPr lang="en-US" dirty="0" smtClean="0"/>
              <a:t> whole-school literacy</a:t>
            </a:r>
            <a:endParaRPr lang="en-US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04800" y="3505200"/>
            <a:ext cx="373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Not just the C to D issue</a:t>
            </a:r>
            <a:endParaRPr lang="en-US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71500" y="1828800"/>
            <a:ext cx="373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We need to make their lives easier</a:t>
            </a:r>
            <a:endParaRPr lang="en-US" dirty="0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952500" y="4724400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Be aware of the impact of the 5A*-C+EM agenda</a:t>
            </a:r>
            <a:endParaRPr lang="en-US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791200" y="4038600"/>
            <a:ext cx="335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Fight for time and resources</a:t>
            </a:r>
            <a:endParaRPr lang="en-US" dirty="0"/>
          </a:p>
        </p:txBody>
      </p:sp>
      <p:pic>
        <p:nvPicPr>
          <p:cNvPr id="69643" name="Picture 15" descr="st-dupont-fountain-pen-usb-ke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2" grpId="0"/>
      <p:bldP spid="236553" grpId="0"/>
      <p:bldP spid="236554" grpId="0"/>
      <p:bldP spid="14" grpId="0"/>
      <p:bldP spid="15" grpId="0"/>
      <p:bldP spid="19" grpId="0"/>
      <p:bldP spid="2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affod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172" y="2554759"/>
            <a:ext cx="530591" cy="10456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371600" cy="7118395"/>
          </a:xfrm>
          <a:prstGeom prst="rect">
            <a:avLst/>
          </a:prstGeom>
          <a:gradFill flip="none" rotWithShape="1">
            <a:gsLst>
              <a:gs pos="49000">
                <a:srgbClr val="FF6600"/>
              </a:gs>
              <a:gs pos="100000">
                <a:srgbClr val="FFFFFF"/>
              </a:gs>
              <a:gs pos="92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" descr="st-dupont-fountain-pen-usb-ke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1" y="609600"/>
            <a:ext cx="7048500" cy="497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371600" cy="7118395"/>
          </a:xfrm>
          <a:prstGeom prst="rect">
            <a:avLst/>
          </a:prstGeom>
          <a:gradFill flip="none" rotWithShape="1">
            <a:gsLst>
              <a:gs pos="49000">
                <a:srgbClr val="FF6600"/>
              </a:gs>
              <a:gs pos="100000">
                <a:srgbClr val="FFFFFF"/>
              </a:gs>
              <a:gs pos="92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2215636"/>
            <a:ext cx="770746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1: Where we are and how we got here</a:t>
            </a:r>
            <a:endParaRPr lang="en-US" sz="5400" dirty="0"/>
          </a:p>
        </p:txBody>
      </p:sp>
      <p:pic>
        <p:nvPicPr>
          <p:cNvPr id="6" name="Picture 5" descr="st-dupont-fountain-pen-usb-ke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371600" cy="7118395"/>
          </a:xfrm>
          <a:prstGeom prst="rect">
            <a:avLst/>
          </a:prstGeom>
          <a:gradFill flip="none" rotWithShape="1">
            <a:gsLst>
              <a:gs pos="49000">
                <a:srgbClr val="FF6600"/>
              </a:gs>
              <a:gs pos="100000">
                <a:srgbClr val="FFFFFF"/>
              </a:gs>
              <a:gs pos="92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2215636"/>
            <a:ext cx="770746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2: What we need to fight for in English now</a:t>
            </a:r>
            <a:endParaRPr lang="en-US" sz="5400" dirty="0"/>
          </a:p>
        </p:txBody>
      </p:sp>
      <p:pic>
        <p:nvPicPr>
          <p:cNvPr id="4" name="Picture 5" descr="st-dupont-fountain-pen-usb-ke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st-dupont-fountain-pen-usb-ke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6" descr="spares-bath-plug-chai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828800"/>
            <a:ext cx="3175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1600200" cy="7086600"/>
          </a:xfrm>
          <a:prstGeom prst="rect">
            <a:avLst/>
          </a:prstGeom>
          <a:gradFill flip="none" rotWithShape="1">
            <a:gsLst>
              <a:gs pos="7800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7" descr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95400"/>
            <a:ext cx="78740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Text Box 8"/>
          <p:cNvSpPr txBox="1">
            <a:spLocks noChangeArrowheads="1"/>
          </p:cNvSpPr>
          <p:nvPr/>
        </p:nvSpPr>
        <p:spPr bwMode="auto">
          <a:xfrm>
            <a:off x="685800" y="3505200"/>
            <a:ext cx="80772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The new multi-media KS3 course by Geoff </a:t>
            </a:r>
            <a:r>
              <a:rPr lang="en-US" dirty="0" smtClean="0"/>
              <a:t>Barton &amp; Mike Jones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Published by Pearson</a:t>
            </a:r>
          </a:p>
        </p:txBody>
      </p:sp>
      <p:pic>
        <p:nvPicPr>
          <p:cNvPr id="74757" name="Picture 4" descr="st-dupont-fountain-pen-usb-ke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828800" cy="7086600"/>
          </a:xfrm>
          <a:prstGeom prst="rect">
            <a:avLst/>
          </a:prstGeom>
          <a:gradFill flip="none" rotWithShape="1">
            <a:gsLst>
              <a:gs pos="7800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8915" name="Picture 5" descr="Screen shot 2009-09-29 at 05.07.3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7200" y="-11113"/>
            <a:ext cx="483552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st-dupont-fountain-pen-usb-ke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828800" cy="7086600"/>
          </a:xfrm>
          <a:prstGeom prst="rect">
            <a:avLst/>
          </a:prstGeom>
          <a:gradFill flip="none" rotWithShape="1">
            <a:gsLst>
              <a:gs pos="7800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Screen shot 2009-10-02 at 06.32.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3600450" cy="4876800"/>
          </a:xfrm>
          <a:prstGeom prst="rect">
            <a:avLst/>
          </a:prstGeom>
          <a:effectLst>
            <a:outerShdw blurRad="50800" dist="1397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shot 2009-10-02 at 06.32.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90600"/>
            <a:ext cx="3349625" cy="4191000"/>
          </a:xfrm>
          <a:prstGeom prst="rect">
            <a:avLst/>
          </a:prstGeom>
          <a:effectLst>
            <a:outerShdw blurRad="50800" dist="1143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shot 2009-10-02 at 06.32.2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388" y="152400"/>
            <a:ext cx="3392487" cy="4648200"/>
          </a:xfrm>
          <a:prstGeom prst="rect">
            <a:avLst/>
          </a:prstGeom>
          <a:effectLst>
            <a:outerShdw blurRad="50800" dist="1905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shot 2009-10-02 at 06.32.3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613" y="1371600"/>
            <a:ext cx="2932112" cy="3886200"/>
          </a:xfrm>
          <a:prstGeom prst="rect">
            <a:avLst/>
          </a:prstGeom>
          <a:effectLst>
            <a:outerShdw blurRad="50800" dist="203200" dir="2700000">
              <a:srgbClr val="000000">
                <a:alpha val="43000"/>
              </a:srgbClr>
            </a:outerShdw>
          </a:effectLst>
        </p:spPr>
      </p:pic>
      <p:pic>
        <p:nvPicPr>
          <p:cNvPr id="8" name="Picture 7" descr="Screen shot 2009-10-02 at 06.32.5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286000"/>
            <a:ext cx="2805113" cy="3692525"/>
          </a:xfrm>
          <a:prstGeom prst="rect">
            <a:avLst/>
          </a:prstGeom>
          <a:effectLst>
            <a:outerShdw blurRad="101600" dist="177800" dir="2700000">
              <a:srgbClr val="000000">
                <a:alpha val="43000"/>
              </a:srgbClr>
            </a:outerShdw>
          </a:effectLst>
        </p:spPr>
      </p:pic>
      <p:pic>
        <p:nvPicPr>
          <p:cNvPr id="48136" name="Picture 8" descr="st-dupont-fountain-pen-usb-key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828800" cy="7086600"/>
          </a:xfrm>
          <a:prstGeom prst="rect">
            <a:avLst/>
          </a:prstGeom>
          <a:gradFill flip="none" rotWithShape="1">
            <a:gsLst>
              <a:gs pos="7800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8916" name="Picture 4" descr="st-dupont-fountain-pen-usb-ke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2397" y="3255903"/>
            <a:ext cx="6620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www.geoffbarton.co.uk</a:t>
            </a:r>
            <a:endParaRPr lang="en-US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4022725" y="5983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4327525" y="5678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403725" y="5373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327525" y="5449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36902" name="Text Box 6"/>
          <p:cNvSpPr txBox="1">
            <a:spLocks noChangeArrowheads="1"/>
          </p:cNvSpPr>
          <p:nvPr/>
        </p:nvSpPr>
        <p:spPr bwMode="auto">
          <a:xfrm>
            <a:off x="2286000" y="304800"/>
            <a:ext cx="4495800" cy="5395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200" b="1">
                <a:latin typeface="Comic Sans MS" charset="0"/>
              </a:rPr>
              <a:t>English Teacher</a:t>
            </a:r>
          </a:p>
          <a:p>
            <a:endParaRPr lang="en-GB" sz="1200" b="1">
              <a:latin typeface="Comic Sans MS" charset="0"/>
            </a:endParaRPr>
          </a:p>
          <a:p>
            <a:r>
              <a:rPr lang="en-GB" sz="1200" b="1">
                <a:latin typeface="Comic Sans MS" charset="0"/>
              </a:rPr>
              <a:t>Petite, white-haired Miss Cartwright</a:t>
            </a:r>
          </a:p>
          <a:p>
            <a:r>
              <a:rPr lang="en-GB" sz="1200" b="1">
                <a:latin typeface="Comic Sans MS" charset="0"/>
              </a:rPr>
              <a:t>Knew Shakespeare off by heart,</a:t>
            </a:r>
          </a:p>
          <a:p>
            <a:r>
              <a:rPr lang="en-GB" sz="1200" b="1">
                <a:latin typeface="Comic Sans MS" charset="0"/>
              </a:rPr>
              <a:t>Or so we pupils thought.</a:t>
            </a:r>
          </a:p>
          <a:p>
            <a:r>
              <a:rPr lang="en-GB" sz="1200" b="1">
                <a:latin typeface="Comic Sans MS" charset="0"/>
              </a:rPr>
              <a:t>Once in the stalls at the Old Vic</a:t>
            </a:r>
          </a:p>
          <a:p>
            <a:r>
              <a:rPr lang="en-GB" sz="1200" b="1">
                <a:latin typeface="Comic Sans MS" charset="0"/>
              </a:rPr>
              <a:t>She prompted Lear when he forgot his part.</a:t>
            </a:r>
          </a:p>
          <a:p>
            <a:endParaRPr lang="en-GB" sz="1200" b="1">
              <a:latin typeface="Comic Sans MS" charset="0"/>
            </a:endParaRPr>
          </a:p>
          <a:p>
            <a:r>
              <a:rPr lang="en-GB" sz="1200" b="1">
                <a:latin typeface="Comic Sans MS" charset="0"/>
              </a:rPr>
              <a:t>Ignorant of </a:t>
            </a:r>
            <a:r>
              <a:rPr lang="en-GB" sz="1200" b="1" i="1">
                <a:latin typeface="Comic Sans MS" charset="0"/>
              </a:rPr>
              <a:t>Scrutiny</a:t>
            </a:r>
            <a:r>
              <a:rPr lang="en-GB" sz="1200" b="1">
                <a:latin typeface="Comic Sans MS" charset="0"/>
              </a:rPr>
              <a:t> and Leavis,</a:t>
            </a:r>
          </a:p>
          <a:p>
            <a:r>
              <a:rPr lang="en-GB" sz="1200" b="1">
                <a:latin typeface="Comic Sans MS" charset="0"/>
              </a:rPr>
              <a:t>She taught Romantic poetry,</a:t>
            </a:r>
          </a:p>
          <a:p>
            <a:r>
              <a:rPr lang="en-GB" sz="1200" b="1">
                <a:latin typeface="Comic Sans MS" charset="0"/>
              </a:rPr>
              <a:t>Dreamt of gossip with dead poets.</a:t>
            </a:r>
          </a:p>
          <a:p>
            <a:r>
              <a:rPr lang="en-GB" sz="1200" b="1">
                <a:latin typeface="Comic Sans MS" charset="0"/>
              </a:rPr>
              <a:t>To an amazed sixth form once said:</a:t>
            </a:r>
            <a:br>
              <a:rPr lang="en-GB" sz="1200" b="1">
                <a:latin typeface="Comic Sans MS" charset="0"/>
              </a:rPr>
            </a:br>
            <a:r>
              <a:rPr lang="en-GB" sz="1200" b="1">
                <a:latin typeface="Comic Sans MS" charset="0"/>
              </a:rPr>
              <a:t>‘How good to spend a night with Shelley.’</a:t>
            </a:r>
          </a:p>
          <a:p>
            <a:endParaRPr lang="en-GB" sz="1200" b="1">
              <a:latin typeface="Comic Sans MS" charset="0"/>
            </a:endParaRPr>
          </a:p>
          <a:p>
            <a:r>
              <a:rPr lang="en-GB" sz="1200" b="1">
                <a:latin typeface="Comic Sans MS" charset="0"/>
              </a:rPr>
              <a:t>In long war years she fed us plays,</a:t>
            </a:r>
          </a:p>
          <a:p>
            <a:r>
              <a:rPr lang="en-GB" sz="1200" b="1">
                <a:latin typeface="Comic Sans MS" charset="0"/>
              </a:rPr>
              <a:t>Sophocles to Shaw’s </a:t>
            </a:r>
            <a:r>
              <a:rPr lang="en-GB" sz="1200" b="1" i="1">
                <a:latin typeface="Comic Sans MS" charset="0"/>
              </a:rPr>
              <a:t>St Joan</a:t>
            </a:r>
            <a:r>
              <a:rPr lang="en-GB" sz="1200" b="1">
                <a:latin typeface="Comic Sans MS" charset="0"/>
              </a:rPr>
              <a:t>.</a:t>
            </a:r>
          </a:p>
          <a:p>
            <a:r>
              <a:rPr lang="en-GB" sz="1200" b="1">
                <a:latin typeface="Comic Sans MS" charset="0"/>
              </a:rPr>
              <a:t>Her reading nights we named our Courting Club,</a:t>
            </a:r>
          </a:p>
          <a:p>
            <a:r>
              <a:rPr lang="en-GB" sz="1200" b="1">
                <a:latin typeface="Comic Sans MS" charset="0"/>
              </a:rPr>
              <a:t>Yet always through the blacked-out streets</a:t>
            </a:r>
          </a:p>
          <a:p>
            <a:r>
              <a:rPr lang="en-GB" sz="1200" b="1">
                <a:latin typeface="Comic Sans MS" charset="0"/>
              </a:rPr>
              <a:t>One boy left the girls and saw her home.</a:t>
            </a:r>
          </a:p>
          <a:p>
            <a:endParaRPr lang="en-GB" sz="1200" b="1">
              <a:latin typeface="Comic Sans MS" charset="0"/>
            </a:endParaRPr>
          </a:p>
          <a:p>
            <a:r>
              <a:rPr lang="en-GB" sz="1200" b="1">
                <a:latin typeface="Comic Sans MS" charset="0"/>
              </a:rPr>
              <a:t>When she closed her eyes and chanted</a:t>
            </a:r>
          </a:p>
          <a:p>
            <a:r>
              <a:rPr lang="en-GB" sz="1200" b="1">
                <a:latin typeface="Comic Sans MS" charset="0"/>
              </a:rPr>
              <a:t>‘Ode to a Nightingale’</a:t>
            </a:r>
          </a:p>
          <a:p>
            <a:r>
              <a:rPr lang="en-GB" sz="1200" b="1">
                <a:latin typeface="Comic Sans MS" charset="0"/>
              </a:rPr>
              <a:t>We laughed yet honoured her devotion.</a:t>
            </a:r>
          </a:p>
          <a:p>
            <a:r>
              <a:rPr lang="en-GB" sz="1200" b="1">
                <a:latin typeface="Comic Sans MS" charset="0"/>
              </a:rPr>
              <a:t>We knew the man she should have married</a:t>
            </a:r>
          </a:p>
          <a:p>
            <a:r>
              <a:rPr lang="en-GB" sz="1200" b="1">
                <a:latin typeface="Comic Sans MS" charset="0"/>
              </a:rPr>
              <a:t>Was killed at Passchendaele.</a:t>
            </a:r>
          </a:p>
          <a:p>
            <a:endParaRPr lang="en-GB" sz="1200" b="1">
              <a:latin typeface="Comic Sans MS" charset="0"/>
            </a:endParaRPr>
          </a:p>
          <a:p>
            <a:pPr algn="r"/>
            <a:r>
              <a:rPr lang="en-GB" sz="1200" b="1">
                <a:latin typeface="Comic Sans MS" charset="0"/>
              </a:rPr>
              <a:t>Brian Cox</a:t>
            </a:r>
          </a:p>
          <a:p>
            <a:pPr algn="r"/>
            <a:r>
              <a:rPr lang="en-GB" sz="1200" b="1">
                <a:latin typeface="Comic Sans MS" charset="0"/>
              </a:rPr>
              <a:t>From </a:t>
            </a:r>
            <a:r>
              <a:rPr lang="en-GB" sz="1200" b="1" i="1">
                <a:latin typeface="Comic Sans MS" charset="0"/>
              </a:rPr>
              <a:t>Collected Poems</a:t>
            </a:r>
            <a:r>
              <a:rPr lang="en-GB" sz="1200" b="1">
                <a:latin typeface="Comic Sans MS" charset="0"/>
              </a:rPr>
              <a:t>, Carcanet Press 1993.</a:t>
            </a:r>
          </a:p>
          <a:p>
            <a:endParaRPr lang="en-GB" sz="1200" b="1">
              <a:latin typeface="Comic Sans MS" charset="0"/>
            </a:endParaRPr>
          </a:p>
        </p:txBody>
      </p:sp>
      <p:sp>
        <p:nvSpPr>
          <p:cNvPr id="336903" name="Text Box 7"/>
          <p:cNvSpPr txBox="1">
            <a:spLocks noChangeArrowheads="1"/>
          </p:cNvSpPr>
          <p:nvPr/>
        </p:nvSpPr>
        <p:spPr bwMode="auto">
          <a:xfrm>
            <a:off x="228600" y="56388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And finally …</a:t>
            </a:r>
          </a:p>
        </p:txBody>
      </p:sp>
      <p:pic>
        <p:nvPicPr>
          <p:cNvPr id="76808" name="Picture 7" descr="st-dupont-fountain-pen-usb-ke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69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2" grpId="0" animBg="1"/>
      <p:bldP spid="33690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affod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172" y="2554759"/>
            <a:ext cx="530591" cy="10456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371600" cy="7118395"/>
          </a:xfrm>
          <a:prstGeom prst="rect">
            <a:avLst/>
          </a:prstGeom>
          <a:gradFill flip="none" rotWithShape="1">
            <a:gsLst>
              <a:gs pos="49000">
                <a:srgbClr val="FF6600"/>
              </a:gs>
              <a:gs pos="100000">
                <a:srgbClr val="FFFFFF"/>
              </a:gs>
              <a:gs pos="92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" descr="st-dupont-fountain-pen-usb-ke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affod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172" y="2554759"/>
            <a:ext cx="530591" cy="1045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The Yellowing     of English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063" y="3600450"/>
            <a:ext cx="64008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Geoff Barton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NAAE Conference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October 15, 2009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371600" cy="7118395"/>
          </a:xfrm>
          <a:prstGeom prst="rect">
            <a:avLst/>
          </a:prstGeom>
          <a:gradFill flip="none" rotWithShape="1">
            <a:gsLst>
              <a:gs pos="49000">
                <a:srgbClr val="FF6600"/>
              </a:gs>
              <a:gs pos="100000">
                <a:srgbClr val="FFFFFF"/>
              </a:gs>
              <a:gs pos="92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8872" y="6015545"/>
            <a:ext cx="7007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Download this presentation at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www.geoffbarton.co.uk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7" descr="st-dupont-fountain-pen-usb-ke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371600" cy="7118395"/>
          </a:xfrm>
          <a:prstGeom prst="rect">
            <a:avLst/>
          </a:prstGeom>
          <a:gradFill flip="none" rotWithShape="1">
            <a:gsLst>
              <a:gs pos="49000">
                <a:srgbClr val="FF6600"/>
              </a:gs>
              <a:gs pos="100000">
                <a:srgbClr val="FFFFFF"/>
              </a:gs>
              <a:gs pos="92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2215636"/>
            <a:ext cx="770746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1: Where we are and how we got here</a:t>
            </a:r>
            <a:endParaRPr lang="en-US" sz="5400" dirty="0"/>
          </a:p>
        </p:txBody>
      </p:sp>
      <p:pic>
        <p:nvPicPr>
          <p:cNvPr id="6" name="Picture 5" descr="st-dupont-fountain-pen-usb-ke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371600" cy="7118395"/>
          </a:xfrm>
          <a:prstGeom prst="rect">
            <a:avLst/>
          </a:prstGeom>
          <a:gradFill flip="none" rotWithShape="1">
            <a:gsLst>
              <a:gs pos="49000">
                <a:srgbClr val="FF6600"/>
              </a:gs>
              <a:gs pos="100000">
                <a:srgbClr val="FFFFFF"/>
              </a:gs>
              <a:gs pos="92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st-dupont-fountain-pen-usb-ke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371600" cy="7118395"/>
          </a:xfrm>
          <a:prstGeom prst="rect">
            <a:avLst/>
          </a:prstGeom>
          <a:gradFill flip="none" rotWithShape="1">
            <a:gsLst>
              <a:gs pos="49000">
                <a:srgbClr val="FF6600"/>
              </a:gs>
              <a:gs pos="100000">
                <a:srgbClr val="FFFFFF"/>
              </a:gs>
              <a:gs pos="92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2215636"/>
            <a:ext cx="770746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2: What we need to fight for in English now</a:t>
            </a:r>
            <a:endParaRPr lang="en-US" sz="5400" dirty="0"/>
          </a:p>
        </p:txBody>
      </p:sp>
      <p:pic>
        <p:nvPicPr>
          <p:cNvPr id="4" name="Picture 5" descr="st-dupont-fountain-pen-usb-ke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371600" cy="7118395"/>
          </a:xfrm>
          <a:prstGeom prst="rect">
            <a:avLst/>
          </a:prstGeom>
          <a:gradFill flip="none" rotWithShape="1">
            <a:gsLst>
              <a:gs pos="49000">
                <a:srgbClr val="FF6600"/>
              </a:gs>
              <a:gs pos="100000">
                <a:srgbClr val="FFFFFF"/>
              </a:gs>
              <a:gs pos="92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tring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198" y="958527"/>
            <a:ext cx="6604000" cy="4406900"/>
          </a:xfrm>
          <a:prstGeom prst="rect">
            <a:avLst/>
          </a:prstGeom>
        </p:spPr>
      </p:pic>
      <p:pic>
        <p:nvPicPr>
          <p:cNvPr id="5" name="Picture 5" descr="st-dupont-fountain-pen-usb-ke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st-dupont-fountain-pen-usb-ke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1600200" cy="7086600"/>
          </a:xfrm>
          <a:prstGeom prst="rect">
            <a:avLst/>
          </a:prstGeom>
          <a:gradFill flip="none" rotWithShape="1">
            <a:gsLst>
              <a:gs pos="7800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9219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990600"/>
            <a:ext cx="71723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371600" cy="7118395"/>
          </a:xfrm>
          <a:prstGeom prst="rect">
            <a:avLst/>
          </a:prstGeom>
          <a:gradFill flip="none" rotWithShape="1">
            <a:gsLst>
              <a:gs pos="49000">
                <a:srgbClr val="FF6600"/>
              </a:gs>
              <a:gs pos="100000">
                <a:srgbClr val="FFFFFF"/>
              </a:gs>
              <a:gs pos="92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09-10-06 at 05.11.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22275"/>
            <a:ext cx="8458200" cy="568285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371600" cy="7118395"/>
          </a:xfrm>
          <a:prstGeom prst="rect">
            <a:avLst/>
          </a:prstGeom>
          <a:gradFill flip="none" rotWithShape="1">
            <a:gsLst>
              <a:gs pos="49000">
                <a:srgbClr val="FF6600"/>
              </a:gs>
              <a:gs pos="100000">
                <a:srgbClr val="FFFFFF"/>
              </a:gs>
              <a:gs pos="92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2703443"/>
            <a:ext cx="7707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Margaret </a:t>
            </a:r>
            <a:r>
              <a:rPr lang="en-US" sz="4000" dirty="0" err="1" smtClean="0"/>
              <a:t>Mathieson</a:t>
            </a:r>
            <a:r>
              <a:rPr lang="en-US" sz="4000" dirty="0" smtClean="0"/>
              <a:t>,</a:t>
            </a:r>
          </a:p>
          <a:p>
            <a:pPr algn="ctr"/>
            <a:r>
              <a:rPr lang="en-US" sz="4000" dirty="0" smtClean="0"/>
              <a:t>“The Preachers of Culture”</a:t>
            </a:r>
            <a:endParaRPr lang="en-US" sz="4000" dirty="0"/>
          </a:p>
        </p:txBody>
      </p:sp>
      <p:pic>
        <p:nvPicPr>
          <p:cNvPr id="6" name="Picture 5" descr="st-dupont-fountain-pen-usb-ke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0"/>
            <a:ext cx="118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765</Words>
  <Application>Microsoft Macintosh PowerPoint</Application>
  <PresentationFormat>On-screen Show (4:3)</PresentationFormat>
  <Paragraphs>151</Paragraphs>
  <Slides>40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The Yellowing     of English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The Yellowing     of English</vt:lpstr>
      <vt:lpstr>Slide 40</vt:lpstr>
    </vt:vector>
  </TitlesOfParts>
  <Company>King Edward VI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Yellowing     of English</dc:title>
  <dc:creator>Geoff Barton</dc:creator>
  <cp:lastModifiedBy>Geoff Barton</cp:lastModifiedBy>
  <cp:revision>9</cp:revision>
  <dcterms:created xsi:type="dcterms:W3CDTF">2009-10-14T22:21:36Z</dcterms:created>
  <dcterms:modified xsi:type="dcterms:W3CDTF">2009-10-15T06:20:56Z</dcterms:modified>
</cp:coreProperties>
</file>