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embeddings/oleObject2.bin" ContentType="application/vnd.openxmlformats-officedocument.oleObject"/>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42.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embeddings/oleObject3.bin" ContentType="application/vnd.openxmlformats-officedocument.oleObject"/>
  <Override PartName="/ppt/notesSlides/notesSlide35.xml" ContentType="application/vnd.openxmlformats-officedocument.presentationml.notes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notesSlides/notesSlide43.xml" ContentType="application/vnd.openxmlformats-officedocument.presentationml.notesSlide+xml"/>
  <Override PartName="/ppt/slides/slide10.xml" ContentType="application/vnd.openxmlformats-officedocument.presentationml.slide+xml"/>
  <Override PartName="/ppt/notesSlides/notesSlide45.xml" ContentType="application/vnd.openxmlformats-officedocument.presentationml.notes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slides/slide53.xml" ContentType="application/vnd.openxmlformats-officedocument.presentationml.slide+xml"/>
  <Override PartName="/ppt/slides/slide76.xml" ContentType="application/vnd.openxmlformats-officedocument.presentationml.slide+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slides/slide55.xml" ContentType="application/vnd.openxmlformats-officedocument.presentationml.slide+xml"/>
  <Override PartName="/ppt/slides/slide6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slides/slide80.xml" ContentType="application/vnd.openxmlformats-officedocument.presentationml.slide+xml"/>
  <Override PartName="/ppt/slides/slide69.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81.xml" ContentType="application/vnd.openxmlformats-officedocument.presentationml.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63.xml" ContentType="application/vnd.openxmlformats-officedocument.presentationml.slide+xml"/>
  <Default Extension="doc" ContentType="application/msword"/>
  <Override PartName="/ppt/slides/slide14.xml" ContentType="application/vnd.openxmlformats-officedocument.presentationml.slide+xml"/>
  <Override PartName="/ppt/slides/slide40.xml" ContentType="application/vnd.openxmlformats-officedocument.presentationml.slide+xml"/>
  <Override PartName="/ppt/slides/slide82.xml" ContentType="application/vnd.openxmlformats-officedocument.presentationml.slide+xml"/>
  <Override PartName="/ppt/media/audio1.bin" ContentType="audio/unknown"/>
  <Override PartName="/ppt/slides/slide34.xml" ContentType="application/vnd.openxmlformats-officedocument.presentationml.slide+xml"/>
  <Override PartName="/ppt/embeddings/oleObject1.bin" ContentType="application/vnd.openxmlformats-officedocument.oleObject"/>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notesSlides/notesSlide37.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70.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77.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79.xml" ContentType="application/vnd.openxmlformats-officedocument.presentationml.slide+xml"/>
  <Default Extension="jpeg" ContentType="image/jpeg"/>
  <Override PartName="/ppt/slides/slide64.xml" ContentType="application/vnd.openxmlformats-officedocument.presentationml.slide+xml"/>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72.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71.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4"/>
  </p:notesMasterIdLst>
  <p:sldIdLst>
    <p:sldId id="461" r:id="rId2"/>
    <p:sldId id="265" r:id="rId3"/>
    <p:sldId id="292" r:id="rId4"/>
    <p:sldId id="284" r:id="rId5"/>
    <p:sldId id="259" r:id="rId6"/>
    <p:sldId id="334" r:id="rId7"/>
    <p:sldId id="332" r:id="rId8"/>
    <p:sldId id="335" r:id="rId9"/>
    <p:sldId id="336" r:id="rId10"/>
    <p:sldId id="333" r:id="rId11"/>
    <p:sldId id="287" r:id="rId12"/>
    <p:sldId id="266" r:id="rId13"/>
    <p:sldId id="337" r:id="rId14"/>
    <p:sldId id="338" r:id="rId15"/>
    <p:sldId id="339" r:id="rId16"/>
    <p:sldId id="303" r:id="rId17"/>
    <p:sldId id="340" r:id="rId18"/>
    <p:sldId id="442" r:id="rId19"/>
    <p:sldId id="443" r:id="rId20"/>
    <p:sldId id="306" r:id="rId21"/>
    <p:sldId id="307" r:id="rId22"/>
    <p:sldId id="308" r:id="rId23"/>
    <p:sldId id="309" r:id="rId24"/>
    <p:sldId id="310" r:id="rId25"/>
    <p:sldId id="311" r:id="rId26"/>
    <p:sldId id="312" r:id="rId27"/>
    <p:sldId id="313" r:id="rId28"/>
    <p:sldId id="314" r:id="rId29"/>
    <p:sldId id="316" r:id="rId30"/>
    <p:sldId id="317" r:id="rId31"/>
    <p:sldId id="318" r:id="rId32"/>
    <p:sldId id="319" r:id="rId33"/>
    <p:sldId id="323" r:id="rId34"/>
    <p:sldId id="463" r:id="rId35"/>
    <p:sldId id="464" r:id="rId36"/>
    <p:sldId id="324" r:id="rId37"/>
    <p:sldId id="465" r:id="rId38"/>
    <p:sldId id="325" r:id="rId39"/>
    <p:sldId id="326" r:id="rId40"/>
    <p:sldId id="447" r:id="rId41"/>
    <p:sldId id="469" r:id="rId42"/>
    <p:sldId id="468" r:id="rId43"/>
    <p:sldId id="377" r:id="rId44"/>
    <p:sldId id="379" r:id="rId45"/>
    <p:sldId id="380" r:id="rId46"/>
    <p:sldId id="381" r:id="rId47"/>
    <p:sldId id="448" r:id="rId48"/>
    <p:sldId id="383" r:id="rId49"/>
    <p:sldId id="384" r:id="rId50"/>
    <p:sldId id="449" r:id="rId51"/>
    <p:sldId id="387" r:id="rId52"/>
    <p:sldId id="388" r:id="rId53"/>
    <p:sldId id="450" r:id="rId54"/>
    <p:sldId id="389" r:id="rId55"/>
    <p:sldId id="390" r:id="rId56"/>
    <p:sldId id="391" r:id="rId57"/>
    <p:sldId id="392" r:id="rId58"/>
    <p:sldId id="393" r:id="rId59"/>
    <p:sldId id="394" r:id="rId60"/>
    <p:sldId id="395" r:id="rId61"/>
    <p:sldId id="396" r:id="rId62"/>
    <p:sldId id="397" r:id="rId63"/>
    <p:sldId id="398" r:id="rId64"/>
    <p:sldId id="451" r:id="rId65"/>
    <p:sldId id="452" r:id="rId66"/>
    <p:sldId id="453" r:id="rId67"/>
    <p:sldId id="454" r:id="rId68"/>
    <p:sldId id="455" r:id="rId69"/>
    <p:sldId id="456" r:id="rId70"/>
    <p:sldId id="399" r:id="rId71"/>
    <p:sldId id="400" r:id="rId72"/>
    <p:sldId id="401" r:id="rId73"/>
    <p:sldId id="457" r:id="rId74"/>
    <p:sldId id="466" r:id="rId75"/>
    <p:sldId id="470" r:id="rId76"/>
    <p:sldId id="471" r:id="rId77"/>
    <p:sldId id="473" r:id="rId78"/>
    <p:sldId id="472" r:id="rId79"/>
    <p:sldId id="467" r:id="rId80"/>
    <p:sldId id="474" r:id="rId81"/>
    <p:sldId id="460" r:id="rId82"/>
    <p:sldId id="459"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3080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Objects="1">
      <p:cViewPr varScale="1">
        <p:scale>
          <a:sx n="111" d="100"/>
          <a:sy n="111" d="100"/>
        </p:scale>
        <p:origin x="-6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416"/>
    </p:cViewPr>
  </p:sorterViewPr>
  <p:gridSpacing cx="73736200" cy="7373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slide" Target="slides/slide69.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slide" Target="slides/slide73.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77" Type="http://schemas.openxmlformats.org/officeDocument/2006/relationships/slide" Target="slides/slide76.xml"/><Relationship Id="rId63" Type="http://schemas.openxmlformats.org/officeDocument/2006/relationships/slide" Target="slides/slide62.xml"/><Relationship Id="rId17" Type="http://schemas.openxmlformats.org/officeDocument/2006/relationships/slide" Target="slides/slide16.xml"/><Relationship Id="rId85" Type="http://schemas.openxmlformats.org/officeDocument/2006/relationships/printerSettings" Target="printerSettings/printerSettings1.bin"/><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slide" Target="slides/slide70.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9" Type="http://schemas.openxmlformats.org/officeDocument/2006/relationships/tableStyles" Target="tableStyles.xml"/><Relationship Id="rId88" Type="http://schemas.openxmlformats.org/officeDocument/2006/relationships/theme" Target="theme/theme1.xml"/><Relationship Id="rId87" Type="http://schemas.openxmlformats.org/officeDocument/2006/relationships/viewProps" Target="viewProps.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82" Type="http://schemas.openxmlformats.org/officeDocument/2006/relationships/slide" Target="slides/slide81.xml"/><Relationship Id="rId69" Type="http://schemas.openxmlformats.org/officeDocument/2006/relationships/slide" Target="slides/slide68.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slide" Target="slides/slide7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75" Type="http://schemas.openxmlformats.org/officeDocument/2006/relationships/slide" Target="slides/slide74.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76" Type="http://schemas.openxmlformats.org/officeDocument/2006/relationships/slide" Target="slides/slide75.xml"/><Relationship Id="rId79" Type="http://schemas.openxmlformats.org/officeDocument/2006/relationships/slide" Target="slides/slide78.xml"/><Relationship Id="rId80" Type="http://schemas.openxmlformats.org/officeDocument/2006/relationships/slide" Target="slides/slide79.xml"/><Relationship Id="rId81" Type="http://schemas.openxmlformats.org/officeDocument/2006/relationships/slide" Target="slides/slide80.xml"/><Relationship Id="rId3" Type="http://schemas.openxmlformats.org/officeDocument/2006/relationships/slide" Target="slides/slide2.xml"/><Relationship Id="rId86" Type="http://schemas.openxmlformats.org/officeDocument/2006/relationships/presProps" Target="presProps.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notesMaster" Target="notesMasters/notesMaster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83" Type="http://schemas.openxmlformats.org/officeDocument/2006/relationships/slide" Target="slides/slide8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78" Type="http://schemas.openxmlformats.org/officeDocument/2006/relationships/slide" Target="slides/slide77.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C48E3-D81D-43A1-9E57-0F6E61F7D2FB}" type="datetimeFigureOut">
              <a:rPr lang="en-US" smtClean="0"/>
              <a:pPr/>
              <a:t>9/3/09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226056-22C6-4325-89E1-59FABA6D2D9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16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706D894-ECE3-4029-A4F7-CE0F98938BDD}" type="slidenum">
              <a:rPr lang="en-US"/>
              <a:pPr/>
              <a:t>25</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2CF70F4-A61C-4189-995A-57B822C46B3E}" type="slidenum">
              <a:rPr lang="en-US"/>
              <a:pPr/>
              <a:t>26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8178FB1-480E-4413-9B6E-A3E46628A841}" type="slidenum">
              <a:rPr lang="en-US"/>
              <a:pPr/>
              <a:t>27</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54919AE-BE52-4359-A868-D5AC555154CD}" type="slidenum">
              <a:rPr lang="en-US"/>
              <a:pPr/>
              <a:t>28</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8F818EF-9FBB-4036-83E9-B475B3A2CD42}" type="slidenum">
              <a:rPr lang="en-US"/>
              <a:pPr/>
              <a:t>29</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022C971-9EA1-4053-9AAC-F52A6C7A34A1}" type="slidenum">
              <a:rPr lang="en-US"/>
              <a:pPr/>
              <a:t>30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43F89EC-E171-4186-87CA-4A97D5D94636}" type="slidenum">
              <a:rPr lang="en-US"/>
              <a:pPr/>
              <a:t>31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2414C05-419E-4FA3-98D7-585AFE634D8D}" type="slidenum">
              <a:rPr lang="en-US"/>
              <a:pPr/>
              <a:t>32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4875706-C3A6-4AC9-8DB8-C7749DE46FF3}" type="slidenum">
              <a:rPr lang="en-US"/>
              <a:pPr/>
              <a:t>33</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4875706-C3A6-4AC9-8DB8-C7749DE46FF3}" type="slidenum">
              <a:rPr lang="en-US"/>
              <a:pPr/>
              <a:t>34</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17</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4875706-C3A6-4AC9-8DB8-C7749DE46FF3}" type="slidenum">
              <a:rPr lang="en-US"/>
              <a:pPr/>
              <a:t>35</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84500E4-BF05-4288-A794-00C4780E3736}" type="slidenum">
              <a:rPr lang="en-US"/>
              <a:pPr/>
              <a:t>36</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84500E4-BF05-4288-A794-00C4780E3736}" type="slidenum">
              <a:rPr lang="en-US"/>
              <a:pPr/>
              <a:t>37</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43E8E53-D00F-4D7A-931B-C233EDD327E7}" type="slidenum">
              <a:rPr lang="en-US"/>
              <a:pPr/>
              <a:t>38</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8A2B028-63B5-4F15-A816-85C05D874957}" type="slidenum">
              <a:rPr lang="en-US"/>
              <a:pPr/>
              <a:t>39</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6033059-0421-4E90-AAD4-4D2DA46AEC47}" type="slidenum">
              <a:rPr lang="en-US"/>
              <a:pPr/>
              <a:t>40</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41</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42</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5BBDE72-F6B4-E54C-9952-832ECF311BFC}" type="slidenum">
              <a:rPr lang="en-US">
                <a:latin typeface="Arial" pitchFamily="-110" charset="0"/>
                <a:ea typeface="ＭＳ Ｐゴシック" pitchFamily="-110" charset="-128"/>
                <a:cs typeface="ＭＳ Ｐゴシック" pitchFamily="-110" charset="-128"/>
              </a:rPr>
              <a:pPr/>
              <a:t>51</a:t>
            </a:fld>
            <a:endParaRPr lang="en-US">
              <a:latin typeface="Arial" pitchFamily="-110" charset="0"/>
              <a:ea typeface="ＭＳ Ｐゴシック" pitchFamily="-110" charset="-128"/>
              <a:cs typeface="ＭＳ Ｐゴシック" pitchFamily="-110" charset="-128"/>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9588F319-8FEF-B74E-94F0-72165036B61D}" type="slidenum">
              <a:rPr lang="en-US">
                <a:latin typeface="Arial" pitchFamily="-110" charset="0"/>
                <a:ea typeface="ＭＳ Ｐゴシック" pitchFamily="-110" charset="-128"/>
                <a:cs typeface="ＭＳ Ｐゴシック" pitchFamily="-110" charset="-128"/>
              </a:rPr>
              <a:pPr/>
              <a:t>52</a:t>
            </a:fld>
            <a:endParaRPr lang="en-US">
              <a:latin typeface="Arial" pitchFamily="-110" charset="0"/>
              <a:ea typeface="ＭＳ Ｐゴシック" pitchFamily="-110" charset="-128"/>
              <a:cs typeface="ＭＳ Ｐゴシック" pitchFamily="-110" charset="-128"/>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18</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06F2673-D3AF-9A44-BD20-6FD0A13CA4B1}" type="slidenum">
              <a:rPr lang="en-US">
                <a:latin typeface="Arial" pitchFamily="-110" charset="0"/>
                <a:ea typeface="ＭＳ Ｐゴシック" pitchFamily="-110" charset="-128"/>
                <a:cs typeface="ＭＳ Ｐゴシック" pitchFamily="-110" charset="-128"/>
              </a:rPr>
              <a:pPr/>
              <a:t>54</a:t>
            </a:fld>
            <a:endParaRPr lang="en-US">
              <a:latin typeface="Arial" pitchFamily="-110" charset="0"/>
              <a:ea typeface="ＭＳ Ｐゴシック" pitchFamily="-110" charset="-128"/>
              <a:cs typeface="ＭＳ Ｐゴシック" pitchFamily="-110" charset="-128"/>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669800F-C9D0-0C42-9CF8-47306F6E51CA}" type="slidenum">
              <a:rPr lang="en-US">
                <a:latin typeface="Arial" pitchFamily="-110" charset="0"/>
                <a:ea typeface="ＭＳ Ｐゴシック" pitchFamily="-110" charset="-128"/>
                <a:cs typeface="ＭＳ Ｐゴシック" pitchFamily="-110" charset="-128"/>
              </a:rPr>
              <a:pPr/>
              <a:t>55</a:t>
            </a:fld>
            <a:endParaRPr lang="en-US">
              <a:latin typeface="Arial" pitchFamily="-110" charset="0"/>
              <a:ea typeface="ＭＳ Ｐゴシック" pitchFamily="-110" charset="-128"/>
              <a:cs typeface="ＭＳ Ｐゴシック" pitchFamily="-110" charset="-128"/>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CA429B9-3BCA-3B40-B4B3-7CD8D1579C53}" type="slidenum">
              <a:rPr lang="en-US">
                <a:latin typeface="Arial" pitchFamily="-110" charset="0"/>
                <a:ea typeface="ＭＳ Ｐゴシック" pitchFamily="-110" charset="-128"/>
                <a:cs typeface="ＭＳ Ｐゴシック" pitchFamily="-110" charset="-128"/>
              </a:rPr>
              <a:pPr/>
              <a:t>56</a:t>
            </a:fld>
            <a:endParaRPr lang="en-US">
              <a:latin typeface="Arial" pitchFamily="-110" charset="0"/>
              <a:ea typeface="ＭＳ Ｐゴシック" pitchFamily="-110" charset="-128"/>
              <a:cs typeface="ＭＳ Ｐゴシック" pitchFamily="-110" charset="-128"/>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17A5E9D6-6213-4E45-83FE-EE01AE00F313}" type="slidenum">
              <a:rPr lang="en-US">
                <a:latin typeface="Arial" pitchFamily="-110" charset="0"/>
                <a:ea typeface="ＭＳ Ｐゴシック" pitchFamily="-110" charset="-128"/>
                <a:cs typeface="ＭＳ Ｐゴシック" pitchFamily="-110" charset="-128"/>
              </a:rPr>
              <a:pPr/>
              <a:t>57</a:t>
            </a:fld>
            <a:endParaRPr lang="en-US">
              <a:latin typeface="Arial" pitchFamily="-110" charset="0"/>
              <a:ea typeface="ＭＳ Ｐゴシック" pitchFamily="-110" charset="-128"/>
              <a:cs typeface="ＭＳ Ｐゴシック" pitchFamily="-110" charset="-128"/>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D6D6A55-5DDF-424A-A46A-4E1CE32005D1}" type="slidenum">
              <a:rPr lang="en-US">
                <a:latin typeface="Arial" pitchFamily="-110" charset="0"/>
                <a:ea typeface="ＭＳ Ｐゴシック" pitchFamily="-110" charset="-128"/>
                <a:cs typeface="ＭＳ Ｐゴシック" pitchFamily="-110" charset="-128"/>
              </a:rPr>
              <a:pPr/>
              <a:t>58</a:t>
            </a:fld>
            <a:endParaRPr lang="en-US">
              <a:latin typeface="Arial" pitchFamily="-110" charset="0"/>
              <a:ea typeface="ＭＳ Ｐゴシック" pitchFamily="-110" charset="-128"/>
              <a:cs typeface="ＭＳ Ｐゴシック" pitchFamily="-110" charset="-128"/>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8A69932-2A93-3545-B06B-3595515B5ECC}" type="slidenum">
              <a:rPr lang="en-US">
                <a:latin typeface="Arial" pitchFamily="-110" charset="0"/>
                <a:ea typeface="ＭＳ Ｐゴシック" pitchFamily="-110" charset="-128"/>
                <a:cs typeface="ＭＳ Ｐゴシック" pitchFamily="-110" charset="-128"/>
              </a:rPr>
              <a:pPr/>
              <a:t>59</a:t>
            </a:fld>
            <a:endParaRPr lang="en-US">
              <a:latin typeface="Arial" pitchFamily="-110" charset="0"/>
              <a:ea typeface="ＭＳ Ｐゴシック" pitchFamily="-110" charset="-128"/>
              <a:cs typeface="ＭＳ Ｐゴシック" pitchFamily="-110" charset="-128"/>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E23B331-A048-3945-9A9F-512DDE53EF02}" type="slidenum">
              <a:rPr lang="en-US">
                <a:latin typeface="Arial" pitchFamily="-110" charset="0"/>
                <a:ea typeface="ＭＳ Ｐゴシック" pitchFamily="-110" charset="-128"/>
                <a:cs typeface="ＭＳ Ｐゴシック" pitchFamily="-110" charset="-128"/>
              </a:rPr>
              <a:pPr/>
              <a:t>60</a:t>
            </a:fld>
            <a:endParaRPr lang="en-US">
              <a:latin typeface="Arial" pitchFamily="-110" charset="0"/>
              <a:ea typeface="ＭＳ Ｐゴシック" pitchFamily="-110" charset="-128"/>
              <a:cs typeface="ＭＳ Ｐゴシック" pitchFamily="-110" charset="-128"/>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47C9B47-AF95-F64A-8A6C-98337356D68D}" type="slidenum">
              <a:rPr lang="en-US">
                <a:latin typeface="Arial" pitchFamily="-110" charset="0"/>
                <a:ea typeface="ＭＳ Ｐゴシック" pitchFamily="-110" charset="-128"/>
                <a:cs typeface="ＭＳ Ｐゴシック" pitchFamily="-110" charset="-128"/>
              </a:rPr>
              <a:pPr/>
              <a:t>61</a:t>
            </a:fld>
            <a:endParaRPr lang="en-US">
              <a:latin typeface="Arial" pitchFamily="-110" charset="0"/>
              <a:ea typeface="ＭＳ Ｐゴシック" pitchFamily="-110" charset="-128"/>
              <a:cs typeface="ＭＳ Ｐゴシック" pitchFamily="-110" charset="-128"/>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8C5C720-BCBF-0E48-A95F-D7F26AFA2282}" type="slidenum">
              <a:rPr lang="en-US">
                <a:latin typeface="Arial" pitchFamily="-110" charset="0"/>
                <a:ea typeface="ＭＳ Ｐゴシック" pitchFamily="-110" charset="-128"/>
                <a:cs typeface="ＭＳ Ｐゴシック" pitchFamily="-110" charset="-128"/>
              </a:rPr>
              <a:pPr/>
              <a:t>62</a:t>
            </a:fld>
            <a:endParaRPr lang="en-US">
              <a:latin typeface="Arial" pitchFamily="-110" charset="0"/>
              <a:ea typeface="ＭＳ Ｐゴシック" pitchFamily="-110" charset="-128"/>
              <a:cs typeface="ＭＳ Ｐゴシック" pitchFamily="-110" charset="-128"/>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73</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19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74</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75</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76</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77</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78</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1493D3C-F5E9-4B0A-AE4E-EA0808777137}" type="slidenum">
              <a:rPr lang="en-US"/>
              <a:pPr/>
              <a:t>79</a:t>
            </a:fld>
            <a:endParaRPr lang="en-US"/>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80</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8A2B028-63B5-4F15-A816-85C05D874957}" type="slidenum">
              <a:rPr lang="en-US"/>
              <a:pPr/>
              <a:t>81</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F65048C-5F2C-4041-B577-F5696373F925}" type="slidenum">
              <a:rPr lang="en-US"/>
              <a:pPr/>
              <a:t>20</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4193BEF-26A0-48DB-8DD3-C67E6C0EE694}" type="slidenum">
              <a:rPr lang="en-US"/>
              <a:pPr/>
              <a:t>21</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0F5D948-B49C-4D35-86FC-51F84835832C}" type="slidenum">
              <a:rPr lang="en-US"/>
              <a:pPr/>
              <a:t>22</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D446A2F-54D6-407D-8B8E-0B82E3F2B751}" type="slidenum">
              <a:rPr lang="en-US"/>
              <a:pPr/>
              <a:t>23</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7B1BE7F-1275-4203-9BA0-8C284685AE5E}" type="slidenum">
              <a:rPr lang="en-US"/>
              <a:pPr/>
              <a:t>24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9/3/09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9/3/09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9/3/09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9/3/09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70AB429-6769-4D37-8326-52788A556049}" type="datetimeFigureOut">
              <a:rPr lang="en-US" smtClean="0"/>
              <a:pPr/>
              <a:t>9/3/09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70AB429-6769-4D37-8326-52788A556049}" type="datetimeFigureOut">
              <a:rPr lang="en-US" smtClean="0"/>
              <a:pPr/>
              <a:t>9/3/09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70AB429-6769-4D37-8326-52788A556049}" type="datetimeFigureOut">
              <a:rPr lang="en-US" smtClean="0"/>
              <a:pPr/>
              <a:t>9/3/09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70AB429-6769-4D37-8326-52788A556049}" type="datetimeFigureOut">
              <a:rPr lang="en-US" smtClean="0"/>
              <a:pPr/>
              <a:t>9/3/09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AB429-6769-4D37-8326-52788A556049}" type="datetimeFigureOut">
              <a:rPr lang="en-US" smtClean="0"/>
              <a:pPr/>
              <a:t>9/3/09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70AB429-6769-4D37-8326-52788A556049}" type="datetimeFigureOut">
              <a:rPr lang="en-US" smtClean="0"/>
              <a:pPr/>
              <a:t>9/3/09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70AB429-6769-4D37-8326-52788A556049}" type="datetimeFigureOut">
              <a:rPr lang="en-US" smtClean="0"/>
              <a:pPr/>
              <a:t>9/3/09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90000">
              <a:srgbClr val="03080F"/>
            </a:gs>
            <a:gs pos="100000">
              <a:srgbClr val="FFFFFF"/>
            </a:gs>
          </a:gsLst>
          <a:lin ang="378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AB429-6769-4D37-8326-52788A556049}" type="datetimeFigureOut">
              <a:rPr lang="en-US" smtClean="0"/>
              <a:pPr/>
              <a:t>9/3/09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AC483-5841-4382-A86E-7C70B5FF8C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audio" Target="file://localhost/Users/geoffbarton/Music/iTunes/iTunes%20Music/Count%20Basie/Unknown%20Album/02%20Come%20fly%20with%20me.mp3" TargetMode="External"/><Relationship Id="rId2" Type="http://schemas.openxmlformats.org/officeDocument/2006/relationships/slideLayout" Target="../slideLayouts/slideLayout1.xml"/><Relationship Id="rId3" Type="http://schemas.openxmlformats.org/officeDocument/2006/relationships/notesSlide" Target="../notesSlides/notesSlide3.xml"/><Relationship Id="rId5"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6" Type="http://schemas.openxmlformats.org/officeDocument/2006/relationships/image" Target="../media/image2.png"/><Relationship Id="rId4" Type="http://schemas.openxmlformats.org/officeDocument/2006/relationships/audio" Target="../media/audio1.bin"/><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5.xml"/><Relationship Id="rId5"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6" Type="http://schemas.openxmlformats.org/officeDocument/2006/relationships/image" Target="../media/image2.png"/><Relationship Id="rId4" Type="http://schemas.openxmlformats.org/officeDocument/2006/relationships/audio" Target="../media/audio1.bin"/><Relationship Id="rId1" Type="http://schemas.openxmlformats.org/officeDocument/2006/relationships/vmlDrawing" Target="../drawings/vmlDrawing2.vml"/><Relationship Id="rId2" Type="http://schemas.openxmlformats.org/officeDocument/2006/relationships/slideLayout" Target="../slideLayouts/slideLayout1.xml"/><Relationship Id="rId3" Type="http://schemas.openxmlformats.org/officeDocument/2006/relationships/notesSlide" Target="../notesSlides/notesSlide6.xml"/><Relationship Id="rId5"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6" Type="http://schemas.openxmlformats.org/officeDocument/2006/relationships/image" Target="../media/image2.png"/><Relationship Id="rId4" Type="http://schemas.openxmlformats.org/officeDocument/2006/relationships/audio" Target="../media/audio1.bin"/><Relationship Id="rId1" Type="http://schemas.openxmlformats.org/officeDocument/2006/relationships/vmlDrawing" Target="../drawings/vmlDrawing3.vml"/><Relationship Id="rId2" Type="http://schemas.openxmlformats.org/officeDocument/2006/relationships/slideLayout" Target="../slideLayouts/slideLayout1.xml"/><Relationship Id="rId3" Type="http://schemas.openxmlformats.org/officeDocument/2006/relationships/notesSlide" Target="../notesSlides/notesSlide7.xml"/><Relationship Id="rId5"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5" Type="http://schemas.openxmlformats.org/officeDocument/2006/relationships/image" Target="../media/image2.png"/></Relationships>
</file>

<file path=ppt/slides/_rels/slide30.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1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1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6" Type="http://schemas.openxmlformats.org/officeDocument/2006/relationships/image" Target="../media/image22.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 Id="rId5"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2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3" Type="http://schemas.openxmlformats.org/officeDocument/2006/relationships/image" Target="../media/image2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4"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4.png"/></Relationships>
</file>

<file path=ppt/slides/_rels/slide56.xml.rels><?xml version="1.0" encoding="UTF-8" standalone="yes"?>
<Relationships xmlns="http://schemas.openxmlformats.org/package/2006/relationships"><Relationship Id="rId4"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2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59.xml.rels><?xml version="1.0" encoding="UTF-8" standalone="yes"?>
<Relationships xmlns="http://schemas.openxmlformats.org/package/2006/relationships"><Relationship Id="rId4"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image" Target="../media/image3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3" Type="http://schemas.openxmlformats.org/officeDocument/2006/relationships/image" Target="../media/image3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vmlDrawing" Target="../drawings/vmlDrawing4.vml"/><Relationship Id="rId2" Type="http://schemas.openxmlformats.org/officeDocument/2006/relationships/slideLayout" Target="../slideLayouts/slideLayout1.xml"/><Relationship Id="rId3" Type="http://schemas.openxmlformats.org/officeDocument/2006/relationships/oleObject" Target="../embeddings/Microsoft_Word_97_-_2004_Document1.doc"/></Relationships>
</file>

<file path=ppt/slides/_rels/slide64.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vmlDrawing" Target="../drawings/vmlDrawing5.vml"/><Relationship Id="rId2" Type="http://schemas.openxmlformats.org/officeDocument/2006/relationships/slideLayout" Target="../slideLayouts/slideLayout1.xml"/><Relationship Id="rId3" Type="http://schemas.openxmlformats.org/officeDocument/2006/relationships/oleObject" Target="../embeddings/Microsoft_Word_97_-_2004_Document2.doc"/></Relationships>
</file>

<file path=ppt/slides/_rels/slide65.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vmlDrawing" Target="../drawings/vmlDrawing6.vml"/><Relationship Id="rId2" Type="http://schemas.openxmlformats.org/officeDocument/2006/relationships/slideLayout" Target="../slideLayouts/slideLayout1.xml"/><Relationship Id="rId3" Type="http://schemas.openxmlformats.org/officeDocument/2006/relationships/oleObject" Target="../embeddings/Microsoft_Word_97_-_2004_Document3.doc"/></Relationships>
</file>

<file path=ppt/slides/_rels/slide66.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vmlDrawing" Target="../drawings/vmlDrawing7.vml"/><Relationship Id="rId2" Type="http://schemas.openxmlformats.org/officeDocument/2006/relationships/slideLayout" Target="../slideLayouts/slideLayout1.xml"/><Relationship Id="rId3" Type="http://schemas.openxmlformats.org/officeDocument/2006/relationships/oleObject" Target="../embeddings/Microsoft_Word_97_-_2004_Document4.doc"/></Relationships>
</file>

<file path=ppt/slides/_rels/slide67.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vmlDrawing" Target="../drawings/vmlDrawing8.vml"/><Relationship Id="rId2" Type="http://schemas.openxmlformats.org/officeDocument/2006/relationships/slideLayout" Target="../slideLayouts/slideLayout1.xml"/><Relationship Id="rId3" Type="http://schemas.openxmlformats.org/officeDocument/2006/relationships/oleObject" Target="../embeddings/Microsoft_Word_97_-_2004_Document5.doc"/></Relationships>
</file>

<file path=ppt/slides/_rels/slide68.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vmlDrawing" Target="../drawings/vmlDrawing9.vml"/><Relationship Id="rId2" Type="http://schemas.openxmlformats.org/officeDocument/2006/relationships/slideLayout" Target="../slideLayouts/slideLayout1.xml"/><Relationship Id="rId3" Type="http://schemas.openxmlformats.org/officeDocument/2006/relationships/oleObject" Target="../embeddings/Microsoft_Word_97_-_2004_Document6.doc"/></Relationships>
</file>

<file path=ppt/slides/_rels/slide69.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vmlDrawing" Target="../drawings/vmlDrawing10.vml"/><Relationship Id="rId2" Type="http://schemas.openxmlformats.org/officeDocument/2006/relationships/slideLayout" Target="../slideLayouts/slideLayout1.xml"/><Relationship Id="rId3" Type="http://schemas.openxmlformats.org/officeDocument/2006/relationships/oleObject" Target="../embeddings/Microsoft_Word_97_-_2004_Document7.doc"/></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3" Type="http://schemas.openxmlformats.org/officeDocument/2006/relationships/image" Target="../media/image20.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1.png"/></Relationships>
</file>

<file path=ppt/slides/_rels/slide75.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1.png"/></Relationships>
</file>

<file path=ppt/slides/_rels/slide76.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1.png"/></Relationships>
</file>

<file path=ppt/slides/_rels/slide77.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1.png"/><Relationship Id="rId5" Type="http://schemas.openxmlformats.org/officeDocument/2006/relationships/image" Target="../media/image35.png"/></Relationships>
</file>

<file path=ppt/slides/_rels/slide78.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1.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5.xml"/><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3" Type="http://schemas.openxmlformats.org/officeDocument/2006/relationships/image" Target="../media/image2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9.png"/></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3"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400" dirty="0" smtClean="0"/>
              <a:t>Geoff Barton</a:t>
            </a:r>
          </a:p>
          <a:p>
            <a:r>
              <a:rPr lang="en-US" sz="2400" dirty="0" smtClean="0"/>
              <a:t>Head, King Edward VI School, Suffolk</a:t>
            </a:r>
            <a:endParaRPr lang="en-US" sz="2400" dirty="0"/>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rcRect l="12114" t="6057" r="24228" b="12114"/>
          <a:stretch>
            <a:fillRect/>
          </a:stretch>
        </p:blipFill>
        <p:spPr>
          <a:xfrm>
            <a:off x="4648200" y="2170113"/>
            <a:ext cx="945906" cy="1215902"/>
          </a:xfrm>
          <a:prstGeom prst="rect">
            <a:avLst/>
          </a:prstGeom>
        </p:spPr>
      </p:pic>
      <p:sp>
        <p:nvSpPr>
          <p:cNvPr id="13" name="Right Triangle 12"/>
          <p:cNvSpPr/>
          <p:nvPr/>
        </p:nvSpPr>
        <p:spPr>
          <a:xfrm>
            <a:off x="4473651" y="309374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p:nvSpPr>
        <p:spPr>
          <a:xfrm rot="11413895">
            <a:off x="4876799" y="2077305"/>
            <a:ext cx="762000" cy="185615"/>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5400000">
            <a:off x="4268670" y="2229959"/>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323907" y="2389649"/>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16" idx="0"/>
          </p:cNvCxnSpPr>
          <p:nvPr/>
        </p:nvCxnSpPr>
        <p:spPr>
          <a:xfrm flipV="1">
            <a:off x="4866372" y="1447800"/>
            <a:ext cx="391428" cy="72231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4974219" y="1709233"/>
            <a:ext cx="881320" cy="358455"/>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Right Triangle 23"/>
          <p:cNvSpPr/>
          <p:nvPr/>
        </p:nvSpPr>
        <p:spPr>
          <a:xfrm>
            <a:off x="4576961" y="309577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170113"/>
            <a:ext cx="9144000" cy="1470025"/>
          </a:xfrm>
        </p:spPr>
        <p:txBody>
          <a:bodyPr/>
          <a:lstStyle/>
          <a:p>
            <a:r>
              <a:rPr lang="en-US" dirty="0" smtClean="0">
                <a:solidFill>
                  <a:schemeClr val="bg1"/>
                </a:solidFill>
              </a:rPr>
              <a:t>Don’t call it         </a:t>
            </a:r>
            <a:r>
              <a:rPr lang="en-US" dirty="0" err="1" smtClean="0">
                <a:solidFill>
                  <a:schemeClr val="bg1"/>
                </a:solidFill>
              </a:rPr>
              <a:t>iteracy</a:t>
            </a:r>
            <a:r>
              <a:rPr lang="en-US" dirty="0" smtClean="0">
                <a:solidFill>
                  <a:schemeClr val="bg1"/>
                </a:solidFill>
              </a:rPr>
              <a:t>      </a:t>
            </a:r>
            <a:endParaRPr lang="en-US"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19400" y="1676400"/>
            <a:ext cx="4064000" cy="3048000"/>
          </a:xfrm>
          <a:prstGeom prst="rect">
            <a:avLst/>
          </a:prstGeom>
        </p:spPr>
      </p:pic>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066800" y="2414319"/>
            <a:ext cx="6858000" cy="1323439"/>
          </a:xfrm>
          <a:prstGeom prst="rect">
            <a:avLst/>
          </a:prstGeom>
          <a:noFill/>
        </p:spPr>
        <p:txBody>
          <a:bodyPr wrap="square" rtlCol="0">
            <a:spAutoFit/>
          </a:bodyPr>
          <a:lstStyle/>
          <a:p>
            <a:pPr marL="742950" indent="-742950" algn="ctr"/>
            <a:r>
              <a:rPr lang="en-US" sz="4000" dirty="0" smtClean="0">
                <a:solidFill>
                  <a:srgbClr val="FFFF00"/>
                </a:solidFill>
              </a:rPr>
              <a:t>Schools are becoming immune to school improvement</a:t>
            </a:r>
            <a:endParaRPr lang="en-US" sz="4000" dirty="0">
              <a:solidFill>
                <a:srgbClr val="FFFF00"/>
              </a:solidFill>
            </a:endParaRPr>
          </a:p>
        </p:txBody>
      </p:sp>
      <p:sp>
        <p:nvSpPr>
          <p:cNvPr id="4" name="TextBox 3"/>
          <p:cNvSpPr txBox="1"/>
          <p:nvPr/>
        </p:nvSpPr>
        <p:spPr>
          <a:xfrm>
            <a:off x="1066800" y="914400"/>
            <a:ext cx="2438400" cy="369332"/>
          </a:xfrm>
          <a:prstGeom prst="rect">
            <a:avLst/>
          </a:prstGeom>
          <a:noFill/>
        </p:spPr>
        <p:txBody>
          <a:bodyPr wrap="square" rtlCol="0">
            <a:spAutoFit/>
          </a:bodyPr>
          <a:lstStyle/>
          <a:p>
            <a:r>
              <a:rPr lang="en-US" dirty="0" smtClean="0">
                <a:solidFill>
                  <a:srgbClr val="FFFFFF"/>
                </a:solidFill>
              </a:rPr>
              <a:t>Beacon Schools</a:t>
            </a:r>
            <a:endParaRPr lang="en-US" dirty="0">
              <a:solidFill>
                <a:srgbClr val="FFFFFF"/>
              </a:solidFill>
            </a:endParaRPr>
          </a:p>
        </p:txBody>
      </p:sp>
      <p:sp>
        <p:nvSpPr>
          <p:cNvPr id="5" name="TextBox 4"/>
          <p:cNvSpPr txBox="1"/>
          <p:nvPr/>
        </p:nvSpPr>
        <p:spPr>
          <a:xfrm>
            <a:off x="3505200" y="914400"/>
            <a:ext cx="2438400" cy="369332"/>
          </a:xfrm>
          <a:prstGeom prst="rect">
            <a:avLst/>
          </a:prstGeom>
          <a:noFill/>
        </p:spPr>
        <p:txBody>
          <a:bodyPr wrap="square" rtlCol="0">
            <a:spAutoFit/>
          </a:bodyPr>
          <a:lstStyle/>
          <a:p>
            <a:r>
              <a:rPr lang="en-US" dirty="0" smtClean="0">
                <a:solidFill>
                  <a:srgbClr val="FFFFFF"/>
                </a:solidFill>
              </a:rPr>
              <a:t>Training Schools</a:t>
            </a:r>
            <a:endParaRPr lang="en-US" dirty="0">
              <a:solidFill>
                <a:srgbClr val="FFFFFF"/>
              </a:solidFill>
            </a:endParaRPr>
          </a:p>
        </p:txBody>
      </p:sp>
      <p:sp>
        <p:nvSpPr>
          <p:cNvPr id="6" name="TextBox 5"/>
          <p:cNvSpPr txBox="1"/>
          <p:nvPr/>
        </p:nvSpPr>
        <p:spPr>
          <a:xfrm>
            <a:off x="5943600" y="914400"/>
            <a:ext cx="2438400" cy="369332"/>
          </a:xfrm>
          <a:prstGeom prst="rect">
            <a:avLst/>
          </a:prstGeom>
          <a:noFill/>
        </p:spPr>
        <p:txBody>
          <a:bodyPr wrap="square" rtlCol="0">
            <a:spAutoFit/>
          </a:bodyPr>
          <a:lstStyle/>
          <a:p>
            <a:r>
              <a:rPr lang="en-US" dirty="0" smtClean="0">
                <a:solidFill>
                  <a:srgbClr val="FFFFFF"/>
                </a:solidFill>
              </a:rPr>
              <a:t>Coasting Schools</a:t>
            </a:r>
            <a:endParaRPr lang="en-US" dirty="0">
              <a:solidFill>
                <a:srgbClr val="FFFFFF"/>
              </a:solidFill>
            </a:endParaRPr>
          </a:p>
        </p:txBody>
      </p:sp>
      <p:sp>
        <p:nvSpPr>
          <p:cNvPr id="7" name="TextBox 6"/>
          <p:cNvSpPr txBox="1"/>
          <p:nvPr/>
        </p:nvSpPr>
        <p:spPr>
          <a:xfrm>
            <a:off x="1066800" y="4419600"/>
            <a:ext cx="2438400" cy="369332"/>
          </a:xfrm>
          <a:prstGeom prst="rect">
            <a:avLst/>
          </a:prstGeom>
          <a:noFill/>
        </p:spPr>
        <p:txBody>
          <a:bodyPr wrap="square" rtlCol="0">
            <a:spAutoFit/>
          </a:bodyPr>
          <a:lstStyle/>
          <a:p>
            <a:r>
              <a:rPr lang="en-US" dirty="0" smtClean="0">
                <a:solidFill>
                  <a:srgbClr val="FFFFFF"/>
                </a:solidFill>
              </a:rPr>
              <a:t>London Challenge</a:t>
            </a:r>
            <a:endParaRPr lang="en-US" dirty="0">
              <a:solidFill>
                <a:srgbClr val="FFFFFF"/>
              </a:solidFill>
            </a:endParaRPr>
          </a:p>
        </p:txBody>
      </p:sp>
      <p:sp>
        <p:nvSpPr>
          <p:cNvPr id="8" name="TextBox 7"/>
          <p:cNvSpPr txBox="1"/>
          <p:nvPr/>
        </p:nvSpPr>
        <p:spPr>
          <a:xfrm>
            <a:off x="3200400" y="4419600"/>
            <a:ext cx="2438400" cy="369332"/>
          </a:xfrm>
          <a:prstGeom prst="rect">
            <a:avLst/>
          </a:prstGeom>
          <a:noFill/>
        </p:spPr>
        <p:txBody>
          <a:bodyPr wrap="square" rtlCol="0">
            <a:spAutoFit/>
          </a:bodyPr>
          <a:lstStyle/>
          <a:p>
            <a:r>
              <a:rPr lang="en-US" dirty="0" smtClean="0">
                <a:solidFill>
                  <a:srgbClr val="FFFFFF"/>
                </a:solidFill>
              </a:rPr>
              <a:t>National Challenge</a:t>
            </a:r>
            <a:endParaRPr lang="en-US" dirty="0">
              <a:solidFill>
                <a:srgbClr val="FFFFFF"/>
              </a:solidFill>
            </a:endParaRPr>
          </a:p>
        </p:txBody>
      </p:sp>
      <p:sp>
        <p:nvSpPr>
          <p:cNvPr id="9" name="TextBox 8"/>
          <p:cNvSpPr txBox="1"/>
          <p:nvPr/>
        </p:nvSpPr>
        <p:spPr>
          <a:xfrm>
            <a:off x="5334000" y="4419600"/>
            <a:ext cx="2438400" cy="369332"/>
          </a:xfrm>
          <a:prstGeom prst="rect">
            <a:avLst/>
          </a:prstGeom>
          <a:noFill/>
        </p:spPr>
        <p:txBody>
          <a:bodyPr wrap="square" rtlCol="0">
            <a:spAutoFit/>
          </a:bodyPr>
          <a:lstStyle/>
          <a:p>
            <a:r>
              <a:rPr lang="en-US" dirty="0" smtClean="0">
                <a:solidFill>
                  <a:srgbClr val="FFFFFF"/>
                </a:solidFill>
              </a:rPr>
              <a:t>National Strategies</a:t>
            </a:r>
            <a:endParaRPr lang="en-US" dirty="0">
              <a:solidFill>
                <a:srgbClr val="FFFFFF"/>
              </a:solidFill>
            </a:endParaRPr>
          </a:p>
        </p:txBody>
      </p:sp>
      <p:sp>
        <p:nvSpPr>
          <p:cNvPr id="10" name="TextBox 9"/>
          <p:cNvSpPr txBox="1"/>
          <p:nvPr/>
        </p:nvSpPr>
        <p:spPr>
          <a:xfrm>
            <a:off x="1066800" y="5257800"/>
            <a:ext cx="2438400" cy="369332"/>
          </a:xfrm>
          <a:prstGeom prst="rect">
            <a:avLst/>
          </a:prstGeom>
          <a:noFill/>
        </p:spPr>
        <p:txBody>
          <a:bodyPr wrap="square" rtlCol="0">
            <a:spAutoFit/>
          </a:bodyPr>
          <a:lstStyle/>
          <a:p>
            <a:r>
              <a:rPr lang="en-US" dirty="0" smtClean="0">
                <a:solidFill>
                  <a:srgbClr val="FFFFFF"/>
                </a:solidFill>
              </a:rPr>
              <a:t>Leading Edge</a:t>
            </a:r>
            <a:endParaRPr lang="en-US" dirty="0">
              <a:solidFill>
                <a:srgbClr val="FFFFFF"/>
              </a:solidFill>
            </a:endParaRPr>
          </a:p>
        </p:txBody>
      </p:sp>
      <p:sp>
        <p:nvSpPr>
          <p:cNvPr id="11" name="TextBox 10"/>
          <p:cNvSpPr txBox="1"/>
          <p:nvPr/>
        </p:nvSpPr>
        <p:spPr>
          <a:xfrm>
            <a:off x="2895600" y="5257800"/>
            <a:ext cx="2438400" cy="369332"/>
          </a:xfrm>
          <a:prstGeom prst="rect">
            <a:avLst/>
          </a:prstGeom>
          <a:noFill/>
        </p:spPr>
        <p:txBody>
          <a:bodyPr wrap="square" rtlCol="0">
            <a:spAutoFit/>
          </a:bodyPr>
          <a:lstStyle/>
          <a:p>
            <a:r>
              <a:rPr lang="en-US" dirty="0" smtClean="0">
                <a:solidFill>
                  <a:srgbClr val="FFFFFF"/>
                </a:solidFill>
              </a:rPr>
              <a:t>Consultants</a:t>
            </a:r>
            <a:endParaRPr lang="en-US" dirty="0">
              <a:solidFill>
                <a:srgbClr val="FFFFFF"/>
              </a:solidFill>
            </a:endParaRPr>
          </a:p>
        </p:txBody>
      </p:sp>
      <p:sp>
        <p:nvSpPr>
          <p:cNvPr id="12" name="TextBox 11"/>
          <p:cNvSpPr txBox="1"/>
          <p:nvPr/>
        </p:nvSpPr>
        <p:spPr>
          <a:xfrm>
            <a:off x="4724400" y="5257800"/>
            <a:ext cx="3657600" cy="369332"/>
          </a:xfrm>
          <a:prstGeom prst="rect">
            <a:avLst/>
          </a:prstGeom>
          <a:noFill/>
        </p:spPr>
        <p:txBody>
          <a:bodyPr wrap="square" rtlCol="0">
            <a:spAutoFit/>
          </a:bodyPr>
          <a:lstStyle/>
          <a:p>
            <a:r>
              <a:rPr lang="en-US" dirty="0" smtClean="0">
                <a:solidFill>
                  <a:srgbClr val="FFFFFF"/>
                </a:solidFill>
              </a:rPr>
              <a:t>School improvement partners</a:t>
            </a:r>
            <a:endParaRPr lang="en-US" dirty="0">
              <a:solidFill>
                <a:srgbClr val="FFFFFF"/>
              </a:solidFill>
            </a:endParaRPr>
          </a:p>
        </p:txBody>
      </p:sp>
      <p:sp>
        <p:nvSpPr>
          <p:cNvPr id="13" name="TextBox 12"/>
          <p:cNvSpPr txBox="1"/>
          <p:nvPr/>
        </p:nvSpPr>
        <p:spPr>
          <a:xfrm>
            <a:off x="1066800" y="1676400"/>
            <a:ext cx="3657600" cy="369332"/>
          </a:xfrm>
          <a:prstGeom prst="rect">
            <a:avLst/>
          </a:prstGeom>
          <a:noFill/>
        </p:spPr>
        <p:txBody>
          <a:bodyPr wrap="square" rtlCol="0">
            <a:spAutoFit/>
          </a:bodyPr>
          <a:lstStyle/>
          <a:p>
            <a:r>
              <a:rPr lang="en-US" dirty="0" smtClean="0">
                <a:solidFill>
                  <a:srgbClr val="FFFFFF"/>
                </a:solidFill>
              </a:rPr>
              <a:t>Super Heads</a:t>
            </a:r>
            <a:endParaRPr lang="en-US" dirty="0">
              <a:solidFill>
                <a:srgbClr val="FFFFFF"/>
              </a:solidFill>
            </a:endParaRPr>
          </a:p>
        </p:txBody>
      </p:sp>
      <p:sp>
        <p:nvSpPr>
          <p:cNvPr id="14" name="TextBox 13"/>
          <p:cNvSpPr txBox="1"/>
          <p:nvPr/>
        </p:nvSpPr>
        <p:spPr>
          <a:xfrm>
            <a:off x="3200400" y="1676400"/>
            <a:ext cx="3657600" cy="369332"/>
          </a:xfrm>
          <a:prstGeom prst="rect">
            <a:avLst/>
          </a:prstGeom>
          <a:noFill/>
        </p:spPr>
        <p:txBody>
          <a:bodyPr wrap="square" rtlCol="0">
            <a:spAutoFit/>
          </a:bodyPr>
          <a:lstStyle/>
          <a:p>
            <a:r>
              <a:rPr lang="en-US" dirty="0" smtClean="0">
                <a:solidFill>
                  <a:srgbClr val="FFFFFF"/>
                </a:solidFill>
              </a:rPr>
              <a:t>Consultant Heads</a:t>
            </a:r>
            <a:endParaRPr lang="en-US" dirty="0">
              <a:solidFill>
                <a:srgbClr val="FFFFFF"/>
              </a:solidFill>
            </a:endParaRPr>
          </a:p>
        </p:txBody>
      </p:sp>
      <p:sp>
        <p:nvSpPr>
          <p:cNvPr id="15" name="TextBox 14"/>
          <p:cNvSpPr txBox="1"/>
          <p:nvPr/>
        </p:nvSpPr>
        <p:spPr>
          <a:xfrm>
            <a:off x="5943600" y="1676400"/>
            <a:ext cx="3657600" cy="369332"/>
          </a:xfrm>
          <a:prstGeom prst="rect">
            <a:avLst/>
          </a:prstGeom>
          <a:noFill/>
        </p:spPr>
        <p:txBody>
          <a:bodyPr wrap="square" rtlCol="0">
            <a:spAutoFit/>
          </a:bodyPr>
          <a:lstStyle/>
          <a:p>
            <a:r>
              <a:rPr lang="en-US" dirty="0" smtClean="0">
                <a:solidFill>
                  <a:srgbClr val="FFFFFF"/>
                </a:solidFill>
              </a:rPr>
              <a:t>Executive Heads</a:t>
            </a:r>
            <a:endParaRPr lang="en-US" dirty="0">
              <a:solidFill>
                <a:srgbClr val="FFFFFF"/>
              </a:solidFill>
            </a:endParaRPr>
          </a:p>
        </p:txBody>
      </p:sp>
      <p:sp>
        <p:nvSpPr>
          <p:cNvPr id="16" name="TextBox 15"/>
          <p:cNvSpPr txBox="1"/>
          <p:nvPr/>
        </p:nvSpPr>
        <p:spPr>
          <a:xfrm>
            <a:off x="1066800" y="6019800"/>
            <a:ext cx="3657600" cy="369332"/>
          </a:xfrm>
          <a:prstGeom prst="rect">
            <a:avLst/>
          </a:prstGeom>
          <a:noFill/>
        </p:spPr>
        <p:txBody>
          <a:bodyPr wrap="square" rtlCol="0">
            <a:spAutoFit/>
          </a:bodyPr>
          <a:lstStyle/>
          <a:p>
            <a:r>
              <a:rPr lang="en-US" dirty="0" smtClean="0">
                <a:solidFill>
                  <a:srgbClr val="FFFFFF"/>
                </a:solidFill>
              </a:rPr>
              <a:t>Gaining Ground</a:t>
            </a:r>
            <a:endParaRPr lang="en-US" dirty="0">
              <a:solidFill>
                <a:srgbClr val="FFFFFF"/>
              </a:solidFill>
            </a:endParaRPr>
          </a:p>
        </p:txBody>
      </p:sp>
      <p:sp>
        <p:nvSpPr>
          <p:cNvPr id="17" name="TextBox 16"/>
          <p:cNvSpPr txBox="1"/>
          <p:nvPr/>
        </p:nvSpPr>
        <p:spPr>
          <a:xfrm>
            <a:off x="2895600" y="6019800"/>
            <a:ext cx="3657600" cy="369332"/>
          </a:xfrm>
          <a:prstGeom prst="rect">
            <a:avLst/>
          </a:prstGeom>
          <a:noFill/>
        </p:spPr>
        <p:txBody>
          <a:bodyPr wrap="square" rtlCol="0">
            <a:spAutoFit/>
          </a:bodyPr>
          <a:lstStyle/>
          <a:p>
            <a:r>
              <a:rPr lang="en-US" dirty="0" smtClean="0">
                <a:solidFill>
                  <a:srgbClr val="FFFFFF"/>
                </a:solidFill>
              </a:rPr>
              <a:t>Leading Light Schools</a:t>
            </a:r>
            <a:endParaRPr lang="en-US" dirty="0">
              <a:solidFill>
                <a:srgbClr val="FFFFFF"/>
              </a:solidFill>
            </a:endParaRPr>
          </a:p>
        </p:txBody>
      </p:sp>
      <p:sp>
        <p:nvSpPr>
          <p:cNvPr id="18" name="TextBox 17"/>
          <p:cNvSpPr txBox="1"/>
          <p:nvPr/>
        </p:nvSpPr>
        <p:spPr>
          <a:xfrm>
            <a:off x="5334000" y="6019800"/>
            <a:ext cx="3657600" cy="369332"/>
          </a:xfrm>
          <a:prstGeom prst="rect">
            <a:avLst/>
          </a:prstGeom>
          <a:noFill/>
        </p:spPr>
        <p:txBody>
          <a:bodyPr wrap="square" rtlCol="0">
            <a:spAutoFit/>
          </a:bodyPr>
          <a:lstStyle/>
          <a:p>
            <a:r>
              <a:rPr lang="en-US" dirty="0" smtClean="0">
                <a:solidFill>
                  <a:srgbClr val="FFFFFF"/>
                </a:solidFill>
              </a:rPr>
              <a:t>Trust Schools</a:t>
            </a:r>
            <a:endParaRPr lang="en-US" dirty="0">
              <a:solidFill>
                <a:srgbClr val="FFFFFF"/>
              </a:solidFill>
            </a:endParaRPr>
          </a:p>
        </p:txBody>
      </p:sp>
      <p:pic>
        <p:nvPicPr>
          <p:cNvPr id="19" name="Picture 18"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accel="50000" decel="5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9" accel="50000" decel="5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9" accel="50000" decel="5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2" presetClass="entr" presetSubtype="9" accel="50000" decel="5000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9" accel="50000" decel="5000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childTnLst>
                          </p:cTn>
                        </p:par>
                        <p:par>
                          <p:cTn id="34" fill="hold">
                            <p:stCondLst>
                              <p:cond delay="2500"/>
                            </p:stCondLst>
                            <p:childTnLst>
                              <p:par>
                                <p:cTn id="35" presetID="2" presetClass="entr" presetSubtype="9" accel="50000" decel="5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2" presetClass="entr" presetSubtype="9" accel="50000" decel="5000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0-#ppt_h/2"/>
                                          </p:val>
                                        </p:tav>
                                        <p:tav tm="100000">
                                          <p:val>
                                            <p:strVal val="#ppt_y"/>
                                          </p:val>
                                        </p:tav>
                                      </p:tavLst>
                                    </p:anim>
                                  </p:childTnLst>
                                </p:cTn>
                              </p:par>
                            </p:childTnLst>
                          </p:cTn>
                        </p:par>
                        <p:par>
                          <p:cTn id="44" fill="hold">
                            <p:stCondLst>
                              <p:cond delay="3500"/>
                            </p:stCondLst>
                            <p:childTnLst>
                              <p:par>
                                <p:cTn id="45" presetID="2" presetClass="entr" presetSubtype="9" accel="50000" decel="5000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0-#ppt_h/2"/>
                                          </p:val>
                                        </p:tav>
                                        <p:tav tm="100000">
                                          <p:val>
                                            <p:strVal val="#ppt_y"/>
                                          </p:val>
                                        </p:tav>
                                      </p:tavLst>
                                    </p:anim>
                                  </p:childTnLst>
                                </p:cTn>
                              </p:par>
                            </p:childTnLst>
                          </p:cTn>
                        </p:par>
                        <p:par>
                          <p:cTn id="49" fill="hold">
                            <p:stCondLst>
                              <p:cond delay="4000"/>
                            </p:stCondLst>
                            <p:childTnLst>
                              <p:par>
                                <p:cTn id="50" presetID="2" presetClass="entr" presetSubtype="9" accel="50000" decel="5000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0-#ppt_w/2"/>
                                          </p:val>
                                        </p:tav>
                                        <p:tav tm="100000">
                                          <p:val>
                                            <p:strVal val="#ppt_x"/>
                                          </p:val>
                                        </p:tav>
                                      </p:tavLst>
                                    </p:anim>
                                    <p:anim calcmode="lin" valueType="num">
                                      <p:cBhvr additive="base">
                                        <p:cTn id="53" dur="500" fill="hold"/>
                                        <p:tgtEl>
                                          <p:spTgt spid="12"/>
                                        </p:tgtEl>
                                        <p:attrNameLst>
                                          <p:attrName>ppt_y</p:attrName>
                                        </p:attrNameLst>
                                      </p:cBhvr>
                                      <p:tavLst>
                                        <p:tav tm="0">
                                          <p:val>
                                            <p:strVal val="0-#ppt_h/2"/>
                                          </p:val>
                                        </p:tav>
                                        <p:tav tm="100000">
                                          <p:val>
                                            <p:strVal val="#ppt_y"/>
                                          </p:val>
                                        </p:tav>
                                      </p:tavLst>
                                    </p:anim>
                                  </p:childTnLst>
                                </p:cTn>
                              </p:par>
                            </p:childTnLst>
                          </p:cTn>
                        </p:par>
                        <p:par>
                          <p:cTn id="54" fill="hold">
                            <p:stCondLst>
                              <p:cond delay="4500"/>
                            </p:stCondLst>
                            <p:childTnLst>
                              <p:par>
                                <p:cTn id="55" presetID="2" presetClass="entr" presetSubtype="9" accel="50000" decel="5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0-#ppt_w/2"/>
                                          </p:val>
                                        </p:tav>
                                        <p:tav tm="100000">
                                          <p:val>
                                            <p:strVal val="#ppt_x"/>
                                          </p:val>
                                        </p:tav>
                                      </p:tavLst>
                                    </p:anim>
                                    <p:anim calcmode="lin" valueType="num">
                                      <p:cBhvr additive="base">
                                        <p:cTn id="58" dur="500" fill="hold"/>
                                        <p:tgtEl>
                                          <p:spTgt spid="13"/>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2" presetClass="entr" presetSubtype="9" accel="50000" decel="5000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0-#ppt_w/2"/>
                                          </p:val>
                                        </p:tav>
                                        <p:tav tm="100000">
                                          <p:val>
                                            <p:strVal val="#ppt_x"/>
                                          </p:val>
                                        </p:tav>
                                      </p:tavLst>
                                    </p:anim>
                                    <p:anim calcmode="lin" valueType="num">
                                      <p:cBhvr additive="base">
                                        <p:cTn id="63" dur="500" fill="hold"/>
                                        <p:tgtEl>
                                          <p:spTgt spid="14"/>
                                        </p:tgtEl>
                                        <p:attrNameLst>
                                          <p:attrName>ppt_y</p:attrName>
                                        </p:attrNameLst>
                                      </p:cBhvr>
                                      <p:tavLst>
                                        <p:tav tm="0">
                                          <p:val>
                                            <p:strVal val="0-#ppt_h/2"/>
                                          </p:val>
                                        </p:tav>
                                        <p:tav tm="100000">
                                          <p:val>
                                            <p:strVal val="#ppt_y"/>
                                          </p:val>
                                        </p:tav>
                                      </p:tavLst>
                                    </p:anim>
                                  </p:childTnLst>
                                </p:cTn>
                              </p:par>
                            </p:childTnLst>
                          </p:cTn>
                        </p:par>
                        <p:par>
                          <p:cTn id="64" fill="hold">
                            <p:stCondLst>
                              <p:cond delay="5500"/>
                            </p:stCondLst>
                            <p:childTnLst>
                              <p:par>
                                <p:cTn id="65" presetID="2" presetClass="entr" presetSubtype="9" accel="50000" decel="5000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0-#ppt_w/2"/>
                                          </p:val>
                                        </p:tav>
                                        <p:tav tm="100000">
                                          <p:val>
                                            <p:strVal val="#ppt_x"/>
                                          </p:val>
                                        </p:tav>
                                      </p:tavLst>
                                    </p:anim>
                                    <p:anim calcmode="lin" valueType="num">
                                      <p:cBhvr additive="base">
                                        <p:cTn id="68" dur="500" fill="hold"/>
                                        <p:tgtEl>
                                          <p:spTgt spid="15"/>
                                        </p:tgtEl>
                                        <p:attrNameLst>
                                          <p:attrName>ppt_y</p:attrName>
                                        </p:attrNameLst>
                                      </p:cBhvr>
                                      <p:tavLst>
                                        <p:tav tm="0">
                                          <p:val>
                                            <p:strVal val="0-#ppt_h/2"/>
                                          </p:val>
                                        </p:tav>
                                        <p:tav tm="100000">
                                          <p:val>
                                            <p:strVal val="#ppt_y"/>
                                          </p:val>
                                        </p:tav>
                                      </p:tavLst>
                                    </p:anim>
                                  </p:childTnLst>
                                </p:cTn>
                              </p:par>
                            </p:childTnLst>
                          </p:cTn>
                        </p:par>
                        <p:par>
                          <p:cTn id="69" fill="hold">
                            <p:stCondLst>
                              <p:cond delay="6000"/>
                            </p:stCondLst>
                            <p:childTnLst>
                              <p:par>
                                <p:cTn id="70" presetID="2" presetClass="entr" presetSubtype="9" accel="50000" decel="5000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0-#ppt_w/2"/>
                                          </p:val>
                                        </p:tav>
                                        <p:tav tm="100000">
                                          <p:val>
                                            <p:strVal val="#ppt_x"/>
                                          </p:val>
                                        </p:tav>
                                      </p:tavLst>
                                    </p:anim>
                                    <p:anim calcmode="lin" valueType="num">
                                      <p:cBhvr additive="base">
                                        <p:cTn id="73" dur="500" fill="hold"/>
                                        <p:tgtEl>
                                          <p:spTgt spid="16"/>
                                        </p:tgtEl>
                                        <p:attrNameLst>
                                          <p:attrName>ppt_y</p:attrName>
                                        </p:attrNameLst>
                                      </p:cBhvr>
                                      <p:tavLst>
                                        <p:tav tm="0">
                                          <p:val>
                                            <p:strVal val="0-#ppt_h/2"/>
                                          </p:val>
                                        </p:tav>
                                        <p:tav tm="100000">
                                          <p:val>
                                            <p:strVal val="#ppt_y"/>
                                          </p:val>
                                        </p:tav>
                                      </p:tavLst>
                                    </p:anim>
                                  </p:childTnLst>
                                </p:cTn>
                              </p:par>
                            </p:childTnLst>
                          </p:cTn>
                        </p:par>
                        <p:par>
                          <p:cTn id="74" fill="hold">
                            <p:stCondLst>
                              <p:cond delay="6500"/>
                            </p:stCondLst>
                            <p:childTnLst>
                              <p:par>
                                <p:cTn id="75" presetID="2" presetClass="entr" presetSubtype="9" accel="50000" decel="5000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0-#ppt_w/2"/>
                                          </p:val>
                                        </p:tav>
                                        <p:tav tm="100000">
                                          <p:val>
                                            <p:strVal val="#ppt_x"/>
                                          </p:val>
                                        </p:tav>
                                      </p:tavLst>
                                    </p:anim>
                                    <p:anim calcmode="lin" valueType="num">
                                      <p:cBhvr additive="base">
                                        <p:cTn id="78" dur="500" fill="hold"/>
                                        <p:tgtEl>
                                          <p:spTgt spid="17"/>
                                        </p:tgtEl>
                                        <p:attrNameLst>
                                          <p:attrName>ppt_y</p:attrName>
                                        </p:attrNameLst>
                                      </p:cBhvr>
                                      <p:tavLst>
                                        <p:tav tm="0">
                                          <p:val>
                                            <p:strVal val="0-#ppt_h/2"/>
                                          </p:val>
                                        </p:tav>
                                        <p:tav tm="100000">
                                          <p:val>
                                            <p:strVal val="#ppt_y"/>
                                          </p:val>
                                        </p:tav>
                                      </p:tavLst>
                                    </p:anim>
                                  </p:childTnLst>
                                </p:cTn>
                              </p:par>
                            </p:childTnLst>
                          </p:cTn>
                        </p:par>
                        <p:par>
                          <p:cTn id="79" fill="hold">
                            <p:stCondLst>
                              <p:cond delay="7000"/>
                            </p:stCondLst>
                            <p:childTnLst>
                              <p:par>
                                <p:cTn id="80" presetID="2" presetClass="entr" presetSubtype="9" accel="50000" decel="50000"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500" fill="hold"/>
                                        <p:tgtEl>
                                          <p:spTgt spid="18"/>
                                        </p:tgtEl>
                                        <p:attrNameLst>
                                          <p:attrName>ppt_x</p:attrName>
                                        </p:attrNameLst>
                                      </p:cBhvr>
                                      <p:tavLst>
                                        <p:tav tm="0">
                                          <p:val>
                                            <p:strVal val="0-#ppt_w/2"/>
                                          </p:val>
                                        </p:tav>
                                        <p:tav tm="100000">
                                          <p:val>
                                            <p:strVal val="#ppt_x"/>
                                          </p:val>
                                        </p:tav>
                                      </p:tavLst>
                                    </p:anim>
                                    <p:anim calcmode="lin" valueType="num">
                                      <p:cBhvr additive="base">
                                        <p:cTn id="83"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7400" y="1295400"/>
            <a:ext cx="5080000" cy="3505200"/>
          </a:xfrm>
          <a:prstGeom prst="rect">
            <a:avLst/>
          </a:prstGeom>
        </p:spPr>
      </p:pic>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3 Provocations:</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
        <p:nvSpPr>
          <p:cNvPr id="6" name="TextBox 5"/>
          <p:cNvSpPr txBox="1"/>
          <p:nvPr/>
        </p:nvSpPr>
        <p:spPr>
          <a:xfrm>
            <a:off x="2286000" y="2819400"/>
            <a:ext cx="4800600" cy="1754327"/>
          </a:xfrm>
          <a:prstGeom prst="rect">
            <a:avLst/>
          </a:prstGeom>
          <a:noFill/>
        </p:spPr>
        <p:txBody>
          <a:bodyPr wrap="square" rtlCol="0">
            <a:spAutoFit/>
          </a:bodyPr>
          <a:lstStyle/>
          <a:p>
            <a:pPr algn="ctr"/>
            <a:r>
              <a:rPr lang="en-US" sz="5400" dirty="0" smtClean="0">
                <a:solidFill>
                  <a:srgbClr val="FFFFFF"/>
                </a:solidFill>
              </a:rPr>
              <a:t>We haven’t ‘done’ literacy</a:t>
            </a:r>
            <a:endParaRPr lang="en-US" sz="5400" dirty="0">
              <a:solidFill>
                <a:srgbClr val="FFFFFF"/>
              </a:solidFill>
            </a:endParaRPr>
          </a:p>
        </p:txBody>
      </p:sp>
      <p:sp>
        <p:nvSpPr>
          <p:cNvPr id="8" name="TextBox 7"/>
          <p:cNvSpPr txBox="1"/>
          <p:nvPr/>
        </p:nvSpPr>
        <p:spPr>
          <a:xfrm>
            <a:off x="685800" y="2170195"/>
            <a:ext cx="1143000" cy="5201424"/>
          </a:xfrm>
          <a:prstGeom prst="rect">
            <a:avLst/>
          </a:prstGeom>
          <a:noFill/>
        </p:spPr>
        <p:txBody>
          <a:bodyPr wrap="square" rtlCol="0">
            <a:spAutoFit/>
          </a:bodyPr>
          <a:lstStyle/>
          <a:p>
            <a:r>
              <a:rPr lang="en-US" sz="16600" dirty="0" smtClean="0">
                <a:solidFill>
                  <a:srgbClr val="FFFFFF"/>
                </a:solidFill>
              </a:rPr>
              <a:t>1</a:t>
            </a:r>
            <a:endParaRPr lang="en-US" sz="166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3 Provocations:</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
        <p:nvSpPr>
          <p:cNvPr id="6" name="TextBox 5"/>
          <p:cNvSpPr txBox="1"/>
          <p:nvPr/>
        </p:nvSpPr>
        <p:spPr>
          <a:xfrm>
            <a:off x="2057400" y="2819400"/>
            <a:ext cx="6815588" cy="1754327"/>
          </a:xfrm>
          <a:prstGeom prst="rect">
            <a:avLst/>
          </a:prstGeom>
          <a:noFill/>
        </p:spPr>
        <p:txBody>
          <a:bodyPr wrap="square" rtlCol="0">
            <a:spAutoFit/>
          </a:bodyPr>
          <a:lstStyle/>
          <a:p>
            <a:pPr algn="ctr"/>
            <a:r>
              <a:rPr lang="en-US" sz="5400" dirty="0" smtClean="0">
                <a:solidFill>
                  <a:srgbClr val="FFFFFF"/>
                </a:solidFill>
              </a:rPr>
              <a:t>Every teacher </a:t>
            </a:r>
            <a:r>
              <a:rPr lang="en-US" sz="5400" dirty="0" smtClean="0">
                <a:solidFill>
                  <a:srgbClr val="3366FF"/>
                </a:solidFill>
              </a:rPr>
              <a:t>in </a:t>
            </a:r>
            <a:r>
              <a:rPr lang="en-US" sz="5400" dirty="0" smtClean="0">
                <a:solidFill>
                  <a:srgbClr val="FFFFFF"/>
                </a:solidFill>
              </a:rPr>
              <a:t>English is a teacher </a:t>
            </a:r>
            <a:r>
              <a:rPr lang="en-US" sz="5400" dirty="0" smtClean="0">
                <a:solidFill>
                  <a:srgbClr val="3366FF"/>
                </a:solidFill>
              </a:rPr>
              <a:t>of</a:t>
            </a:r>
            <a:r>
              <a:rPr lang="en-US" sz="5400" dirty="0" smtClean="0">
                <a:solidFill>
                  <a:srgbClr val="FFFFFF"/>
                </a:solidFill>
              </a:rPr>
              <a:t> English</a:t>
            </a:r>
            <a:endParaRPr lang="en-US" sz="5400" dirty="0">
              <a:solidFill>
                <a:srgbClr val="FFFFFF"/>
              </a:solidFill>
            </a:endParaRPr>
          </a:p>
        </p:txBody>
      </p:sp>
      <p:sp>
        <p:nvSpPr>
          <p:cNvPr id="8" name="TextBox 7"/>
          <p:cNvSpPr txBox="1"/>
          <p:nvPr/>
        </p:nvSpPr>
        <p:spPr>
          <a:xfrm>
            <a:off x="685800" y="2170195"/>
            <a:ext cx="1143000" cy="5201424"/>
          </a:xfrm>
          <a:prstGeom prst="rect">
            <a:avLst/>
          </a:prstGeom>
          <a:noFill/>
        </p:spPr>
        <p:txBody>
          <a:bodyPr wrap="square" rtlCol="0">
            <a:spAutoFit/>
          </a:bodyPr>
          <a:lstStyle/>
          <a:p>
            <a:r>
              <a:rPr lang="en-US" sz="16600" dirty="0" smtClean="0">
                <a:solidFill>
                  <a:srgbClr val="FFFFFF"/>
                </a:solidFill>
              </a:rPr>
              <a:t>2</a:t>
            </a:r>
            <a:endParaRPr lang="en-US" sz="16600" dirty="0">
              <a:solidFill>
                <a:srgbClr val="FFFFFF"/>
              </a:solidFill>
            </a:endParaRPr>
          </a:p>
        </p:txBody>
      </p:sp>
      <p:sp>
        <p:nvSpPr>
          <p:cNvPr id="9" name="TextBox 8"/>
          <p:cNvSpPr txBox="1"/>
          <p:nvPr/>
        </p:nvSpPr>
        <p:spPr>
          <a:xfrm>
            <a:off x="3733800" y="5181600"/>
            <a:ext cx="6815588" cy="523220"/>
          </a:xfrm>
          <a:prstGeom prst="rect">
            <a:avLst/>
          </a:prstGeom>
          <a:noFill/>
        </p:spPr>
        <p:txBody>
          <a:bodyPr wrap="square" rtlCol="0">
            <a:spAutoFit/>
          </a:bodyPr>
          <a:lstStyle/>
          <a:p>
            <a:pPr algn="ctr"/>
            <a:r>
              <a:rPr lang="en-US" sz="2800" dirty="0" smtClean="0">
                <a:solidFill>
                  <a:srgbClr val="FFFFFF"/>
                </a:solidFill>
              </a:rPr>
              <a:t>George Sampson, 1922</a:t>
            </a:r>
            <a:endParaRPr lang="en-US" sz="28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3 Provocations:</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
        <p:nvSpPr>
          <p:cNvPr id="6" name="TextBox 5"/>
          <p:cNvSpPr txBox="1"/>
          <p:nvPr/>
        </p:nvSpPr>
        <p:spPr>
          <a:xfrm>
            <a:off x="2057400" y="2819400"/>
            <a:ext cx="6815588" cy="2585323"/>
          </a:xfrm>
          <a:prstGeom prst="rect">
            <a:avLst/>
          </a:prstGeom>
          <a:noFill/>
        </p:spPr>
        <p:txBody>
          <a:bodyPr wrap="square" rtlCol="0">
            <a:spAutoFit/>
          </a:bodyPr>
          <a:lstStyle/>
          <a:p>
            <a:pPr algn="ctr"/>
            <a:r>
              <a:rPr lang="en-US" sz="5400" dirty="0" smtClean="0">
                <a:solidFill>
                  <a:srgbClr val="FFFFFF"/>
                </a:solidFill>
              </a:rPr>
              <a:t>It’s not about grammar:</a:t>
            </a:r>
          </a:p>
          <a:p>
            <a:pPr algn="ctr"/>
            <a:r>
              <a:rPr lang="en-US" sz="5400" dirty="0" smtClean="0">
                <a:solidFill>
                  <a:srgbClr val="FFFFFF"/>
                </a:solidFill>
              </a:rPr>
              <a:t>it’s about teaching &amp; learning</a:t>
            </a:r>
            <a:endParaRPr lang="en-US" sz="5400" dirty="0">
              <a:solidFill>
                <a:srgbClr val="FFFFFF"/>
              </a:solidFill>
            </a:endParaRPr>
          </a:p>
        </p:txBody>
      </p:sp>
      <p:sp>
        <p:nvSpPr>
          <p:cNvPr id="8" name="TextBox 7"/>
          <p:cNvSpPr txBox="1"/>
          <p:nvPr/>
        </p:nvSpPr>
        <p:spPr>
          <a:xfrm>
            <a:off x="685800" y="2170195"/>
            <a:ext cx="1143000" cy="5201424"/>
          </a:xfrm>
          <a:prstGeom prst="rect">
            <a:avLst/>
          </a:prstGeom>
          <a:noFill/>
        </p:spPr>
        <p:txBody>
          <a:bodyPr wrap="square" rtlCol="0">
            <a:spAutoFit/>
          </a:bodyPr>
          <a:lstStyle/>
          <a:p>
            <a:r>
              <a:rPr lang="en-US" sz="16600" dirty="0" smtClean="0">
                <a:solidFill>
                  <a:srgbClr val="FFFFFF"/>
                </a:solidFill>
              </a:rPr>
              <a:t>3</a:t>
            </a:r>
            <a:endParaRPr lang="en-US" sz="166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3737" name="Text Box 9"/>
          <p:cNvSpPr txBox="1">
            <a:spLocks noChangeArrowheads="1"/>
          </p:cNvSpPr>
          <p:nvPr/>
        </p:nvSpPr>
        <p:spPr bwMode="auto">
          <a:xfrm>
            <a:off x="4495800" y="914400"/>
            <a:ext cx="3276600" cy="1077218"/>
          </a:xfrm>
          <a:prstGeom prst="rect">
            <a:avLst/>
          </a:prstGeom>
          <a:solidFill>
            <a:schemeClr val="tx2"/>
          </a:solidFill>
          <a:ln w="9525">
            <a:noFill/>
            <a:miter lim="800000"/>
            <a:headEnd/>
            <a:tailEnd/>
          </a:ln>
        </p:spPr>
        <p:txBody>
          <a:bodyPr wrap="square">
            <a:prstTxWarp prst="textNoShape">
              <a:avLst/>
            </a:prstTxWarp>
            <a:spAutoFit/>
          </a:bodyPr>
          <a:lstStyle/>
          <a:p>
            <a:pPr algn="ctr">
              <a:spcBef>
                <a:spcPct val="50000"/>
              </a:spcBef>
            </a:pPr>
            <a:r>
              <a:rPr lang="en-GB" sz="3200" dirty="0">
                <a:solidFill>
                  <a:schemeClr val="bg1"/>
                </a:solidFill>
              </a:rPr>
              <a:t>We are part of the literacy club</a:t>
            </a:r>
          </a:p>
        </p:txBody>
      </p:sp>
      <p:sp>
        <p:nvSpPr>
          <p:cNvPr id="73738" name="Text Box 10"/>
          <p:cNvSpPr txBox="1">
            <a:spLocks noChangeArrowheads="1"/>
          </p:cNvSpPr>
          <p:nvPr/>
        </p:nvSpPr>
        <p:spPr bwMode="auto">
          <a:xfrm>
            <a:off x="4495800" y="4191000"/>
            <a:ext cx="3314700" cy="1384995"/>
          </a:xfrm>
          <a:prstGeom prst="rect">
            <a:avLst/>
          </a:prstGeom>
          <a:solidFill>
            <a:schemeClr val="tx2"/>
          </a:solidFill>
          <a:ln w="9525">
            <a:noFill/>
            <a:miter lim="800000"/>
            <a:headEnd/>
            <a:tailEnd/>
          </a:ln>
        </p:spPr>
        <p:txBody>
          <a:bodyPr wrap="square">
            <a:prstTxWarp prst="textNoShape">
              <a:avLst/>
            </a:prstTxWarp>
            <a:spAutoFit/>
          </a:bodyPr>
          <a:lstStyle/>
          <a:p>
            <a:pPr algn="ctr">
              <a:spcBef>
                <a:spcPct val="50000"/>
              </a:spcBef>
            </a:pPr>
            <a:r>
              <a:rPr lang="en-GB" sz="2800" dirty="0">
                <a:solidFill>
                  <a:schemeClr val="bg1"/>
                </a:solidFill>
              </a:rPr>
              <a:t>Literacy today is different from when we were younger</a:t>
            </a:r>
          </a:p>
        </p:txBody>
      </p:sp>
      <p:sp>
        <p:nvSpPr>
          <p:cNvPr id="73739" name="Text Box 11"/>
          <p:cNvSpPr txBox="1">
            <a:spLocks noChangeArrowheads="1"/>
          </p:cNvSpPr>
          <p:nvPr/>
        </p:nvSpPr>
        <p:spPr bwMode="auto">
          <a:xfrm>
            <a:off x="4495800" y="2286000"/>
            <a:ext cx="3314700" cy="1569660"/>
          </a:xfrm>
          <a:prstGeom prst="rect">
            <a:avLst/>
          </a:prstGeom>
          <a:solidFill>
            <a:schemeClr val="tx2"/>
          </a:solidFill>
          <a:ln w="9525">
            <a:noFill/>
            <a:miter lim="800000"/>
            <a:headEnd/>
            <a:tailEnd/>
          </a:ln>
        </p:spPr>
        <p:txBody>
          <a:bodyPr wrap="square">
            <a:prstTxWarp prst="textNoShape">
              <a:avLst/>
            </a:prstTxWarp>
            <a:spAutoFit/>
          </a:bodyPr>
          <a:lstStyle/>
          <a:p>
            <a:pPr algn="ctr">
              <a:spcBef>
                <a:spcPct val="50000"/>
              </a:spcBef>
            </a:pPr>
            <a:r>
              <a:rPr lang="en-GB" sz="3200" dirty="0">
                <a:solidFill>
                  <a:schemeClr val="bg1"/>
                </a:solidFill>
              </a:rPr>
              <a:t>Literacy is taught - it doesn’t just happen</a:t>
            </a:r>
          </a:p>
        </p:txBody>
      </p:sp>
      <p:pic>
        <p:nvPicPr>
          <p:cNvPr id="14" name="Picture 13"/>
          <p:cNvPicPr>
            <a:picLocks noChangeAspect="1"/>
          </p:cNvPicPr>
          <p:nvPr/>
        </p:nvPicPr>
        <p:blipFill>
          <a:blip r:embed="rId3"/>
          <a:stretch>
            <a:fillRect/>
          </a:stretch>
        </p:blipFill>
        <p:spPr>
          <a:xfrm>
            <a:off x="1371600" y="2286000"/>
            <a:ext cx="2591495" cy="1722917"/>
          </a:xfrm>
          <a:prstGeom prst="rect">
            <a:avLst/>
          </a:prstGeom>
        </p:spPr>
      </p:pic>
      <p:pic>
        <p:nvPicPr>
          <p:cNvPr id="7" name="Picture 6" descr="Picture 5.png"/>
          <p:cNvPicPr>
            <a:picLocks noChangeAspect="1"/>
          </p:cNvPicPr>
          <p:nvPr/>
        </p:nvPicPr>
        <p:blipFill>
          <a:blip r:embed="rId4"/>
          <a:stretch>
            <a:fillRect/>
          </a:stretch>
        </p:blipFill>
        <p:spPr>
          <a:xfrm>
            <a:off x="8072888" y="0"/>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737"/>
                                        </p:tgtEl>
                                        <p:attrNameLst>
                                          <p:attrName>style.visibility</p:attrName>
                                        </p:attrNameLst>
                                      </p:cBhvr>
                                      <p:to>
                                        <p:strVal val="visible"/>
                                      </p:to>
                                    </p:set>
                                    <p:animEffect transition="in" filter="checkerboard(across)">
                                      <p:cBhvr>
                                        <p:cTn id="7" dur="500"/>
                                        <p:tgtEl>
                                          <p:spTgt spid="7373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3739"/>
                                        </p:tgtEl>
                                        <p:attrNameLst>
                                          <p:attrName>style.visibility</p:attrName>
                                        </p:attrNameLst>
                                      </p:cBhvr>
                                      <p:to>
                                        <p:strVal val="visible"/>
                                      </p:to>
                                    </p:set>
                                    <p:animEffect transition="in" filter="checkerboard(across)">
                                      <p:cBhvr>
                                        <p:cTn id="12" dur="500"/>
                                        <p:tgtEl>
                                          <p:spTgt spid="7373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73738"/>
                                        </p:tgtEl>
                                        <p:attrNameLst>
                                          <p:attrName>style.visibility</p:attrName>
                                        </p:attrNameLst>
                                      </p:cBhvr>
                                      <p:to>
                                        <p:strVal val="visible"/>
                                      </p:to>
                                    </p:set>
                                    <p:animEffect transition="in" filter="checkerboard(down)">
                                      <p:cBhvr>
                                        <p:cTn id="17" dur="500"/>
                                        <p:tgtEl>
                                          <p:spTgt spid="73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7" grpId="0" animBg="1" autoUpdateAnimBg="0"/>
      <p:bldP spid="73738" grpId="0" animBg="1" autoUpdateAnimBg="0"/>
      <p:bldP spid="73739" grpId="0" animBg="1"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3737" name="Text Box 9"/>
          <p:cNvSpPr txBox="1">
            <a:spLocks noChangeArrowheads="1"/>
          </p:cNvSpPr>
          <p:nvPr/>
        </p:nvSpPr>
        <p:spPr bwMode="auto">
          <a:xfrm>
            <a:off x="4495800" y="914400"/>
            <a:ext cx="3276600" cy="1077218"/>
          </a:xfrm>
          <a:prstGeom prst="rect">
            <a:avLst/>
          </a:prstGeom>
          <a:solidFill>
            <a:schemeClr val="tx2"/>
          </a:solidFill>
          <a:ln w="9525">
            <a:noFill/>
            <a:miter lim="800000"/>
            <a:headEnd/>
            <a:tailEnd/>
          </a:ln>
        </p:spPr>
        <p:txBody>
          <a:bodyPr wrap="square">
            <a:prstTxWarp prst="textNoShape">
              <a:avLst/>
            </a:prstTxWarp>
            <a:spAutoFit/>
          </a:bodyPr>
          <a:lstStyle/>
          <a:p>
            <a:pPr algn="ctr">
              <a:spcBef>
                <a:spcPct val="50000"/>
              </a:spcBef>
            </a:pPr>
            <a:r>
              <a:rPr lang="en-GB" sz="3200" dirty="0">
                <a:solidFill>
                  <a:schemeClr val="bg1"/>
                </a:solidFill>
              </a:rPr>
              <a:t>We are part of the literacy club</a:t>
            </a:r>
          </a:p>
        </p:txBody>
      </p:sp>
      <p:pic>
        <p:nvPicPr>
          <p:cNvPr id="14" name="Picture 13"/>
          <p:cNvPicPr>
            <a:picLocks noChangeAspect="1"/>
          </p:cNvPicPr>
          <p:nvPr/>
        </p:nvPicPr>
        <p:blipFill>
          <a:blip r:embed="rId3"/>
          <a:stretch>
            <a:fillRect/>
          </a:stretch>
        </p:blipFill>
        <p:spPr>
          <a:xfrm>
            <a:off x="1371600" y="2286000"/>
            <a:ext cx="2591495" cy="1722917"/>
          </a:xfrm>
          <a:prstGeom prst="rect">
            <a:avLst/>
          </a:prstGeom>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 name="TextBox 4"/>
          <p:cNvSpPr txBox="1"/>
          <p:nvPr/>
        </p:nvSpPr>
        <p:spPr>
          <a:xfrm>
            <a:off x="1828800" y="1752600"/>
            <a:ext cx="6172200" cy="2554545"/>
          </a:xfrm>
          <a:prstGeom prst="rect">
            <a:avLst/>
          </a:prstGeom>
          <a:noFill/>
        </p:spPr>
        <p:txBody>
          <a:bodyPr wrap="square" rtlCol="0">
            <a:spAutoFit/>
          </a:bodyPr>
          <a:lstStyle/>
          <a:p>
            <a:pPr algn="ctr"/>
            <a:r>
              <a:rPr lang="en-US" sz="8000" dirty="0" smtClean="0">
                <a:solidFill>
                  <a:schemeClr val="bg1"/>
                </a:solidFill>
                <a:latin typeface="Arial Rounded MT Bold"/>
                <a:cs typeface="Arial Rounded MT Bold"/>
              </a:rPr>
              <a:t>Guess the Text Type</a:t>
            </a:r>
            <a:endParaRPr lang="en-US" sz="8000" dirty="0">
              <a:solidFill>
                <a:schemeClr val="bg1"/>
              </a:solidFill>
              <a:latin typeface="Arial Rounded MT Bold"/>
              <a:cs typeface="Arial Rounded MT Bold"/>
            </a:endParaRPr>
          </a:p>
        </p:txBody>
      </p:sp>
      <p:pic>
        <p:nvPicPr>
          <p:cNvPr id="6" name="02 Come fly with me.mp3">
            <a:hlinkClick r:id="" action="ppaction://media"/>
          </p:cNvPr>
          <p:cNvPicPr>
            <a:picLocks noRot="1" noChangeAspect="1"/>
          </p:cNvPicPr>
          <p:nvPr>
            <a:audioFile r:link="rId1"/>
          </p:nvPr>
        </p:nvPicPr>
        <p:blipFill>
          <a:blip r:embed="rId4"/>
          <a:stretch>
            <a:fillRect/>
          </a:stretch>
        </p:blipFill>
        <p:spPr>
          <a:xfrm>
            <a:off x="9144000" y="5867400"/>
            <a:ext cx="249237" cy="249237"/>
          </a:xfrm>
          <a:prstGeom prst="rect">
            <a:avLst/>
          </a:prstGeom>
        </p:spPr>
      </p:pic>
      <p:pic>
        <p:nvPicPr>
          <p:cNvPr id="7" name="Picture 6"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5">
                                            <p:txEl>
                                              <p:pRg st="0" end="0"/>
                                            </p:txEl>
                                          </p:spTgt>
                                        </p:tgtEl>
                                      </p:cBhvr>
                                    </p:animEffect>
                                  </p:childTnLst>
                                </p:cTn>
                              </p:par>
                              <p:par>
                                <p:cTn id="11" presetID="1" presetClass="mediacall" presetSubtype="0" fill="hold" nodeType="withEffect">
                                  <p:stCondLst>
                                    <p:cond delay="0"/>
                                  </p:stCondLst>
                                  <p:childTnLst>
                                    <p:cmd type="call" cmd="playFrom(0.0)">
                                      <p:cBhvr>
                                        <p:cTn id="12" dur="16540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5"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 name="TextBox 4"/>
          <p:cNvSpPr txBox="1"/>
          <p:nvPr/>
        </p:nvSpPr>
        <p:spPr>
          <a:xfrm>
            <a:off x="1752600" y="1524000"/>
            <a:ext cx="6172200" cy="1754327"/>
          </a:xfrm>
          <a:prstGeom prst="rect">
            <a:avLst/>
          </a:prstGeom>
          <a:noFill/>
        </p:spPr>
        <p:txBody>
          <a:bodyPr wrap="square" rtlCol="0">
            <a:spAutoFit/>
          </a:bodyPr>
          <a:lstStyle/>
          <a:p>
            <a:pPr algn="ctr"/>
            <a:r>
              <a:rPr lang="en-US" sz="5400" dirty="0" smtClean="0">
                <a:solidFill>
                  <a:schemeClr val="bg1"/>
                </a:solidFill>
                <a:latin typeface="Arial Rounded MT Bold"/>
                <a:cs typeface="Arial Rounded MT Bold"/>
              </a:rPr>
              <a:t>1 - Where would you find this text?</a:t>
            </a:r>
            <a:endParaRPr lang="en-US" sz="5400" dirty="0">
              <a:solidFill>
                <a:schemeClr val="bg1"/>
              </a:solidFill>
              <a:latin typeface="Arial Rounded MT Bold"/>
              <a:cs typeface="Arial Rounded MT Bold"/>
            </a:endParaRPr>
          </a:p>
        </p:txBody>
      </p:sp>
      <p:sp>
        <p:nvSpPr>
          <p:cNvPr id="7" name="TextBox 6"/>
          <p:cNvSpPr txBox="1"/>
          <p:nvPr/>
        </p:nvSpPr>
        <p:spPr>
          <a:xfrm>
            <a:off x="1600200" y="3505200"/>
            <a:ext cx="6172200" cy="1754327"/>
          </a:xfrm>
          <a:prstGeom prst="rect">
            <a:avLst/>
          </a:prstGeom>
          <a:noFill/>
        </p:spPr>
        <p:txBody>
          <a:bodyPr wrap="square" rtlCol="0">
            <a:spAutoFit/>
          </a:bodyPr>
          <a:lstStyle/>
          <a:p>
            <a:pPr algn="ctr"/>
            <a:r>
              <a:rPr lang="en-US" sz="5400" dirty="0" smtClean="0">
                <a:solidFill>
                  <a:schemeClr val="bg1"/>
                </a:solidFill>
                <a:latin typeface="Arial Rounded MT Bold"/>
                <a:cs typeface="Arial Rounded MT Bold"/>
              </a:rPr>
              <a:t>2 - How do you know?</a:t>
            </a:r>
            <a:endParaRPr lang="en-US" sz="5400" dirty="0">
              <a:solidFill>
                <a:schemeClr val="bg1"/>
              </a:solidFill>
              <a:latin typeface="Arial Rounded MT Bold"/>
              <a:cs typeface="Arial Rounded MT Bold"/>
            </a:endParaRPr>
          </a:p>
        </p:txBody>
      </p:sp>
      <p:cxnSp>
        <p:nvCxnSpPr>
          <p:cNvPr id="9" name="Straight Connector 8"/>
          <p:cNvCxnSpPr/>
          <p:nvPr/>
        </p:nvCxnSpPr>
        <p:spPr>
          <a:xfrm>
            <a:off x="1367667" y="3373778"/>
            <a:ext cx="70866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Today:</a:t>
            </a:r>
            <a:endParaRPr lang="en-US" dirty="0">
              <a:solidFill>
                <a:schemeClr val="bg1"/>
              </a:solidFill>
            </a:endParaRPr>
          </a:p>
        </p:txBody>
      </p:sp>
      <p:sp>
        <p:nvSpPr>
          <p:cNvPr id="3" name="TextBox 2"/>
          <p:cNvSpPr txBox="1"/>
          <p:nvPr/>
        </p:nvSpPr>
        <p:spPr>
          <a:xfrm>
            <a:off x="1524000" y="1752600"/>
            <a:ext cx="6096000" cy="3785652"/>
          </a:xfrm>
          <a:prstGeom prst="rect">
            <a:avLst/>
          </a:prstGeom>
          <a:noFill/>
        </p:spPr>
        <p:txBody>
          <a:bodyPr wrap="square" rtlCol="0">
            <a:spAutoFit/>
          </a:bodyPr>
          <a:lstStyle/>
          <a:p>
            <a:pPr marL="742950" indent="-742950">
              <a:buFont typeface="Arial"/>
              <a:buChar char="•"/>
            </a:pPr>
            <a:r>
              <a:rPr lang="en-US" sz="4000" dirty="0" smtClean="0">
                <a:solidFill>
                  <a:srgbClr val="FFFFFF"/>
                </a:solidFill>
              </a:rPr>
              <a:t>Why literacy is the </a:t>
            </a:r>
            <a:r>
              <a:rPr lang="en-US" sz="4000" dirty="0" smtClean="0">
                <a:solidFill>
                  <a:srgbClr val="3366FF"/>
                </a:solidFill>
              </a:rPr>
              <a:t>final frontier</a:t>
            </a:r>
          </a:p>
          <a:p>
            <a:pPr marL="742950" indent="-742950">
              <a:buFont typeface="Arial"/>
              <a:buChar char="•"/>
            </a:pPr>
            <a:r>
              <a:rPr lang="en-US" sz="4000" dirty="0" smtClean="0">
                <a:solidFill>
                  <a:srgbClr val="FFFFFF"/>
                </a:solidFill>
              </a:rPr>
              <a:t>How we’re all members of the </a:t>
            </a:r>
            <a:r>
              <a:rPr lang="en-US" sz="4000" dirty="0" smtClean="0">
                <a:solidFill>
                  <a:srgbClr val="3366FF"/>
                </a:solidFill>
              </a:rPr>
              <a:t>Literacy Club</a:t>
            </a:r>
          </a:p>
          <a:p>
            <a:pPr marL="742950" indent="-742950">
              <a:buFont typeface="Arial"/>
              <a:buChar char="•"/>
            </a:pPr>
            <a:r>
              <a:rPr lang="en-US" sz="4000" dirty="0" smtClean="0">
                <a:solidFill>
                  <a:srgbClr val="FFFFFF"/>
                </a:solidFill>
              </a:rPr>
              <a:t>It’s all about the </a:t>
            </a:r>
            <a:r>
              <a:rPr lang="en-US" sz="4000" dirty="0" smtClean="0">
                <a:solidFill>
                  <a:srgbClr val="3366FF"/>
                </a:solidFill>
              </a:rPr>
              <a:t>classroom</a:t>
            </a:r>
            <a:endParaRPr lang="en-US" sz="4000" dirty="0">
              <a:solidFill>
                <a:srgbClr val="3366FF"/>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2362200" y="1981200"/>
            <a:ext cx="4724400" cy="2246769"/>
          </a:xfrm>
          <a:prstGeom prst="rect">
            <a:avLst/>
          </a:prstGeom>
          <a:noFill/>
          <a:ln w="9525">
            <a:noFill/>
            <a:miter lim="800000"/>
            <a:headEnd/>
            <a:tailEnd/>
          </a:ln>
        </p:spPr>
        <p:txBody>
          <a:bodyPr>
            <a:prstTxWarp prst="textNoShape">
              <a:avLst/>
            </a:prstTxWarp>
            <a:spAutoFit/>
          </a:bodyPr>
          <a:lstStyle/>
          <a:p>
            <a:pPr algn="ctr"/>
            <a:r>
              <a:rPr lang="en-GB" sz="2800" dirty="0">
                <a:solidFill>
                  <a:schemeClr val="bg1"/>
                </a:solidFill>
                <a:latin typeface="Comic Sans MS" pitchFamily="24" charset="0"/>
                <a:ea typeface="Times" pitchFamily="24" charset="0"/>
                <a:cs typeface="Times" pitchFamily="24" charset="0"/>
              </a:rPr>
              <a:t>Proud mum in a million Natalie Brown hugged her beautiful baby daughter Casey yesterday and said: “She’s my double miracle.</a:t>
            </a:r>
            <a:r>
              <a:rPr lang="en-GB" sz="2800" dirty="0" smtClean="0">
                <a:solidFill>
                  <a:schemeClr val="bg1"/>
                </a:solidFill>
                <a:latin typeface="Comic Sans MS" pitchFamily="24" charset="0"/>
                <a:ea typeface="Times" pitchFamily="24" charset="0"/>
                <a:cs typeface="Times" pitchFamily="24" charset="0"/>
              </a:rPr>
              <a:t>”</a:t>
            </a:r>
            <a:endParaRPr lang="en-GB" sz="6000" dirty="0">
              <a:solidFill>
                <a:schemeClr val="bg1"/>
              </a:solidFill>
              <a:ea typeface="Times" pitchFamily="24" charset="0"/>
              <a:cs typeface="Times" pitchFamily="24" charset="0"/>
            </a:endParaRPr>
          </a:p>
        </p:txBody>
      </p:sp>
      <p:sp>
        <p:nvSpPr>
          <p:cNvPr id="30727" name="Text Box 10"/>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1</a:t>
            </a:r>
          </a:p>
        </p:txBody>
      </p:sp>
      <p:graphicFrame>
        <p:nvGraphicFramePr>
          <p:cNvPr id="21518" name="Object 2"/>
          <p:cNvGraphicFramePr>
            <a:graphicFrameLocks noChangeAspect="1"/>
          </p:cNvGraphicFramePr>
          <p:nvPr/>
        </p:nvGraphicFramePr>
        <p:xfrm>
          <a:off x="6477000" y="4648200"/>
          <a:ext cx="2286000" cy="1944688"/>
        </p:xfrm>
        <a:graphic>
          <a:graphicData uri="http://schemas.openxmlformats.org/presentationml/2006/ole">
            <p:oleObj spid="_x0000_s62466" name="Clip" r:id="rId5" imgW="371856" imgH="316992" progId="">
              <p:embed/>
            </p:oleObj>
          </a:graphicData>
        </a:graphic>
      </p:graphicFrame>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1509"/>
                                        </p:tgtEl>
                                        <p:attrNameLst>
                                          <p:attrName>style.visibility</p:attrName>
                                        </p:attrNameLst>
                                      </p:cBhvr>
                                      <p:to>
                                        <p:strVal val="visible"/>
                                      </p:to>
                                    </p:set>
                                    <p:animEffect transition="in" filter="wipe(left)">
                                      <p:cBhvr>
                                        <p:cTn id="7" dur="300"/>
                                        <p:tgtEl>
                                          <p:spTgt spid="2150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518"/>
                                        </p:tgtEl>
                                        <p:attrNameLst>
                                          <p:attrName>style.visibility</p:attrName>
                                        </p:attrNameLst>
                                      </p:cBhvr>
                                      <p:to>
                                        <p:strVal val="visible"/>
                                      </p:to>
                                    </p:set>
                                    <p:animEffect transition="in" filter="box(in)">
                                      <p:cBhvr>
                                        <p:cTn id="12" dur="500"/>
                                        <p:tgtEl>
                                          <p:spTgt spid="21518"/>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graphicFrame>
        <p:nvGraphicFramePr>
          <p:cNvPr id="22539" name="Object 2"/>
          <p:cNvGraphicFramePr>
            <a:graphicFrameLocks noChangeAspect="1"/>
          </p:cNvGraphicFramePr>
          <p:nvPr/>
        </p:nvGraphicFramePr>
        <p:xfrm>
          <a:off x="0" y="4724400"/>
          <a:ext cx="2286000" cy="1944688"/>
        </p:xfrm>
        <a:graphic>
          <a:graphicData uri="http://schemas.openxmlformats.org/presentationml/2006/ole">
            <p:oleObj spid="_x0000_s64514" name="Clip" r:id="rId5" imgW="371856" imgH="316992" progId="">
              <p:embed/>
            </p:oleObj>
          </a:graphicData>
        </a:graphic>
      </p:graphicFrame>
      <p:sp>
        <p:nvSpPr>
          <p:cNvPr id="32772"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533" name="Rectangle 5"/>
          <p:cNvSpPr>
            <a:spLocks noChangeArrowheads="1"/>
          </p:cNvSpPr>
          <p:nvPr/>
        </p:nvSpPr>
        <p:spPr bwMode="auto">
          <a:xfrm>
            <a:off x="2209800" y="1143000"/>
            <a:ext cx="4724400" cy="3970318"/>
          </a:xfrm>
          <a:prstGeom prst="rect">
            <a:avLst/>
          </a:prstGeom>
          <a:noFill/>
          <a:ln w="9525">
            <a:noFill/>
            <a:miter lim="800000"/>
            <a:headEnd/>
            <a:tailEnd/>
          </a:ln>
        </p:spPr>
        <p:txBody>
          <a:bodyPr>
            <a:prstTxWarp prst="textNoShape">
              <a:avLst/>
            </a:prstTxWarp>
            <a:spAutoFit/>
          </a:bodyPr>
          <a:lstStyle/>
          <a:p>
            <a:pPr algn="ctr"/>
            <a:r>
              <a:rPr lang="en-GB" sz="2800" dirty="0">
                <a:solidFill>
                  <a:srgbClr val="FFFFFF"/>
                </a:solidFill>
                <a:latin typeface="Comic Sans MS" pitchFamily="24" charset="0"/>
                <a:ea typeface="Times" pitchFamily="24" charset="0"/>
                <a:cs typeface="Times" pitchFamily="24" charset="0"/>
              </a:rPr>
              <a:t>The blood vessels of the circulatory system, branching into multitudes of very fine tubes (capillaries), supply all parts of the muscles and organs with blood, which carries oxygen and food necessary for life.</a:t>
            </a:r>
          </a:p>
        </p:txBody>
      </p:sp>
      <p:sp>
        <p:nvSpPr>
          <p:cNvPr id="32775" name="Text Box 8"/>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2</a:t>
            </a:r>
          </a:p>
        </p:txBody>
      </p:sp>
      <p:pic>
        <p:nvPicPr>
          <p:cNvPr id="7" name="Picture 6"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2533"/>
                                        </p:tgtEl>
                                        <p:attrNameLst>
                                          <p:attrName>style.visibility</p:attrName>
                                        </p:attrNameLst>
                                      </p:cBhvr>
                                      <p:to>
                                        <p:strVal val="visible"/>
                                      </p:to>
                                    </p:set>
                                    <p:animEffect transition="in" filter="wipe(left)">
                                      <p:cBhvr>
                                        <p:cTn id="7" dur="300"/>
                                        <p:tgtEl>
                                          <p:spTgt spid="2253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2539"/>
                                        </p:tgtEl>
                                        <p:attrNameLst>
                                          <p:attrName>style.visibility</p:attrName>
                                        </p:attrNameLst>
                                      </p:cBhvr>
                                      <p:to>
                                        <p:strVal val="visible"/>
                                      </p:to>
                                    </p:set>
                                    <p:animEffect transition="in" filter="box(in)">
                                      <p:cBhvr>
                                        <p:cTn id="12" dur="500"/>
                                        <p:tgtEl>
                                          <p:spTgt spid="22539"/>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82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3557" name="Rectangle 5"/>
          <p:cNvSpPr>
            <a:spLocks noChangeArrowheads="1"/>
          </p:cNvSpPr>
          <p:nvPr/>
        </p:nvSpPr>
        <p:spPr bwMode="auto">
          <a:xfrm>
            <a:off x="2057400" y="1143000"/>
            <a:ext cx="4724400" cy="3539431"/>
          </a:xfrm>
          <a:prstGeom prst="rect">
            <a:avLst/>
          </a:prstGeom>
          <a:noFill/>
          <a:ln w="9525">
            <a:noFill/>
            <a:miter lim="800000"/>
            <a:headEnd/>
            <a:tailEnd/>
          </a:ln>
        </p:spPr>
        <p:txBody>
          <a:bodyPr>
            <a:prstTxWarp prst="textNoShape">
              <a:avLst/>
            </a:prstTxWarp>
            <a:spAutoFit/>
          </a:bodyPr>
          <a:lstStyle/>
          <a:p>
            <a:pPr algn="ctr"/>
            <a:r>
              <a:rPr lang="en-GB" sz="2800" dirty="0">
                <a:solidFill>
                  <a:srgbClr val="FFFFFF"/>
                </a:solidFill>
                <a:latin typeface="Comic Sans MS" pitchFamily="24" charset="0"/>
                <a:ea typeface="Times" pitchFamily="24" charset="0"/>
                <a:cs typeface="Times" pitchFamily="24" charset="0"/>
              </a:rPr>
              <a:t>Ensure that the electrical supply is turned off. Ensure the existing circuit to which the fitting is to be connected has been installed and fused in accordance with current L.L.L wiring regulations</a:t>
            </a:r>
          </a:p>
        </p:txBody>
      </p:sp>
      <p:sp>
        <p:nvSpPr>
          <p:cNvPr id="34823" name="Text Box 8"/>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3</a:t>
            </a:r>
          </a:p>
        </p:txBody>
      </p:sp>
      <p:graphicFrame>
        <p:nvGraphicFramePr>
          <p:cNvPr id="23563" name="Object 2"/>
          <p:cNvGraphicFramePr>
            <a:graphicFrameLocks noChangeAspect="1"/>
          </p:cNvGraphicFramePr>
          <p:nvPr/>
        </p:nvGraphicFramePr>
        <p:xfrm>
          <a:off x="6477000" y="4648200"/>
          <a:ext cx="2286000" cy="1944688"/>
        </p:xfrm>
        <a:graphic>
          <a:graphicData uri="http://schemas.openxmlformats.org/presentationml/2006/ole">
            <p:oleObj spid="_x0000_s66562" name="Clip" r:id="rId5" imgW="371856" imgH="316992" progId="">
              <p:embed/>
            </p:oleObj>
          </a:graphicData>
        </a:graphic>
      </p:graphicFrame>
      <p:pic>
        <p:nvPicPr>
          <p:cNvPr id="7" name="Picture 6"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3557"/>
                                        </p:tgtEl>
                                        <p:attrNameLst>
                                          <p:attrName>style.visibility</p:attrName>
                                        </p:attrNameLst>
                                      </p:cBhvr>
                                      <p:to>
                                        <p:strVal val="visible"/>
                                      </p:to>
                                    </p:set>
                                    <p:animEffect transition="in" filter="wipe(left)">
                                      <p:cBhvr>
                                        <p:cTn id="7" dur="300"/>
                                        <p:tgtEl>
                                          <p:spTgt spid="2355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563"/>
                                        </p:tgtEl>
                                        <p:attrNameLst>
                                          <p:attrName>style.visibility</p:attrName>
                                        </p:attrNameLst>
                                      </p:cBhvr>
                                      <p:to>
                                        <p:strVal val="visible"/>
                                      </p:to>
                                    </p:set>
                                    <p:animEffect transition="in" filter="box(in)">
                                      <p:cBhvr>
                                        <p:cTn id="12" dur="500"/>
                                        <p:tgtEl>
                                          <p:spTgt spid="23563"/>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868" name="Text Box 10"/>
          <p:cNvSpPr txBox="1">
            <a:spLocks noChangeArrowheads="1"/>
          </p:cNvSpPr>
          <p:nvPr/>
        </p:nvSpPr>
        <p:spPr bwMode="auto">
          <a:xfrm>
            <a:off x="2362200" y="2057400"/>
            <a:ext cx="4419600" cy="2105025"/>
          </a:xfrm>
          <a:prstGeom prst="rect">
            <a:avLst/>
          </a:prstGeom>
          <a:noFill/>
          <a:ln w="9525">
            <a:noFill/>
            <a:miter lim="800000"/>
            <a:headEnd/>
            <a:tailEnd/>
          </a:ln>
        </p:spPr>
        <p:txBody>
          <a:bodyPr>
            <a:prstTxWarp prst="textNoShape">
              <a:avLst/>
            </a:prstTxWarp>
            <a:spAutoFit/>
          </a:bodyPr>
          <a:lstStyle/>
          <a:p>
            <a:pPr algn="ctr">
              <a:spcBef>
                <a:spcPct val="50000"/>
              </a:spcBef>
            </a:pPr>
            <a:r>
              <a:rPr lang="en-GB" sz="6600" dirty="0">
                <a:solidFill>
                  <a:srgbClr val="FFFFFF"/>
                </a:solidFill>
                <a:latin typeface="Jester" charset="0"/>
              </a:rPr>
              <a:t>Language oddities</a:t>
            </a: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600200" y="1676400"/>
            <a:ext cx="5410200" cy="3962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38916"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2" name="Rectangle 6"/>
          <p:cNvSpPr>
            <a:spLocks noChangeArrowheads="1"/>
          </p:cNvSpPr>
          <p:nvPr/>
        </p:nvSpPr>
        <p:spPr bwMode="auto">
          <a:xfrm>
            <a:off x="1752600" y="1752600"/>
            <a:ext cx="5105400" cy="3749675"/>
          </a:xfrm>
          <a:prstGeom prst="rect">
            <a:avLst/>
          </a:prstGeom>
          <a:noFill/>
          <a:ln w="9525">
            <a:noFill/>
            <a:miter lim="800000"/>
            <a:headEnd/>
            <a:tailEnd/>
          </a:ln>
        </p:spPr>
        <p:txBody>
          <a:bodyPr>
            <a:prstTxWarp prst="textNoShape">
              <a:avLst/>
            </a:prstTxWarp>
            <a:spAutoFit/>
          </a:bodyPr>
          <a:lstStyle/>
          <a:p>
            <a:pPr algn="ctr"/>
            <a:r>
              <a:rPr lang="en-GB" sz="6000" dirty="0">
                <a:solidFill>
                  <a:schemeClr val="bg1"/>
                </a:solidFill>
                <a:ea typeface="Times" pitchFamily="24" charset="0"/>
                <a:cs typeface="Times" pitchFamily="24" charset="0"/>
              </a:rPr>
              <a:t>DOGS MUST BE CARRIED ON THE ESCALATOR</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dissolv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600200" y="1676400"/>
            <a:ext cx="5410200" cy="3962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63"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5956" name="Rectangle 4"/>
          <p:cNvSpPr>
            <a:spLocks noChangeArrowheads="1"/>
          </p:cNvSpPr>
          <p:nvPr/>
        </p:nvSpPr>
        <p:spPr bwMode="auto">
          <a:xfrm>
            <a:off x="1752600" y="1752600"/>
            <a:ext cx="5105400" cy="3381375"/>
          </a:xfrm>
          <a:prstGeom prst="rect">
            <a:avLst/>
          </a:prstGeom>
          <a:noFill/>
          <a:ln w="9525">
            <a:noFill/>
            <a:miter lim="800000"/>
            <a:headEnd/>
            <a:tailEnd/>
          </a:ln>
        </p:spPr>
        <p:txBody>
          <a:bodyPr>
            <a:prstTxWarp prst="textNoShape">
              <a:avLst/>
            </a:prstTxWarp>
            <a:spAutoFit/>
          </a:bodyPr>
          <a:lstStyle/>
          <a:p>
            <a:pPr algn="ctr"/>
            <a:r>
              <a:rPr lang="en-GB" sz="5400" dirty="0">
                <a:solidFill>
                  <a:schemeClr val="bg1"/>
                </a:solidFill>
                <a:latin typeface="Geneva" pitchFamily="24" charset="0"/>
                <a:ea typeface="Times" pitchFamily="24" charset="0"/>
                <a:cs typeface="Times" pitchFamily="24" charset="0"/>
              </a:rPr>
              <a:t>Please don't smoke and live a more healthy life</a:t>
            </a:r>
          </a:p>
        </p:txBody>
      </p:sp>
      <p:sp>
        <p:nvSpPr>
          <p:cNvPr id="40966" name="Text Box 6"/>
          <p:cNvSpPr txBox="1">
            <a:spLocks noChangeArrowheads="1"/>
          </p:cNvSpPr>
          <p:nvPr/>
        </p:nvSpPr>
        <p:spPr bwMode="auto">
          <a:xfrm>
            <a:off x="1600200" y="5943600"/>
            <a:ext cx="1905000" cy="369332"/>
          </a:xfrm>
          <a:prstGeom prst="rect">
            <a:avLst/>
          </a:prstGeom>
          <a:noFill/>
          <a:ln w="9525">
            <a:noFill/>
            <a:miter lim="800000"/>
            <a:headEnd/>
            <a:tailEnd/>
          </a:ln>
        </p:spPr>
        <p:txBody>
          <a:bodyPr>
            <a:prstTxWarp prst="textNoShape">
              <a:avLst/>
            </a:prstTxWarp>
            <a:spAutoFit/>
          </a:bodyPr>
          <a:lstStyle/>
          <a:p>
            <a:pPr>
              <a:spcBef>
                <a:spcPct val="50000"/>
              </a:spcBef>
            </a:pPr>
            <a:r>
              <a:rPr lang="en-GB" dirty="0" smtClean="0">
                <a:solidFill>
                  <a:srgbClr val="FFFFFF"/>
                </a:solidFill>
              </a:rPr>
              <a:t>PSHE </a:t>
            </a:r>
            <a:r>
              <a:rPr lang="en-GB" dirty="0">
                <a:solidFill>
                  <a:srgbClr val="FFFFFF"/>
                </a:solidFill>
              </a:rPr>
              <a:t>Poster</a:t>
            </a:r>
          </a:p>
        </p:txBody>
      </p:sp>
      <p:pic>
        <p:nvPicPr>
          <p:cNvPr id="6" name="Picture 5"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dissolve">
                                      <p:cBhvr>
                                        <p:cTn id="7" dur="500"/>
                                        <p:tgtEl>
                                          <p:spTgt spid="12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autoUpdateAnimBg="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3012"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9269" name="Rectangle 5"/>
          <p:cNvSpPr>
            <a:spLocks noChangeArrowheads="1"/>
          </p:cNvSpPr>
          <p:nvPr/>
        </p:nvSpPr>
        <p:spPr bwMode="auto">
          <a:xfrm>
            <a:off x="2057400" y="1981200"/>
            <a:ext cx="4724400" cy="1569660"/>
          </a:xfrm>
          <a:prstGeom prst="rect">
            <a:avLst/>
          </a:prstGeom>
          <a:noFill/>
          <a:ln w="9525">
            <a:noFill/>
            <a:miter lim="800000"/>
            <a:headEnd/>
            <a:tailEnd/>
          </a:ln>
        </p:spPr>
        <p:txBody>
          <a:bodyPr>
            <a:prstTxWarp prst="textNoShape">
              <a:avLst/>
            </a:prstTxWarp>
            <a:spAutoFit/>
          </a:bodyPr>
          <a:lstStyle/>
          <a:p>
            <a:pPr algn="ctr"/>
            <a:r>
              <a:rPr lang="en-GB" sz="4800" dirty="0">
                <a:solidFill>
                  <a:schemeClr val="bg1"/>
                </a:solidFill>
                <a:ea typeface="Times" pitchFamily="24" charset="0"/>
                <a:cs typeface="Times" pitchFamily="24" charset="0"/>
              </a:rPr>
              <a:t>Sign at Suffolk hospital</a:t>
            </a:r>
            <a:r>
              <a:rPr lang="en-GB" sz="4800" dirty="0" smtClean="0">
                <a:solidFill>
                  <a:schemeClr val="bg1"/>
                </a:solidFill>
                <a:ea typeface="Times" pitchFamily="24" charset="0"/>
                <a:cs typeface="Times" pitchFamily="24" charset="0"/>
              </a:rPr>
              <a:t>:</a:t>
            </a:r>
            <a:endParaRPr lang="en-GB" sz="4800" dirty="0">
              <a:solidFill>
                <a:schemeClr val="bg1"/>
              </a:solidFill>
              <a:ea typeface="Times" pitchFamily="24" charset="0"/>
              <a:cs typeface="Times" pitchFamily="24" charset="0"/>
            </a:endParaRPr>
          </a:p>
        </p:txBody>
      </p:sp>
      <p:sp>
        <p:nvSpPr>
          <p:cNvPr id="7" name="Rectangle 5"/>
          <p:cNvSpPr>
            <a:spLocks noChangeArrowheads="1"/>
          </p:cNvSpPr>
          <p:nvPr/>
        </p:nvSpPr>
        <p:spPr bwMode="auto">
          <a:xfrm>
            <a:off x="2209800" y="3550860"/>
            <a:ext cx="4724400" cy="1569660"/>
          </a:xfrm>
          <a:prstGeom prst="rect">
            <a:avLst/>
          </a:prstGeom>
          <a:noFill/>
          <a:ln w="9525">
            <a:noFill/>
            <a:miter lim="800000"/>
            <a:headEnd/>
            <a:tailEnd/>
          </a:ln>
        </p:spPr>
        <p:txBody>
          <a:bodyPr>
            <a:prstTxWarp prst="textNoShape">
              <a:avLst/>
            </a:prstTxWarp>
            <a:spAutoFit/>
          </a:bodyPr>
          <a:lstStyle/>
          <a:p>
            <a:pPr algn="ctr"/>
            <a:r>
              <a:rPr lang="en-GB" sz="4800" dirty="0" smtClean="0">
                <a:solidFill>
                  <a:schemeClr val="bg1"/>
                </a:solidFill>
                <a:ea typeface="Times" pitchFamily="24" charset="0"/>
                <a:cs typeface="Times" pitchFamily="24" charset="0"/>
              </a:rPr>
              <a:t>Criminals operate in this area</a:t>
            </a:r>
            <a:endParaRPr lang="en-GB" sz="4800" dirty="0">
              <a:solidFill>
                <a:schemeClr val="bg1"/>
              </a:solidFill>
              <a:ea typeface="Times" pitchFamily="24" charset="0"/>
              <a:cs typeface="Times" pitchFamily="24" charset="0"/>
            </a:endParaRPr>
          </a:p>
        </p:txBody>
      </p:sp>
      <p:pic>
        <p:nvPicPr>
          <p:cNvPr id="8" name="Picture 7"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childTnLst>
                                  <p:subTnLst>
                                    <p:animClr>
                                      <p:cBhvr override="childStyle">
                                        <p:cTn dur="1" fill="hold" display="0" masterRel="nextClick" afterEffect="1"/>
                                        <p:tgtEl>
                                          <p:spTgt spid="139269"/>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p:bldP spid="7"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5060"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198" name="Rectangle 6"/>
          <p:cNvSpPr>
            <a:spLocks noChangeArrowheads="1"/>
          </p:cNvSpPr>
          <p:nvPr/>
        </p:nvSpPr>
        <p:spPr bwMode="auto">
          <a:xfrm>
            <a:off x="1905000" y="2971800"/>
            <a:ext cx="4724400" cy="1006475"/>
          </a:xfrm>
          <a:prstGeom prst="rect">
            <a:avLst/>
          </a:prstGeom>
          <a:noFill/>
          <a:ln w="9525">
            <a:noFill/>
            <a:miter lim="800000"/>
            <a:headEnd/>
            <a:tailEnd/>
          </a:ln>
        </p:spPr>
        <p:txBody>
          <a:bodyPr>
            <a:prstTxWarp prst="textNoShape">
              <a:avLst/>
            </a:prstTxWarp>
            <a:spAutoFit/>
          </a:bodyPr>
          <a:lstStyle/>
          <a:p>
            <a:pPr algn="ctr"/>
            <a:r>
              <a:rPr lang="en-GB" sz="6000">
                <a:solidFill>
                  <a:schemeClr val="bg1"/>
                </a:solidFill>
                <a:ea typeface="Times" pitchFamily="24" charset="0"/>
                <a:cs typeface="Times" pitchFamily="24" charset="0"/>
              </a:rPr>
              <a:t>ICI FIBRES</a:t>
            </a:r>
          </a:p>
        </p:txBody>
      </p:sp>
      <p:pic>
        <p:nvPicPr>
          <p:cNvPr id="7" name="Picture 6"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dissolve">
                                      <p:cBhvr>
                                        <p:cTn id="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7107"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50" name="Rectangle 6"/>
          <p:cNvSpPr>
            <a:spLocks noChangeArrowheads="1"/>
          </p:cNvSpPr>
          <p:nvPr/>
        </p:nvSpPr>
        <p:spPr bwMode="auto">
          <a:xfrm>
            <a:off x="914400" y="1828800"/>
            <a:ext cx="7391400" cy="2862322"/>
          </a:xfrm>
          <a:prstGeom prst="rect">
            <a:avLst/>
          </a:prstGeom>
          <a:noFill/>
          <a:ln w="9525">
            <a:noFill/>
            <a:miter lim="800000"/>
            <a:headEnd/>
            <a:tailEnd/>
          </a:ln>
        </p:spPr>
        <p:txBody>
          <a:bodyPr wrap="square">
            <a:prstTxWarp prst="textNoShape">
              <a:avLst/>
            </a:prstTxWarp>
            <a:spAutoFit/>
          </a:bodyPr>
          <a:lstStyle/>
          <a:p>
            <a:pPr lvl="1" algn="ctr"/>
            <a:r>
              <a:rPr lang="en-GB" sz="3600" dirty="0" smtClean="0">
                <a:solidFill>
                  <a:schemeClr val="bg1"/>
                </a:solidFill>
                <a:latin typeface="Geneva" pitchFamily="24" charset="0"/>
                <a:ea typeface="Times" pitchFamily="24" charset="0"/>
                <a:cs typeface="Times" pitchFamily="24" charset="0"/>
              </a:rPr>
              <a:t>‘</a:t>
            </a:r>
            <a:r>
              <a:rPr lang="en-GB" sz="3600" dirty="0">
                <a:solidFill>
                  <a:schemeClr val="bg1"/>
                </a:solidFill>
                <a:latin typeface="Geneva" pitchFamily="24" charset="0"/>
                <a:ea typeface="Times" pitchFamily="24" charset="0"/>
                <a:cs typeface="Times" pitchFamily="24" charset="0"/>
              </a:rPr>
              <a:t>W</a:t>
            </a:r>
            <a:r>
              <a:rPr lang="en-GB" sz="3600" dirty="0" smtClean="0">
                <a:solidFill>
                  <a:schemeClr val="bg1"/>
                </a:solidFill>
                <a:latin typeface="Geneva" pitchFamily="24" charset="0"/>
                <a:ea typeface="Times" pitchFamily="24" charset="0"/>
                <a:cs typeface="Times" pitchFamily="24" charset="0"/>
              </a:rPr>
              <a:t>ould </a:t>
            </a:r>
            <a:r>
              <a:rPr lang="en-GB" sz="3600" dirty="0">
                <a:solidFill>
                  <a:schemeClr val="bg1"/>
                </a:solidFill>
                <a:latin typeface="Geneva" pitchFamily="24" charset="0"/>
                <a:ea typeface="Times" pitchFamily="24" charset="0"/>
                <a:cs typeface="Times" pitchFamily="24" charset="0"/>
              </a:rPr>
              <a:t>the congregation please note that the bowl at the back of the church labelled</a:t>
            </a:r>
            <a:r>
              <a:rPr lang="en-GB" sz="3600" dirty="0" smtClean="0">
                <a:solidFill>
                  <a:schemeClr val="bg1"/>
                </a:solidFill>
                <a:latin typeface="Geneva" pitchFamily="24" charset="0"/>
                <a:ea typeface="Times" pitchFamily="24" charset="0"/>
                <a:cs typeface="Times" pitchFamily="24" charset="0"/>
              </a:rPr>
              <a:t> “for </a:t>
            </a:r>
            <a:r>
              <a:rPr lang="en-GB" sz="3600" dirty="0">
                <a:solidFill>
                  <a:schemeClr val="bg1"/>
                </a:solidFill>
                <a:latin typeface="Geneva" pitchFamily="24" charset="0"/>
                <a:ea typeface="Times" pitchFamily="24" charset="0"/>
                <a:cs typeface="Times" pitchFamily="24" charset="0"/>
              </a:rPr>
              <a:t>the sick” is for monetary donations only’</a:t>
            </a:r>
          </a:p>
        </p:txBody>
      </p:sp>
      <p:sp>
        <p:nvSpPr>
          <p:cNvPr id="7" name="Rectangle 6"/>
          <p:cNvSpPr>
            <a:spLocks noChangeArrowheads="1"/>
          </p:cNvSpPr>
          <p:nvPr/>
        </p:nvSpPr>
        <p:spPr bwMode="auto">
          <a:xfrm>
            <a:off x="1219200" y="798493"/>
            <a:ext cx="6324600" cy="523220"/>
          </a:xfrm>
          <a:prstGeom prst="rect">
            <a:avLst/>
          </a:prstGeom>
          <a:noFill/>
          <a:ln w="9525">
            <a:noFill/>
            <a:miter lim="800000"/>
            <a:headEnd/>
            <a:tailEnd/>
          </a:ln>
        </p:spPr>
        <p:txBody>
          <a:bodyPr wrap="square">
            <a:prstTxWarp prst="textNoShape">
              <a:avLst/>
            </a:prstTxWarp>
            <a:spAutoFit/>
          </a:bodyPr>
          <a:lstStyle/>
          <a:p>
            <a:pPr lvl="1" algn="ctr"/>
            <a:r>
              <a:rPr lang="en-GB" sz="2800" dirty="0" err="1" smtClean="0">
                <a:solidFill>
                  <a:schemeClr val="bg1"/>
                </a:solidFill>
                <a:latin typeface="Geneva" pitchFamily="24" charset="0"/>
                <a:ea typeface="Times" pitchFamily="24" charset="0"/>
                <a:cs typeface="Times" pitchFamily="24" charset="0"/>
              </a:rPr>
              <a:t>Churchdown</a:t>
            </a:r>
            <a:r>
              <a:rPr lang="en-GB" sz="2800" dirty="0" smtClean="0">
                <a:solidFill>
                  <a:schemeClr val="bg1"/>
                </a:solidFill>
                <a:latin typeface="Geneva" pitchFamily="24" charset="0"/>
                <a:ea typeface="Times" pitchFamily="24" charset="0"/>
                <a:cs typeface="Times" pitchFamily="24" charset="0"/>
              </a:rPr>
              <a:t> parish magazine:</a:t>
            </a:r>
            <a:endParaRPr lang="en-GB" sz="2800" dirty="0">
              <a:solidFill>
                <a:schemeClr val="bg1"/>
              </a:solidFill>
              <a:latin typeface="Geneva" pitchFamily="24" charset="0"/>
              <a:ea typeface="Times" pitchFamily="24" charset="0"/>
              <a:cs typeface="Times" pitchFamily="24" charset="0"/>
            </a:endParaRPr>
          </a:p>
        </p:txBody>
      </p:sp>
      <p:cxnSp>
        <p:nvCxnSpPr>
          <p:cNvPr id="9" name="Straight Connector 8"/>
          <p:cNvCxnSpPr/>
          <p:nvPr/>
        </p:nvCxnSpPr>
        <p:spPr>
          <a:xfrm>
            <a:off x="1676400" y="1321713"/>
            <a:ext cx="58674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1"/>
      <p:bldP spid="7" grpId="0" autoUpdateAnimBg="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1203"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05" name="Text Box 5"/>
          <p:cNvSpPr txBox="1">
            <a:spLocks noChangeArrowheads="1"/>
          </p:cNvSpPr>
          <p:nvPr/>
        </p:nvSpPr>
        <p:spPr bwMode="auto">
          <a:xfrm>
            <a:off x="1066800" y="1295400"/>
            <a:ext cx="7391400" cy="3937000"/>
          </a:xfrm>
          <a:prstGeom prst="rect">
            <a:avLst/>
          </a:prstGeom>
          <a:solidFill>
            <a:srgbClr val="000000"/>
          </a:solidFill>
          <a:ln w="9525">
            <a:noFill/>
            <a:miter lim="800000"/>
            <a:headEnd/>
            <a:tailEnd/>
          </a:ln>
        </p:spPr>
        <p:txBody>
          <a:bodyPr>
            <a:prstTxWarp prst="textNoShape">
              <a:avLst/>
            </a:prstTxWarp>
            <a:spAutoFit/>
          </a:bodyPr>
          <a:lstStyle/>
          <a:p>
            <a:pPr>
              <a:spcBef>
                <a:spcPct val="50000"/>
              </a:spcBef>
              <a:buFontTx/>
              <a:buChar char="•"/>
            </a:pPr>
            <a:r>
              <a:rPr lang="en-GB" sz="2800" dirty="0">
                <a:solidFill>
                  <a:srgbClr val="FFFFFF"/>
                </a:solidFill>
              </a:rPr>
              <a:t> A 1997 survey showed that of 12 European countries, only Poland and Ireland had lower levels of adult literacy </a:t>
            </a:r>
          </a:p>
          <a:p>
            <a:pPr>
              <a:spcBef>
                <a:spcPct val="50000"/>
              </a:spcBef>
              <a:buFontTx/>
              <a:buChar char="•"/>
            </a:pPr>
            <a:r>
              <a:rPr lang="en-GB" sz="2800" dirty="0">
                <a:solidFill>
                  <a:srgbClr val="FFFFFF"/>
                </a:solidFill>
              </a:rPr>
              <a:t> 1-in-16 adults cannot identify a concert venue on a poster that contains name of band, price, date, time and venue</a:t>
            </a:r>
          </a:p>
          <a:p>
            <a:pPr>
              <a:spcBef>
                <a:spcPct val="50000"/>
              </a:spcBef>
              <a:buFontTx/>
              <a:buChar char="•"/>
            </a:pPr>
            <a:r>
              <a:rPr lang="en-GB" sz="2800" dirty="0">
                <a:solidFill>
                  <a:srgbClr val="FFFFFF"/>
                </a:solidFill>
              </a:rPr>
              <a:t> 7 million UK adults cannot locate the page reference for plumbers in the Yellow Pages</a:t>
            </a: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805">
                                            <p:txEl>
                                              <p:pRg st="0" end="0"/>
                                            </p:txEl>
                                          </p:spTgt>
                                        </p:tgtEl>
                                        <p:attrNameLst>
                                          <p:attrName>style.visibility</p:attrName>
                                        </p:attrNameLst>
                                      </p:cBhvr>
                                      <p:to>
                                        <p:strVal val="visible"/>
                                      </p:to>
                                    </p:set>
                                    <p:animEffect transition="in" filter="wipe(left)">
                                      <p:cBhvr>
                                        <p:cTn id="7" dur="500"/>
                                        <p:tgtEl>
                                          <p:spTgt spid="76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805">
                                            <p:txEl>
                                              <p:pRg st="1" end="1"/>
                                            </p:txEl>
                                          </p:spTgt>
                                        </p:tgtEl>
                                        <p:attrNameLst>
                                          <p:attrName>style.visibility</p:attrName>
                                        </p:attrNameLst>
                                      </p:cBhvr>
                                      <p:to>
                                        <p:strVal val="visible"/>
                                      </p:to>
                                    </p:set>
                                    <p:animEffect transition="in" filter="wipe(left)">
                                      <p:cBhvr>
                                        <p:cTn id="12" dur="500"/>
                                        <p:tgtEl>
                                          <p:spTgt spid="768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6805">
                                            <p:txEl>
                                              <p:pRg st="2" end="2"/>
                                            </p:txEl>
                                          </p:spTgt>
                                        </p:tgtEl>
                                        <p:attrNameLst>
                                          <p:attrName>style.visibility</p:attrName>
                                        </p:attrNameLst>
                                      </p:cBhvr>
                                      <p:to>
                                        <p:strVal val="visible"/>
                                      </p:to>
                                    </p:set>
                                    <p:animEffect transition="in" filter="wipe(left)">
                                      <p:cBhvr>
                                        <p:cTn id="17" dur="500"/>
                                        <p:tgtEl>
                                          <p:spTgt spid="768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build="p"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Approach:</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stretch>
            <a:fillRect/>
          </a:stretch>
        </p:blipFill>
        <p:spPr>
          <a:xfrm>
            <a:off x="838200" y="1573212"/>
            <a:ext cx="2735355" cy="2508711"/>
          </a:xfrm>
          <a:prstGeom prst="rect">
            <a:avLst/>
          </a:prstGeom>
        </p:spPr>
      </p:pic>
      <p:pic>
        <p:nvPicPr>
          <p:cNvPr id="7" name="Picture 6"/>
          <p:cNvPicPr>
            <a:picLocks noChangeAspect="1"/>
          </p:cNvPicPr>
          <p:nvPr/>
        </p:nvPicPr>
        <p:blipFill>
          <a:blip r:embed="rId3"/>
          <a:stretch>
            <a:fillRect/>
          </a:stretch>
        </p:blipFill>
        <p:spPr>
          <a:xfrm>
            <a:off x="3201482" y="3319574"/>
            <a:ext cx="3329322" cy="2219548"/>
          </a:xfrm>
          <a:prstGeom prst="rect">
            <a:avLst/>
          </a:prstGeom>
        </p:spPr>
      </p:pic>
      <p:pic>
        <p:nvPicPr>
          <p:cNvPr id="4" name="Picture 3"/>
          <p:cNvPicPr>
            <a:picLocks noChangeAspect="1"/>
          </p:cNvPicPr>
          <p:nvPr/>
        </p:nvPicPr>
        <p:blipFill>
          <a:blip r:embed="rId4"/>
          <a:stretch>
            <a:fillRect/>
          </a:stretch>
        </p:blipFill>
        <p:spPr>
          <a:xfrm>
            <a:off x="6078071" y="4472322"/>
            <a:ext cx="2227729" cy="2133600"/>
          </a:xfrm>
          <a:prstGeom prst="rect">
            <a:avLst/>
          </a:prstGeom>
        </p:spPr>
      </p:pic>
      <p:pic>
        <p:nvPicPr>
          <p:cNvPr id="8" name="Picture 7"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900" decel="100000" fill="hold"/>
                                        <p:tgtEl>
                                          <p:spTgt spid="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900" decel="100000" fill="hold"/>
                                        <p:tgtEl>
                                          <p:spTgt spid="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11273" name="Picture 9"/>
          <p:cNvPicPr>
            <a:picLocks noChangeAspect="1" noChangeArrowheads="1"/>
          </p:cNvPicPr>
          <p:nvPr/>
        </p:nvPicPr>
        <p:blipFill>
          <a:blip r:embed="rId3"/>
          <a:srcRect/>
          <a:stretch>
            <a:fillRect/>
          </a:stretch>
        </p:blipFill>
        <p:spPr bwMode="auto">
          <a:xfrm>
            <a:off x="4572000" y="76200"/>
            <a:ext cx="3608388" cy="6781800"/>
          </a:xfrm>
          <a:prstGeom prst="rect">
            <a:avLst/>
          </a:prstGeom>
          <a:noFill/>
          <a:ln w="9525">
            <a:noFill/>
            <a:miter lim="800000"/>
            <a:headEnd/>
            <a:tailEnd/>
          </a:ln>
        </p:spPr>
      </p:pic>
      <p:sp>
        <p:nvSpPr>
          <p:cNvPr id="11271" name="Rectangle 7"/>
          <p:cNvSpPr>
            <a:spLocks noChangeArrowheads="1"/>
          </p:cNvSpPr>
          <p:nvPr/>
        </p:nvSpPr>
        <p:spPr bwMode="auto">
          <a:xfrm>
            <a:off x="762000" y="1273175"/>
            <a:ext cx="3429000" cy="3893374"/>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BBC NEWS ONLINE:</a:t>
            </a:r>
          </a:p>
          <a:p>
            <a:endParaRPr lang="en-GB" sz="1900" dirty="0">
              <a:solidFill>
                <a:srgbClr val="FFFFFF"/>
              </a:solidFill>
              <a:latin typeface="Typist" charset="0"/>
            </a:endParaRPr>
          </a:p>
          <a:p>
            <a:r>
              <a:rPr lang="en-GB" sz="1900" dirty="0">
                <a:solidFill>
                  <a:srgbClr val="FFFFFF"/>
                </a:solidFill>
                <a:latin typeface="Typist" charset="0"/>
              </a:rPr>
              <a:t>More than half of British motorists cannot interpret road signs properly, according to a survey by the Royal Automobile Club. </a:t>
            </a:r>
          </a:p>
          <a:p>
            <a:endParaRPr lang="en-GB" sz="1900" dirty="0">
              <a:solidFill>
                <a:srgbClr val="FFFFFF"/>
              </a:solidFill>
              <a:latin typeface="Typist" charset="0"/>
            </a:endParaRPr>
          </a:p>
          <a:p>
            <a:r>
              <a:rPr lang="en-GB" sz="1900" dirty="0">
                <a:solidFill>
                  <a:srgbClr val="FFFFFF"/>
                </a:solidFill>
                <a:latin typeface="Typist" charset="0"/>
              </a:rPr>
              <a:t>The survey of 500 motorists highlighted just how many people are still grappling with it. </a:t>
            </a:r>
          </a:p>
          <a:p>
            <a:endParaRPr lang="en-GB" sz="1900" dirty="0">
              <a:solidFill>
                <a:srgbClr val="FFFFFF"/>
              </a:solidFill>
              <a:latin typeface="Typist"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checkerboard(across)">
                                      <p:cBhvr>
                                        <p:cTn id="7" dur="500"/>
                                        <p:tgtEl>
                                          <p:spTgt spid="112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71"/>
                                        </p:tgtEl>
                                        <p:attrNameLst>
                                          <p:attrName>style.visibility</p:attrName>
                                        </p:attrNameLst>
                                      </p:cBhvr>
                                      <p:to>
                                        <p:strVal val="visible"/>
                                      </p:to>
                                    </p:set>
                                    <p:animEffect transition="in" filter="wipe(left)">
                                      <p:cBhvr>
                                        <p:cTn id="11"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autoUpdateAnimBg="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7828" name="Rectangle 4"/>
          <p:cNvSpPr>
            <a:spLocks noChangeArrowheads="1"/>
          </p:cNvSpPr>
          <p:nvPr/>
        </p:nvSpPr>
        <p:spPr bwMode="auto">
          <a:xfrm>
            <a:off x="1219200" y="1828800"/>
            <a:ext cx="2133600" cy="4478148"/>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According to the survey, three in five motorists thought a "be aware of cattle" warning sign indicated …</a:t>
            </a: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p:txBody>
      </p:sp>
      <p:pic>
        <p:nvPicPr>
          <p:cNvPr id="55300" name="Picture 7"/>
          <p:cNvPicPr>
            <a:picLocks noChangeAspect="1" noChangeArrowheads="1"/>
          </p:cNvPicPr>
          <p:nvPr/>
        </p:nvPicPr>
        <p:blipFill>
          <a:blip r:embed="rId3"/>
          <a:srcRect/>
          <a:stretch>
            <a:fillRect/>
          </a:stretch>
        </p:blipFill>
        <p:spPr bwMode="auto">
          <a:xfrm>
            <a:off x="4191000" y="-1752600"/>
            <a:ext cx="4799013" cy="9017000"/>
          </a:xfrm>
          <a:prstGeom prst="rect">
            <a:avLst/>
          </a:prstGeom>
          <a:noFill/>
          <a:ln w="9525">
            <a:noFill/>
            <a:miter lim="800000"/>
            <a:headEnd/>
            <a:tailEnd/>
          </a:ln>
        </p:spPr>
      </p:pic>
      <p:sp>
        <p:nvSpPr>
          <p:cNvPr id="77833" name="Line 9"/>
          <p:cNvSpPr>
            <a:spLocks noChangeShapeType="1"/>
          </p:cNvSpPr>
          <p:nvPr/>
        </p:nvSpPr>
        <p:spPr bwMode="auto">
          <a:xfrm flipV="1">
            <a:off x="4724400" y="3200400"/>
            <a:ext cx="685800" cy="3810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77834" name="Text Box 10"/>
          <p:cNvSpPr txBox="1">
            <a:spLocks noChangeArrowheads="1"/>
          </p:cNvSpPr>
          <p:nvPr/>
        </p:nvSpPr>
        <p:spPr bwMode="auto">
          <a:xfrm>
            <a:off x="1600200" y="4343400"/>
            <a:ext cx="1524000" cy="1554272"/>
          </a:xfrm>
          <a:prstGeom prst="rect">
            <a:avLst/>
          </a:prstGeom>
          <a:noFill/>
          <a:ln w="9525">
            <a:noFill/>
            <a:miter lim="800000"/>
            <a:headEnd/>
            <a:tailEnd/>
          </a:ln>
        </p:spPr>
        <p:txBody>
          <a:bodyPr>
            <a:prstTxWarp prst="textNoShape">
              <a:avLst/>
            </a:prstTxWarp>
            <a:spAutoFit/>
          </a:bodyPr>
          <a:lstStyle/>
          <a:p>
            <a:pPr>
              <a:spcBef>
                <a:spcPct val="50000"/>
              </a:spcBef>
            </a:pPr>
            <a:r>
              <a:rPr lang="en-GB" sz="1900" dirty="0">
                <a:solidFill>
                  <a:srgbClr val="FFFFFF"/>
                </a:solidFill>
                <a:latin typeface="Typist" charset="0"/>
              </a:rPr>
              <a:t>an area infected with foot-and-mouth disease.</a:t>
            </a:r>
          </a:p>
        </p:txBody>
      </p:sp>
      <p:sp>
        <p:nvSpPr>
          <p:cNvPr id="7" name="Line 9"/>
          <p:cNvSpPr>
            <a:spLocks noChangeShapeType="1"/>
          </p:cNvSpPr>
          <p:nvPr/>
        </p:nvSpPr>
        <p:spPr bwMode="auto">
          <a:xfrm flipH="1">
            <a:off x="5753100" y="2286000"/>
            <a:ext cx="381000" cy="6096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77828">
                                            <p:bg/>
                                          </p:spTgt>
                                        </p:tgtEl>
                                        <p:attrNameLst>
                                          <p:attrName>style.visibility</p:attrName>
                                        </p:attrNameLst>
                                      </p:cBhvr>
                                      <p:to>
                                        <p:strVal val="visible"/>
                                      </p:to>
                                    </p:set>
                                    <p:animEffect transition="in" filter="checkerboard(down)">
                                      <p:cBhvr>
                                        <p:cTn id="7" dur="500"/>
                                        <p:tgtEl>
                                          <p:spTgt spid="77828">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7828">
                                            <p:txEl>
                                              <p:pRg st="0" end="0"/>
                                            </p:txEl>
                                          </p:spTgt>
                                        </p:tgtEl>
                                        <p:attrNameLst>
                                          <p:attrName>style.visibility</p:attrName>
                                        </p:attrNameLst>
                                      </p:cBhvr>
                                      <p:to>
                                        <p:strVal val="visible"/>
                                      </p:to>
                                    </p:set>
                                    <p:animEffect transition="in" filter="checkerboard(down)">
                                      <p:cBhvr>
                                        <p:cTn id="12" dur="500"/>
                                        <p:tgtEl>
                                          <p:spTgt spid="77828">
                                            <p:txEl>
                                              <p:pRg st="0" end="0"/>
                                            </p:txEl>
                                          </p:spTgt>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7833"/>
                                        </p:tgtEl>
                                        <p:attrNameLst>
                                          <p:attrName>style.visibility</p:attrName>
                                        </p:attrNameLst>
                                      </p:cBhvr>
                                      <p:to>
                                        <p:strVal val="visible"/>
                                      </p:to>
                                    </p:set>
                                    <p:animEffect transition="in" filter="slide(fromRight)">
                                      <p:cBhvr>
                                        <p:cTn id="16" dur="500"/>
                                        <p:tgtEl>
                                          <p:spTgt spid="77833"/>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Righ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0"/>
                                  </p:iterate>
                                  <p:childTnLst>
                                    <p:set>
                                      <p:cBhvr>
                                        <p:cTn id="23" dur="1" fill="hold">
                                          <p:stCondLst>
                                            <p:cond delay="0"/>
                                          </p:stCondLst>
                                        </p:cTn>
                                        <p:tgtEl>
                                          <p:spTgt spid="77834"/>
                                        </p:tgtEl>
                                        <p:attrNameLst>
                                          <p:attrName>style.visibility</p:attrName>
                                        </p:attrNameLst>
                                      </p:cBhvr>
                                      <p:to>
                                        <p:strVal val="visible"/>
                                      </p:to>
                                    </p:set>
                                    <p:animEffect transition="in" filter="wipe(left)">
                                      <p:cBhvr>
                                        <p:cTn id="24" dur="300"/>
                                        <p:tgtEl>
                                          <p:spTgt spid="77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animBg="1" autoUpdateAnimBg="0" advAuto="0"/>
      <p:bldP spid="77833" grpId="0" animBg="1"/>
      <p:bldP spid="77834" grpId="0" autoUpdateAnimBg="0"/>
      <p:bldP spid="7"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5368" name="Text Box 8"/>
          <p:cNvSpPr txBox="1">
            <a:spLocks noChangeArrowheads="1"/>
          </p:cNvSpPr>
          <p:nvPr/>
        </p:nvSpPr>
        <p:spPr bwMode="auto">
          <a:xfrm>
            <a:off x="1143000" y="1371600"/>
            <a:ext cx="3276600" cy="3638550"/>
          </a:xfrm>
          <a:prstGeom prst="rect">
            <a:avLst/>
          </a:prstGeom>
          <a:noFill/>
          <a:ln w="3175">
            <a:solidFill>
              <a:schemeClr val="tx1"/>
            </a:solidFill>
            <a:miter lim="800000"/>
            <a:headEnd/>
            <a:tailEnd/>
          </a:ln>
        </p:spPr>
        <p:txBody>
          <a:bodyPr>
            <a:prstTxWarp prst="textNoShape">
              <a:avLst/>
            </a:prstTxWarp>
            <a:spAutoFit/>
          </a:bodyPr>
          <a:lstStyle/>
          <a:p>
            <a:r>
              <a:rPr lang="en-GB" sz="1600" b="1" dirty="0">
                <a:solidFill>
                  <a:srgbClr val="FFFFFF"/>
                </a:solidFill>
                <a:latin typeface="Verdana" pitchFamily="24" charset="0"/>
              </a:rPr>
              <a:t>Common </a:t>
            </a:r>
            <a:r>
              <a:rPr lang="en-GB" sz="1600" b="1" dirty="0" smtClean="0">
                <a:solidFill>
                  <a:srgbClr val="FFFFFF"/>
                </a:solidFill>
                <a:latin typeface="Verdana" pitchFamily="24" charset="0"/>
              </a:rPr>
              <a:t>mistakes:</a:t>
            </a:r>
          </a:p>
          <a:p>
            <a:endParaRPr lang="en-GB" sz="1600" b="1" dirty="0">
              <a:solidFill>
                <a:srgbClr val="FFFFFF"/>
              </a:solidFill>
              <a:latin typeface="Verdana" pitchFamily="24" charset="0"/>
            </a:endParaRPr>
          </a:p>
          <a:p>
            <a:pPr>
              <a:buFontTx/>
              <a:buChar char="•"/>
            </a:pPr>
            <a:r>
              <a:rPr lang="en-GB" sz="1600" b="1" dirty="0">
                <a:solidFill>
                  <a:srgbClr val="FFFFFF"/>
                </a:solidFill>
                <a:latin typeface="Verdana" pitchFamily="24" charset="0"/>
              </a:rPr>
              <a:t>No motor vehicles - Beware of fast motorbikes </a:t>
            </a: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dirty="0">
              <a:solidFill>
                <a:srgbClr val="FFFFFF"/>
              </a:solidFill>
            </a:endParaRPr>
          </a:p>
        </p:txBody>
      </p:sp>
      <p:pic>
        <p:nvPicPr>
          <p:cNvPr id="57348" name="Picture 11"/>
          <p:cNvPicPr>
            <a:picLocks noChangeAspect="1" noChangeArrowheads="1"/>
          </p:cNvPicPr>
          <p:nvPr/>
        </p:nvPicPr>
        <p:blipFill>
          <a:blip r:embed="rId3"/>
          <a:srcRect/>
          <a:stretch>
            <a:fillRect/>
          </a:stretch>
        </p:blipFill>
        <p:spPr bwMode="auto">
          <a:xfrm>
            <a:off x="4764088" y="-914400"/>
            <a:ext cx="4379912" cy="8382000"/>
          </a:xfrm>
          <a:prstGeom prst="rect">
            <a:avLst/>
          </a:prstGeom>
          <a:noFill/>
          <a:ln w="9525">
            <a:noFill/>
            <a:miter lim="800000"/>
            <a:headEnd/>
            <a:tailEnd/>
          </a:ln>
        </p:spPr>
      </p:pic>
      <p:sp>
        <p:nvSpPr>
          <p:cNvPr id="15373" name="Line 13"/>
          <p:cNvSpPr>
            <a:spLocks noChangeShapeType="1"/>
          </p:cNvSpPr>
          <p:nvPr/>
        </p:nvSpPr>
        <p:spPr bwMode="auto">
          <a:xfrm>
            <a:off x="5334000" y="2362200"/>
            <a:ext cx="1219200" cy="4572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15374" name="Text Box 14"/>
          <p:cNvSpPr txBox="1">
            <a:spLocks noChangeArrowheads="1"/>
          </p:cNvSpPr>
          <p:nvPr/>
        </p:nvSpPr>
        <p:spPr bwMode="auto">
          <a:xfrm>
            <a:off x="1143000" y="2667000"/>
            <a:ext cx="3124200" cy="1803400"/>
          </a:xfrm>
          <a:prstGeom prst="rect">
            <a:avLst/>
          </a:prstGeom>
          <a:noFill/>
          <a:ln w="9525">
            <a:noFill/>
            <a:miter lim="800000"/>
            <a:headEnd/>
            <a:tailEnd/>
          </a:ln>
        </p:spPr>
        <p:txBody>
          <a:bodyPr wrap="square">
            <a:prstTxWarp prst="textNoShape">
              <a:avLst/>
            </a:prstTxWarp>
            <a:spAutoFit/>
          </a:bodyPr>
          <a:lstStyle/>
          <a:p>
            <a:pPr>
              <a:buFontTx/>
              <a:buChar char="•"/>
            </a:pPr>
            <a:r>
              <a:rPr lang="en-GB" sz="1600" b="1" dirty="0">
                <a:solidFill>
                  <a:srgbClr val="FFFFFF"/>
                </a:solidFill>
                <a:latin typeface="Verdana" pitchFamily="24" charset="0"/>
              </a:rPr>
              <a:t>Wild fowl - Puddles in the road </a:t>
            </a:r>
          </a:p>
          <a:p>
            <a:pPr>
              <a:buFontTx/>
              <a:buChar char="•"/>
            </a:pPr>
            <a:endParaRPr lang="en-GB" sz="1600" b="1" dirty="0">
              <a:solidFill>
                <a:srgbClr val="FFFFFF"/>
              </a:solidFill>
              <a:latin typeface="Verdana" pitchFamily="24" charset="0"/>
            </a:endParaRPr>
          </a:p>
          <a:p>
            <a:pPr>
              <a:buFontTx/>
              <a:buChar char="•"/>
            </a:pPr>
            <a:r>
              <a:rPr lang="en-GB" sz="1600" b="1" dirty="0">
                <a:solidFill>
                  <a:srgbClr val="FFFFFF"/>
                </a:solidFill>
                <a:latin typeface="Verdana" pitchFamily="24" charset="0"/>
              </a:rPr>
              <a:t>Riding school close by - "Marlborough country"  advert </a:t>
            </a:r>
          </a:p>
          <a:p>
            <a:endParaRPr lang="en-GB" sz="1600" b="1" dirty="0">
              <a:solidFill>
                <a:srgbClr val="FFFFFF"/>
              </a:solidFill>
              <a:latin typeface="Verdana" pitchFamily="2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5373"/>
                                        </p:tgtEl>
                                        <p:attrNameLst>
                                          <p:attrName>style.visibility</p:attrName>
                                        </p:attrNameLst>
                                      </p:cBhvr>
                                      <p:to>
                                        <p:strVal val="visible"/>
                                      </p:to>
                                    </p:set>
                                    <p:animEffect transition="in" filter="slide(fromLeft)">
                                      <p:cBhvr>
                                        <p:cTn id="7" dur="500"/>
                                        <p:tgtEl>
                                          <p:spTgt spid="153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8">
                                            <p:bg/>
                                          </p:spTgt>
                                        </p:tgtEl>
                                        <p:attrNameLst>
                                          <p:attrName>style.visibility</p:attrName>
                                        </p:attrNameLst>
                                      </p:cBhvr>
                                      <p:to>
                                        <p:strVal val="visible"/>
                                      </p:to>
                                    </p:set>
                                    <p:animEffect transition="in" filter="box(in)">
                                      <p:cBhvr>
                                        <p:cTn id="12" dur="500"/>
                                        <p:tgtEl>
                                          <p:spTgt spid="15368">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368">
                                            <p:txEl>
                                              <p:pRg st="0" end="0"/>
                                            </p:txEl>
                                          </p:spTgt>
                                        </p:tgtEl>
                                        <p:attrNameLst>
                                          <p:attrName>style.visibility</p:attrName>
                                        </p:attrNameLst>
                                      </p:cBhvr>
                                      <p:to>
                                        <p:strVal val="visible"/>
                                      </p:to>
                                    </p:set>
                                    <p:animEffect transition="in" filter="box(in)">
                                      <p:cBhvr>
                                        <p:cTn id="17" dur="500"/>
                                        <p:tgtEl>
                                          <p:spTgt spid="1536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368">
                                            <p:txEl>
                                              <p:pRg st="2" end="2"/>
                                            </p:txEl>
                                          </p:spTgt>
                                        </p:tgtEl>
                                        <p:attrNameLst>
                                          <p:attrName>style.visibility</p:attrName>
                                        </p:attrNameLst>
                                      </p:cBhvr>
                                      <p:to>
                                        <p:strVal val="visible"/>
                                      </p:to>
                                    </p:set>
                                    <p:animEffect transition="in" filter="box(in)">
                                      <p:cBhvr>
                                        <p:cTn id="22" dur="500"/>
                                        <p:tgtEl>
                                          <p:spTgt spid="1536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374">
                                            <p:txEl>
                                              <p:pRg st="0" end="0"/>
                                            </p:txEl>
                                          </p:spTgt>
                                        </p:tgtEl>
                                        <p:attrNameLst>
                                          <p:attrName>style.visibility</p:attrName>
                                        </p:attrNameLst>
                                      </p:cBhvr>
                                      <p:to>
                                        <p:strVal val="visible"/>
                                      </p:to>
                                    </p:set>
                                    <p:animEffect transition="in" filter="box(in)">
                                      <p:cBhvr>
                                        <p:cTn id="27" dur="500"/>
                                        <p:tgtEl>
                                          <p:spTgt spid="1537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374">
                                            <p:txEl>
                                              <p:pRg st="2" end="2"/>
                                            </p:txEl>
                                          </p:spTgt>
                                        </p:tgtEl>
                                        <p:attrNameLst>
                                          <p:attrName>style.visibility</p:attrName>
                                        </p:attrNameLst>
                                      </p:cBhvr>
                                      <p:to>
                                        <p:strVal val="visible"/>
                                      </p:to>
                                    </p:set>
                                    <p:animEffect transition="in" filter="box(in)">
                                      <p:cBhvr>
                                        <p:cTn id="32" dur="500"/>
                                        <p:tgtEl>
                                          <p:spTgt spid="153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build="p" animBg="1" autoUpdateAnimBg="0"/>
      <p:bldP spid="15373" grpId="0" animBg="1"/>
      <p:bldP spid="15374" grpId="0" build="p" autoUpdateAnimBg="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5539"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4436" name="Text Box 4"/>
          <p:cNvSpPr txBox="1">
            <a:spLocks noChangeArrowheads="1"/>
          </p:cNvSpPr>
          <p:nvPr/>
        </p:nvSpPr>
        <p:spPr bwMode="auto">
          <a:xfrm>
            <a:off x="1824488" y="2335213"/>
            <a:ext cx="6248400" cy="1569660"/>
          </a:xfrm>
          <a:prstGeom prst="rect">
            <a:avLst/>
          </a:prstGeom>
          <a:noFill/>
          <a:ln w="9525">
            <a:noFill/>
            <a:miter lim="800000"/>
            <a:headEnd/>
            <a:tailEnd/>
          </a:ln>
        </p:spPr>
        <p:txBody>
          <a:bodyPr>
            <a:prstTxWarp prst="textNoShape">
              <a:avLst/>
            </a:prstTxWarp>
            <a:spAutoFit/>
          </a:bodyPr>
          <a:lstStyle/>
          <a:p>
            <a:pPr marL="1371600" lvl="2" indent="-457200">
              <a:spcAft>
                <a:spcPts val="600"/>
              </a:spcAft>
              <a:buFont typeface="Arial"/>
              <a:buChar char="•"/>
            </a:pPr>
            <a:r>
              <a:rPr lang="en-GB" sz="2400" dirty="0" smtClean="0">
                <a:solidFill>
                  <a:srgbClr val="FFFFFF"/>
                </a:solidFill>
                <a:latin typeface="Tahoma" pitchFamily="24" charset="0"/>
              </a:rPr>
              <a:t>Schools </a:t>
            </a:r>
            <a:r>
              <a:rPr lang="en-GB" sz="2400" dirty="0">
                <a:solidFill>
                  <a:srgbClr val="FFFFFF"/>
                </a:solidFill>
                <a:latin typeface="Tahoma" pitchFamily="24" charset="0"/>
              </a:rPr>
              <a:t>do not always seem to understand the importance of pupils’ </a:t>
            </a:r>
            <a:r>
              <a:rPr lang="en-GB" sz="2400" b="1" dirty="0">
                <a:solidFill>
                  <a:srgbClr val="FFFFFF"/>
                </a:solidFill>
                <a:latin typeface="Tahoma" pitchFamily="24" charset="0"/>
              </a:rPr>
              <a:t>talk</a:t>
            </a:r>
            <a:r>
              <a:rPr lang="en-GB" sz="2400" dirty="0">
                <a:solidFill>
                  <a:srgbClr val="FFFFFF"/>
                </a:solidFill>
                <a:latin typeface="Tahoma" pitchFamily="24" charset="0"/>
              </a:rPr>
              <a:t> in developing both reading and writing.</a:t>
            </a:r>
            <a:r>
              <a:rPr lang="en-GB" sz="2400" dirty="0" smtClean="0">
                <a:solidFill>
                  <a:srgbClr val="FFFFFF"/>
                </a:solidFill>
                <a:latin typeface="Tahoma" pitchFamily="24" charset="0"/>
              </a:rPr>
              <a:t> </a:t>
            </a:r>
          </a:p>
        </p:txBody>
      </p:sp>
      <p:grpSp>
        <p:nvGrpSpPr>
          <p:cNvPr id="2" name="Group 5"/>
          <p:cNvGrpSpPr>
            <a:grpSpLocks/>
          </p:cNvGrpSpPr>
          <p:nvPr/>
        </p:nvGrpSpPr>
        <p:grpSpPr bwMode="auto">
          <a:xfrm>
            <a:off x="574675" y="176213"/>
            <a:ext cx="6500813" cy="2159000"/>
            <a:chOff x="801" y="1644"/>
            <a:chExt cx="10237" cy="3402"/>
          </a:xfrm>
        </p:grpSpPr>
        <p:sp>
          <p:nvSpPr>
            <p:cNvPr id="65542"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5543"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436">
                                            <p:txEl>
                                              <p:pRg st="0" end="0"/>
                                            </p:txEl>
                                          </p:spTgt>
                                        </p:tgtEl>
                                        <p:attrNameLst>
                                          <p:attrName>style.visibility</p:attrName>
                                        </p:attrNameLst>
                                      </p:cBhvr>
                                      <p:to>
                                        <p:strVal val="visible"/>
                                      </p:to>
                                    </p:set>
                                    <p:animEffect transition="in" filter="wipe(left)">
                                      <p:cBhvr>
                                        <p:cTn id="7" dur="500"/>
                                        <p:tgtEl>
                                          <p:spTgt spid="274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build="p" bldLvl="3" autoUpdateAnimBg="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5539"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4436" name="Text Box 4"/>
          <p:cNvSpPr txBox="1">
            <a:spLocks noChangeArrowheads="1"/>
          </p:cNvSpPr>
          <p:nvPr/>
        </p:nvSpPr>
        <p:spPr bwMode="auto">
          <a:xfrm>
            <a:off x="1824488" y="2335213"/>
            <a:ext cx="6248400" cy="2308324"/>
          </a:xfrm>
          <a:prstGeom prst="rect">
            <a:avLst/>
          </a:prstGeom>
          <a:noFill/>
          <a:ln w="9525">
            <a:noFill/>
            <a:miter lim="800000"/>
            <a:headEnd/>
            <a:tailEnd/>
          </a:ln>
        </p:spPr>
        <p:txBody>
          <a:bodyPr>
            <a:prstTxWarp prst="textNoShape">
              <a:avLst/>
            </a:prstTxWarp>
            <a:spAutoFit/>
          </a:bodyPr>
          <a:lstStyle/>
          <a:p>
            <a:pPr marL="1371600" lvl="2" indent="-457200">
              <a:spcAft>
                <a:spcPts val="600"/>
              </a:spcAft>
              <a:buFont typeface="Arial"/>
              <a:buChar char="•"/>
            </a:pPr>
            <a:r>
              <a:rPr lang="en-GB" sz="2400" dirty="0" err="1" smtClean="0">
                <a:solidFill>
                  <a:srgbClr val="FFFFFF"/>
                </a:solidFill>
                <a:latin typeface="Tahoma" pitchFamily="24" charset="0"/>
              </a:rPr>
              <a:t>Myhill</a:t>
            </a:r>
            <a:r>
              <a:rPr lang="en-GB" sz="2400" dirty="0" smtClean="0">
                <a:solidFill>
                  <a:srgbClr val="FFFFFF"/>
                </a:solidFill>
                <a:latin typeface="Tahoma" pitchFamily="24" charset="0"/>
              </a:rPr>
              <a:t> and Fisher: ‘spoken language forms a constraint, a ceiling not only on the ability to comprehend but also on the ability to write, beyond which literacy cannot progress’. </a:t>
            </a:r>
          </a:p>
        </p:txBody>
      </p:sp>
      <p:grpSp>
        <p:nvGrpSpPr>
          <p:cNvPr id="2" name="Group 5"/>
          <p:cNvGrpSpPr>
            <a:grpSpLocks/>
          </p:cNvGrpSpPr>
          <p:nvPr/>
        </p:nvGrpSpPr>
        <p:grpSpPr bwMode="auto">
          <a:xfrm>
            <a:off x="574675" y="176213"/>
            <a:ext cx="6500813" cy="2159000"/>
            <a:chOff x="801" y="1644"/>
            <a:chExt cx="10237" cy="3402"/>
          </a:xfrm>
        </p:grpSpPr>
        <p:sp>
          <p:nvSpPr>
            <p:cNvPr id="65542"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5543"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436">
                                            <p:txEl>
                                              <p:pRg st="0" end="0"/>
                                            </p:txEl>
                                          </p:spTgt>
                                        </p:tgtEl>
                                        <p:attrNameLst>
                                          <p:attrName>style.visibility</p:attrName>
                                        </p:attrNameLst>
                                      </p:cBhvr>
                                      <p:to>
                                        <p:strVal val="visible"/>
                                      </p:to>
                                    </p:set>
                                    <p:animEffect transition="in" filter="wipe(left)">
                                      <p:cBhvr>
                                        <p:cTn id="7" dur="500"/>
                                        <p:tgtEl>
                                          <p:spTgt spid="274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build="p" bldLvl="3" autoUpdateAnimBg="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5539"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4436" name="Text Box 4"/>
          <p:cNvSpPr txBox="1">
            <a:spLocks noChangeArrowheads="1"/>
          </p:cNvSpPr>
          <p:nvPr/>
        </p:nvSpPr>
        <p:spPr bwMode="auto">
          <a:xfrm>
            <a:off x="1824488" y="2335213"/>
            <a:ext cx="6248400" cy="2677656"/>
          </a:xfrm>
          <a:prstGeom prst="rect">
            <a:avLst/>
          </a:prstGeom>
          <a:noFill/>
          <a:ln w="9525">
            <a:noFill/>
            <a:miter lim="800000"/>
            <a:headEnd/>
            <a:tailEnd/>
          </a:ln>
        </p:spPr>
        <p:txBody>
          <a:bodyPr>
            <a:prstTxWarp prst="textNoShape">
              <a:avLst/>
            </a:prstTxWarp>
            <a:spAutoFit/>
          </a:bodyPr>
          <a:lstStyle/>
          <a:p>
            <a:pPr marL="1371600" lvl="2" indent="-457200">
              <a:spcAft>
                <a:spcPts val="600"/>
              </a:spcAft>
              <a:buFont typeface="Arial"/>
              <a:buChar char="•"/>
            </a:pPr>
            <a:r>
              <a:rPr lang="en-GB" sz="2400" dirty="0" smtClean="0">
                <a:solidFill>
                  <a:srgbClr val="FFFFFF"/>
                </a:solidFill>
                <a:latin typeface="Tahoma" pitchFamily="24" charset="0"/>
              </a:rPr>
              <a:t>Pupils do not improve writing solely by doing more of it; good quality writing benefits from focused discussion that gives pupils a chance to talk through ideas before writing and to respond to friends’ suggestions. </a:t>
            </a:r>
          </a:p>
        </p:txBody>
      </p:sp>
      <p:grpSp>
        <p:nvGrpSpPr>
          <p:cNvPr id="2" name="Group 5"/>
          <p:cNvGrpSpPr>
            <a:grpSpLocks/>
          </p:cNvGrpSpPr>
          <p:nvPr/>
        </p:nvGrpSpPr>
        <p:grpSpPr bwMode="auto">
          <a:xfrm>
            <a:off x="574675" y="176213"/>
            <a:ext cx="6500813" cy="2159000"/>
            <a:chOff x="801" y="1644"/>
            <a:chExt cx="10237" cy="3402"/>
          </a:xfrm>
        </p:grpSpPr>
        <p:sp>
          <p:nvSpPr>
            <p:cNvPr id="65542"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5543"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436">
                                            <p:txEl>
                                              <p:pRg st="0" end="0"/>
                                            </p:txEl>
                                          </p:spTgt>
                                        </p:tgtEl>
                                        <p:attrNameLst>
                                          <p:attrName>style.visibility</p:attrName>
                                        </p:attrNameLst>
                                      </p:cBhvr>
                                      <p:to>
                                        <p:strVal val="visible"/>
                                      </p:to>
                                    </p:set>
                                    <p:animEffect transition="in" filter="wipe(left)">
                                      <p:cBhvr>
                                        <p:cTn id="7" dur="500"/>
                                        <p:tgtEl>
                                          <p:spTgt spid="274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build="p" bldLvl="3" autoUpdateAnimBg="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7587"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6484" name="Text Box 4"/>
          <p:cNvSpPr txBox="1">
            <a:spLocks noChangeArrowheads="1"/>
          </p:cNvSpPr>
          <p:nvPr/>
        </p:nvSpPr>
        <p:spPr bwMode="auto">
          <a:xfrm>
            <a:off x="1905000" y="2209800"/>
            <a:ext cx="6858000" cy="3046988"/>
          </a:xfrm>
          <a:prstGeom prst="rect">
            <a:avLst/>
          </a:prstGeom>
          <a:noFill/>
          <a:ln w="9525">
            <a:noFill/>
            <a:miter lim="800000"/>
            <a:headEnd/>
            <a:tailEnd/>
          </a:ln>
        </p:spPr>
        <p:txBody>
          <a:bodyPr>
            <a:prstTxWarp prst="textNoShape">
              <a:avLst/>
            </a:prstTxWarp>
            <a:spAutoFit/>
          </a:bodyPr>
          <a:lstStyle/>
          <a:p>
            <a:pPr>
              <a:buFont typeface="Wingdings" pitchFamily="24" charset="2"/>
              <a:buChar char="q"/>
            </a:pPr>
            <a:r>
              <a:rPr lang="en-GB" sz="2400" dirty="0">
                <a:solidFill>
                  <a:srgbClr val="FFFFFF"/>
                </a:solidFill>
                <a:latin typeface="Tahoma" pitchFamily="24" charset="0"/>
              </a:rPr>
              <a:t> The Progress in International Reading Literacy Study (PIRLS) 2003: although the reading skills of 10 year old pupils in England compared well with those of pupils in other countries, </a:t>
            </a:r>
            <a:r>
              <a:rPr lang="en-GB" sz="2400" b="1" dirty="0">
                <a:solidFill>
                  <a:srgbClr val="FFFFFF"/>
                </a:solidFill>
                <a:latin typeface="Tahoma" pitchFamily="24" charset="0"/>
              </a:rPr>
              <a:t>they read less frequently for pleasure and were less interested in reading than those elsewhere.</a:t>
            </a:r>
            <a:r>
              <a:rPr lang="en-GB" sz="2400" dirty="0">
                <a:solidFill>
                  <a:srgbClr val="FFFFFF"/>
                </a:solidFill>
                <a:latin typeface="Tahoma" pitchFamily="24" charset="0"/>
              </a:rPr>
              <a:t> </a:t>
            </a:r>
            <a:endParaRPr lang="en-GB" sz="2400" dirty="0" smtClean="0">
              <a:solidFill>
                <a:srgbClr val="FFFFFF"/>
              </a:solidFill>
              <a:latin typeface="Tahoma" pitchFamily="24" charset="0"/>
            </a:endParaRPr>
          </a:p>
          <a:p>
            <a:endParaRPr lang="en-US" sz="2400" dirty="0">
              <a:solidFill>
                <a:srgbClr val="FFFFFF"/>
              </a:solidFill>
              <a:latin typeface="Times New Roman" pitchFamily="24" charset="0"/>
            </a:endParaRPr>
          </a:p>
        </p:txBody>
      </p:sp>
      <p:grpSp>
        <p:nvGrpSpPr>
          <p:cNvPr id="2" name="Group 5"/>
          <p:cNvGrpSpPr>
            <a:grpSpLocks/>
          </p:cNvGrpSpPr>
          <p:nvPr/>
        </p:nvGrpSpPr>
        <p:grpSpPr bwMode="auto">
          <a:xfrm>
            <a:off x="574675" y="176213"/>
            <a:ext cx="6500813" cy="2159000"/>
            <a:chOff x="801" y="1644"/>
            <a:chExt cx="10237" cy="3402"/>
          </a:xfrm>
        </p:grpSpPr>
        <p:sp>
          <p:nvSpPr>
            <p:cNvPr id="67590"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7591"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484">
                                            <p:txEl>
                                              <p:pRg st="0" end="0"/>
                                            </p:txEl>
                                          </p:spTgt>
                                        </p:tgtEl>
                                        <p:attrNameLst>
                                          <p:attrName>style.visibility</p:attrName>
                                        </p:attrNameLst>
                                      </p:cBhvr>
                                      <p:to>
                                        <p:strVal val="visible"/>
                                      </p:to>
                                    </p:set>
                                    <p:animEffect transition="in" filter="wipe(left)">
                                      <p:cBhvr>
                                        <p:cTn id="7" dur="500"/>
                                        <p:tgtEl>
                                          <p:spTgt spid="2764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build="p" autoUpdateAnimBg="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7587"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6484" name="Text Box 4"/>
          <p:cNvSpPr txBox="1">
            <a:spLocks noChangeArrowheads="1"/>
          </p:cNvSpPr>
          <p:nvPr/>
        </p:nvSpPr>
        <p:spPr bwMode="auto">
          <a:xfrm>
            <a:off x="1905000" y="1981200"/>
            <a:ext cx="6858000" cy="3785652"/>
          </a:xfrm>
          <a:prstGeom prst="rect">
            <a:avLst/>
          </a:prstGeom>
          <a:noFill/>
          <a:ln w="9525">
            <a:noFill/>
            <a:miter lim="800000"/>
            <a:headEnd/>
            <a:tailEnd/>
          </a:ln>
        </p:spPr>
        <p:txBody>
          <a:bodyPr>
            <a:prstTxWarp prst="textNoShape">
              <a:avLst/>
            </a:prstTxWarp>
            <a:spAutoFit/>
          </a:bodyPr>
          <a:lstStyle/>
          <a:p>
            <a:pPr>
              <a:buFont typeface="Wingdings" pitchFamily="24" charset="2"/>
              <a:buNone/>
            </a:pPr>
            <a:endParaRPr lang="en-GB" sz="2400" dirty="0" smtClean="0">
              <a:solidFill>
                <a:srgbClr val="FFFFFF"/>
              </a:solidFill>
              <a:latin typeface="Tahoma" pitchFamily="24" charset="0"/>
            </a:endParaRPr>
          </a:p>
          <a:p>
            <a:pPr>
              <a:buFont typeface="Wingdings" pitchFamily="24" charset="2"/>
              <a:buChar char="q"/>
            </a:pPr>
            <a:r>
              <a:rPr lang="en-GB" sz="2400" dirty="0" smtClean="0">
                <a:solidFill>
                  <a:srgbClr val="FFFFFF"/>
                </a:solidFill>
                <a:latin typeface="Tahoma" pitchFamily="24" charset="0"/>
              </a:rPr>
              <a:t> NFER 2003: </a:t>
            </a:r>
            <a:r>
              <a:rPr lang="en-GB" sz="2400" b="1" dirty="0" smtClean="0">
                <a:solidFill>
                  <a:srgbClr val="FFFFFF"/>
                </a:solidFill>
                <a:latin typeface="Tahoma" pitchFamily="24" charset="0"/>
              </a:rPr>
              <a:t>children’s enjoyment of reading had declined significantly in recent years</a:t>
            </a:r>
          </a:p>
          <a:p>
            <a:pPr>
              <a:buFont typeface="Wingdings" pitchFamily="24" charset="2"/>
              <a:buChar char="q"/>
            </a:pPr>
            <a:endParaRPr lang="en-GB" sz="2400" dirty="0" smtClean="0">
              <a:solidFill>
                <a:srgbClr val="FFFFFF"/>
              </a:solidFill>
              <a:latin typeface="Tahoma" pitchFamily="24" charset="0"/>
            </a:endParaRPr>
          </a:p>
          <a:p>
            <a:pPr>
              <a:buFont typeface="Wingdings" pitchFamily="24" charset="2"/>
              <a:buChar char="q"/>
            </a:pPr>
            <a:r>
              <a:rPr lang="en-GB" sz="2400" dirty="0" smtClean="0">
                <a:solidFill>
                  <a:srgbClr val="FFFFFF"/>
                </a:solidFill>
                <a:latin typeface="Tahoma" pitchFamily="24" charset="0"/>
              </a:rPr>
              <a:t> A Nestlé/MORI report : </a:t>
            </a:r>
            <a:r>
              <a:rPr lang="en-GB" sz="2400" b="1" dirty="0" smtClean="0">
                <a:solidFill>
                  <a:srgbClr val="FFFFFF"/>
                </a:solidFill>
                <a:latin typeface="Tahoma" pitchFamily="24" charset="0"/>
              </a:rPr>
              <a:t>‘underclass’ of non-readers</a:t>
            </a:r>
            <a:r>
              <a:rPr lang="en-GB" sz="2400" dirty="0" smtClean="0">
                <a:solidFill>
                  <a:srgbClr val="FFFFFF"/>
                </a:solidFill>
                <a:latin typeface="Tahoma" pitchFamily="24" charset="0"/>
              </a:rPr>
              <a:t>, plus cycles of non-reading ‘where teenagers from families where parents are not readers will almost always be less likely to be enthusiastic readers themselves’.</a:t>
            </a:r>
            <a:endParaRPr lang="en-US" sz="2400" dirty="0" smtClean="0">
              <a:solidFill>
                <a:srgbClr val="FFFFFF"/>
              </a:solidFill>
              <a:latin typeface="Times New Roman" pitchFamily="24" charset="0"/>
            </a:endParaRPr>
          </a:p>
        </p:txBody>
      </p:sp>
      <p:grpSp>
        <p:nvGrpSpPr>
          <p:cNvPr id="2" name="Group 5"/>
          <p:cNvGrpSpPr>
            <a:grpSpLocks/>
          </p:cNvGrpSpPr>
          <p:nvPr/>
        </p:nvGrpSpPr>
        <p:grpSpPr bwMode="auto">
          <a:xfrm>
            <a:off x="574675" y="176213"/>
            <a:ext cx="6500813" cy="2159000"/>
            <a:chOff x="801" y="1644"/>
            <a:chExt cx="10237" cy="3402"/>
          </a:xfrm>
        </p:grpSpPr>
        <p:sp>
          <p:nvSpPr>
            <p:cNvPr id="67590"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7591"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484">
                                            <p:txEl>
                                              <p:pRg st="1" end="1"/>
                                            </p:txEl>
                                          </p:spTgt>
                                        </p:tgtEl>
                                        <p:attrNameLst>
                                          <p:attrName>style.visibility</p:attrName>
                                        </p:attrNameLst>
                                      </p:cBhvr>
                                      <p:to>
                                        <p:strVal val="visible"/>
                                      </p:to>
                                    </p:set>
                                    <p:animEffect transition="in" filter="wipe(left)">
                                      <p:cBhvr>
                                        <p:cTn id="7" dur="500"/>
                                        <p:tgtEl>
                                          <p:spTgt spid="27648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484">
                                            <p:txEl>
                                              <p:pRg st="3" end="3"/>
                                            </p:txEl>
                                          </p:spTgt>
                                        </p:tgtEl>
                                        <p:attrNameLst>
                                          <p:attrName>style.visibility</p:attrName>
                                        </p:attrNameLst>
                                      </p:cBhvr>
                                      <p:to>
                                        <p:strVal val="visible"/>
                                      </p:to>
                                    </p:set>
                                    <p:animEffect transition="in" filter="wipe(left)">
                                      <p:cBhvr>
                                        <p:cTn id="12" dur="500"/>
                                        <p:tgtEl>
                                          <p:spTgt spid="2764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build="p" autoUpdateAnimBg="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9635"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84676" name="Text Box 4"/>
          <p:cNvSpPr txBox="1">
            <a:spLocks noChangeArrowheads="1"/>
          </p:cNvSpPr>
          <p:nvPr/>
        </p:nvSpPr>
        <p:spPr bwMode="auto">
          <a:xfrm>
            <a:off x="1905000" y="1371600"/>
            <a:ext cx="6248400" cy="4893647"/>
          </a:xfrm>
          <a:prstGeom prst="rect">
            <a:avLst/>
          </a:prstGeom>
          <a:noFill/>
          <a:ln w="9525">
            <a:noFill/>
            <a:miter lim="800000"/>
            <a:headEnd/>
            <a:tailEnd/>
          </a:ln>
        </p:spPr>
        <p:txBody>
          <a:bodyPr>
            <a:prstTxWarp prst="textNoShape">
              <a:avLst/>
            </a:prstTxWarp>
            <a:spAutoFit/>
          </a:bodyPr>
          <a:lstStyle/>
          <a:p>
            <a:pPr lvl="2"/>
            <a:r>
              <a:rPr lang="en-GB" sz="2400" dirty="0">
                <a:solidFill>
                  <a:srgbClr val="FFFFFF"/>
                </a:solidFill>
                <a:latin typeface="Tahoma" pitchFamily="24" charset="0"/>
              </a:rPr>
              <a:t>Despite the Strategy, weaknesses remain, including:</a:t>
            </a:r>
          </a:p>
          <a:p>
            <a:pPr lvl="2"/>
            <a:endParaRPr lang="en-GB" sz="2400" dirty="0">
              <a:solidFill>
                <a:srgbClr val="FFFFFF"/>
              </a:solidFill>
              <a:latin typeface="Tahoma" pitchFamily="24" charset="0"/>
            </a:endParaRPr>
          </a:p>
          <a:p>
            <a:pPr lvl="3">
              <a:buFont typeface="Wingdings" pitchFamily="24" charset="2"/>
              <a:buChar char="q"/>
            </a:pPr>
            <a:r>
              <a:rPr lang="en-GB" sz="2400" dirty="0">
                <a:solidFill>
                  <a:srgbClr val="FFFFFF"/>
                </a:solidFill>
                <a:latin typeface="Tahoma" pitchFamily="24" charset="0"/>
              </a:rPr>
              <a:t> the stalling of developments as senior management teams focus on other initiatives</a:t>
            </a:r>
          </a:p>
          <a:p>
            <a:pPr lvl="3">
              <a:buFont typeface="Wingdings" pitchFamily="24" charset="2"/>
              <a:buChar char="q"/>
            </a:pPr>
            <a:r>
              <a:rPr lang="en-GB" sz="2400" dirty="0">
                <a:solidFill>
                  <a:srgbClr val="FFFFFF"/>
                </a:solidFill>
                <a:latin typeface="Tahoma" pitchFamily="24" charset="0"/>
              </a:rPr>
              <a:t> lack of robust measures to evaluate the impact of developments across a range of subjects</a:t>
            </a:r>
          </a:p>
          <a:p>
            <a:pPr lvl="3">
              <a:buFont typeface="Wingdings" pitchFamily="24" charset="2"/>
              <a:buChar char="q"/>
            </a:pPr>
            <a:r>
              <a:rPr lang="en-GB" sz="2400" dirty="0">
                <a:solidFill>
                  <a:srgbClr val="FFFFFF"/>
                </a:solidFill>
                <a:latin typeface="Tahoma" pitchFamily="24" charset="0"/>
              </a:rPr>
              <a:t> a focus on writing at the expense of reading, speaking and listening. </a:t>
            </a:r>
          </a:p>
        </p:txBody>
      </p:sp>
      <p:grpSp>
        <p:nvGrpSpPr>
          <p:cNvPr id="2" name="Group 5"/>
          <p:cNvGrpSpPr>
            <a:grpSpLocks/>
          </p:cNvGrpSpPr>
          <p:nvPr/>
        </p:nvGrpSpPr>
        <p:grpSpPr bwMode="auto">
          <a:xfrm>
            <a:off x="574675" y="176213"/>
            <a:ext cx="6500813" cy="2159000"/>
            <a:chOff x="801" y="1644"/>
            <a:chExt cx="10237" cy="3402"/>
          </a:xfrm>
        </p:grpSpPr>
        <p:sp>
          <p:nvSpPr>
            <p:cNvPr id="69638"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9639"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4676">
                                            <p:txEl>
                                              <p:pRg st="0" end="0"/>
                                            </p:txEl>
                                          </p:spTgt>
                                        </p:tgtEl>
                                        <p:attrNameLst>
                                          <p:attrName>style.visibility</p:attrName>
                                        </p:attrNameLst>
                                      </p:cBhvr>
                                      <p:to>
                                        <p:strVal val="visible"/>
                                      </p:to>
                                    </p:set>
                                    <p:animEffect transition="in" filter="wipe(left)">
                                      <p:cBhvr>
                                        <p:cTn id="7" dur="500"/>
                                        <p:tgtEl>
                                          <p:spTgt spid="284676">
                                            <p:txEl>
                                              <p:pRg st="0" end="0"/>
                                            </p:txEl>
                                          </p:spTgt>
                                        </p:tgtEl>
                                      </p:cBhvr>
                                    </p:animEffect>
                                  </p:childTnLst>
                                  <p:subTnLst>
                                    <p:animClr>
                                      <p:cBhvr override="childStyle">
                                        <p:cTn dur="1" fill="hold" display="0" masterRel="nextClick" afterEffect="1"/>
                                        <p:tgtEl>
                                          <p:spTgt spid="284676">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4676">
                                            <p:txEl>
                                              <p:pRg st="2" end="2"/>
                                            </p:txEl>
                                          </p:spTgt>
                                        </p:tgtEl>
                                        <p:attrNameLst>
                                          <p:attrName>style.visibility</p:attrName>
                                        </p:attrNameLst>
                                      </p:cBhvr>
                                      <p:to>
                                        <p:strVal val="visible"/>
                                      </p:to>
                                    </p:set>
                                    <p:animEffect transition="in" filter="wipe(left)">
                                      <p:cBhvr>
                                        <p:cTn id="12" dur="500"/>
                                        <p:tgtEl>
                                          <p:spTgt spid="284676">
                                            <p:txEl>
                                              <p:pRg st="2" end="2"/>
                                            </p:txEl>
                                          </p:spTgt>
                                        </p:tgtEl>
                                      </p:cBhvr>
                                    </p:animEffect>
                                  </p:childTnLst>
                                  <p:subTnLst>
                                    <p:animClr>
                                      <p:cBhvr override="childStyle">
                                        <p:cTn dur="1" fill="hold" display="0" masterRel="nextClick" afterEffect="1"/>
                                        <p:tgtEl>
                                          <p:spTgt spid="284676">
                                            <p:txEl>
                                              <p:pRg st="2" end="2"/>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4676">
                                            <p:txEl>
                                              <p:pRg st="3" end="3"/>
                                            </p:txEl>
                                          </p:spTgt>
                                        </p:tgtEl>
                                        <p:attrNameLst>
                                          <p:attrName>style.visibility</p:attrName>
                                        </p:attrNameLst>
                                      </p:cBhvr>
                                      <p:to>
                                        <p:strVal val="visible"/>
                                      </p:to>
                                    </p:set>
                                    <p:animEffect transition="in" filter="wipe(left)">
                                      <p:cBhvr>
                                        <p:cTn id="17" dur="500"/>
                                        <p:tgtEl>
                                          <p:spTgt spid="284676">
                                            <p:txEl>
                                              <p:pRg st="3" end="3"/>
                                            </p:txEl>
                                          </p:spTgt>
                                        </p:tgtEl>
                                      </p:cBhvr>
                                    </p:animEffect>
                                  </p:childTnLst>
                                  <p:subTnLst>
                                    <p:animClr>
                                      <p:cBhvr override="childStyle">
                                        <p:cTn dur="1" fill="hold" display="0" masterRel="nextClick" afterEffect="1"/>
                                        <p:tgtEl>
                                          <p:spTgt spid="284676">
                                            <p:txEl>
                                              <p:pRg st="3" end="3"/>
                                            </p:txEl>
                                          </p:spTgt>
                                        </p:tgtEl>
                                        <p:attrNameLst>
                                          <p:attrName>ppt_c</p:attrName>
                                        </p:attrNameLst>
                                      </p:cBhvr>
                                      <p:to>
                                        <a:schemeClr val="accent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4676">
                                            <p:txEl>
                                              <p:pRg st="4" end="4"/>
                                            </p:txEl>
                                          </p:spTgt>
                                        </p:tgtEl>
                                        <p:attrNameLst>
                                          <p:attrName>style.visibility</p:attrName>
                                        </p:attrNameLst>
                                      </p:cBhvr>
                                      <p:to>
                                        <p:strVal val="visible"/>
                                      </p:to>
                                    </p:set>
                                    <p:animEffect transition="in" filter="wipe(left)">
                                      <p:cBhvr>
                                        <p:cTn id="22" dur="500"/>
                                        <p:tgtEl>
                                          <p:spTgt spid="284676">
                                            <p:txEl>
                                              <p:pRg st="4" end="4"/>
                                            </p:txEl>
                                          </p:spTgt>
                                        </p:tgtEl>
                                      </p:cBhvr>
                                    </p:animEffect>
                                  </p:childTnLst>
                                  <p:subTnLst>
                                    <p:animClr>
                                      <p:cBhvr override="childStyle">
                                        <p:cTn dur="1" fill="hold" display="0" masterRel="nextClick" afterEffect="1"/>
                                        <p:tgtEl>
                                          <p:spTgt spid="284676">
                                            <p:txEl>
                                              <p:pRg st="4" end="4"/>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build="p" bldLvl="4" autoUpdateAnimBg="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953000" y="2286000"/>
            <a:ext cx="3962400" cy="5486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GB" sz="5400"/>
              <a:t>LITERACY </a:t>
            </a:r>
          </a:p>
          <a:p>
            <a:pPr marL="342900" indent="-342900">
              <a:spcBef>
                <a:spcPct val="20000"/>
              </a:spcBef>
            </a:pPr>
            <a:r>
              <a:rPr lang="en-GB" sz="5400"/>
              <a:t>IMPACT</a:t>
            </a:r>
          </a:p>
        </p:txBody>
      </p:sp>
      <p:pic>
        <p:nvPicPr>
          <p:cNvPr id="71683" name="Picture 5"/>
          <p:cNvPicPr>
            <a:picLocks noChangeAspect="1" noChangeArrowheads="1"/>
          </p:cNvPicPr>
          <p:nvPr/>
        </p:nvPicPr>
        <p:blipFill>
          <a:blip r:embed="rId3"/>
          <a:srcRect/>
          <a:stretch>
            <a:fillRect/>
          </a:stretch>
        </p:blipFill>
        <p:spPr bwMode="auto">
          <a:xfrm>
            <a:off x="762000" y="1524000"/>
            <a:ext cx="4064000" cy="4064000"/>
          </a:xfrm>
          <a:prstGeom prst="rect">
            <a:avLst/>
          </a:prstGeom>
          <a:noFill/>
          <a:ln w="9525">
            <a:noFill/>
            <a:miter lim="800000"/>
            <a:headEnd/>
            <a:tailEnd/>
          </a:ln>
        </p:spPr>
      </p:pic>
      <p:pic>
        <p:nvPicPr>
          <p:cNvPr id="4" name="Picture 3" descr="Picture 5.png"/>
          <p:cNvPicPr>
            <a:picLocks noChangeAspect="1"/>
          </p:cNvPicPr>
          <p:nvPr/>
        </p:nvPicPr>
        <p:blipFill>
          <a:blip r:embed="rId4"/>
          <a:stretch>
            <a:fillRect/>
          </a:stretch>
        </p:blipFill>
        <p:spPr>
          <a:xfrm>
            <a:off x="8072888" y="23895"/>
            <a:ext cx="1028700" cy="2146300"/>
          </a:xfrm>
          <a:prstGeom prst="rect">
            <a:avLst/>
          </a:prstGeom>
        </p:spPr>
      </p:pic>
      <p:sp>
        <p:nvSpPr>
          <p:cNvPr id="5" name="TextBox 4"/>
          <p:cNvSpPr txBox="1"/>
          <p:nvPr/>
        </p:nvSpPr>
        <p:spPr>
          <a:xfrm>
            <a:off x="4114800" y="3200400"/>
            <a:ext cx="3124200" cy="923330"/>
          </a:xfrm>
          <a:prstGeom prst="rect">
            <a:avLst/>
          </a:prstGeom>
          <a:noFill/>
        </p:spPr>
        <p:txBody>
          <a:bodyPr wrap="square" rtlCol="0">
            <a:spAutoFit/>
          </a:bodyPr>
          <a:lstStyle/>
          <a:p>
            <a:r>
              <a:rPr lang="en-US" sz="5400" dirty="0" smtClean="0">
                <a:solidFill>
                  <a:srgbClr val="FFFFFF"/>
                </a:solidFill>
              </a:rPr>
              <a:t>IMPACT</a:t>
            </a:r>
            <a:endParaRPr lang="en-US" sz="5400" dirty="0">
              <a:solidFill>
                <a:srgbClr val="FFFFFF"/>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035"/>
                                        </p:tgtEl>
                                        <p:attrNameLst>
                                          <p:attrName>style.visibility</p:attrName>
                                        </p:attrNameLst>
                                      </p:cBhvr>
                                      <p:to>
                                        <p:strVal val="visible"/>
                                      </p:to>
                                    </p:set>
                                    <p:animEffect transition="in" filter="wipe(left)">
                                      <p:cBhvr>
                                        <p:cTn id="7" dur="500"/>
                                        <p:tgtEl>
                                          <p:spTgt spid="17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85800" y="2514600"/>
            <a:ext cx="7924800" cy="1446550"/>
          </a:xfrm>
          <a:prstGeom prst="rect">
            <a:avLst/>
          </a:prstGeom>
          <a:noFill/>
        </p:spPr>
        <p:txBody>
          <a:bodyPr wrap="square" rtlCol="0">
            <a:spAutoFit/>
          </a:bodyPr>
          <a:lstStyle/>
          <a:p>
            <a:pPr algn="ctr"/>
            <a:r>
              <a:rPr lang="en-US" sz="8800" dirty="0" smtClean="0">
                <a:solidFill>
                  <a:srgbClr val="FFFFFF"/>
                </a:solidFill>
              </a:rPr>
              <a:t>Health Check</a:t>
            </a:r>
            <a:endParaRPr lang="en-US" sz="8800" dirty="0">
              <a:solidFill>
                <a:srgbClr val="FFFFFF"/>
              </a:solidFill>
            </a:endParaRPr>
          </a:p>
        </p:txBody>
      </p:sp>
      <p:pic>
        <p:nvPicPr>
          <p:cNvPr id="3" name="Picture 2"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362200"/>
            <a:ext cx="2463800" cy="24638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6248400" y="2590800"/>
            <a:ext cx="1973141" cy="1774825"/>
          </a:xfrm>
          <a:prstGeom prst="rect">
            <a:avLst/>
          </a:prstGeom>
          <a:noFill/>
          <a:ln w="9525">
            <a:noFill/>
            <a:miter lim="800000"/>
            <a:headEnd/>
            <a:tailEnd/>
          </a:ln>
        </p:spPr>
      </p:pic>
      <p:pic>
        <p:nvPicPr>
          <p:cNvPr id="7" name="Picture 6" descr="Picture 5.png"/>
          <p:cNvPicPr>
            <a:picLocks noChangeAspect="1"/>
          </p:cNvPicPr>
          <p:nvPr/>
        </p:nvPicPr>
        <p:blipFill>
          <a:blip r:embed="rId5"/>
          <a:stretch>
            <a:fillRect/>
          </a:stretch>
        </p:blipFill>
        <p:spPr>
          <a:xfrm>
            <a:off x="8072888" y="23895"/>
            <a:ext cx="1028700" cy="2146300"/>
          </a:xfrm>
          <a:prstGeom prst="rect">
            <a:avLst/>
          </a:prstGeom>
        </p:spPr>
      </p:pic>
      <p:pic>
        <p:nvPicPr>
          <p:cNvPr id="8" name="Picture 4"/>
          <p:cNvPicPr>
            <a:picLocks noChangeAspect="1" noChangeArrowheads="1"/>
          </p:cNvPicPr>
          <p:nvPr/>
        </p:nvPicPr>
        <p:blipFill>
          <a:blip r:embed="rId6"/>
          <a:srcRect/>
          <a:stretch>
            <a:fillRect/>
          </a:stretch>
        </p:blipFill>
        <p:spPr bwMode="auto">
          <a:xfrm>
            <a:off x="685800" y="2590800"/>
            <a:ext cx="2438400" cy="183170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295400" y="2362200"/>
            <a:ext cx="7543800" cy="5078314"/>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Understand the significance of exploratory talk</a:t>
            </a:r>
          </a:p>
          <a:p>
            <a:pPr marL="742950" indent="-742950">
              <a:buFont typeface="+mj-lt"/>
              <a:buAutoNum type="arabicPeriod"/>
            </a:pPr>
            <a:r>
              <a:rPr lang="en-US" sz="3600" dirty="0" smtClean="0">
                <a:solidFill>
                  <a:srgbClr val="FFFFFF"/>
                </a:solidFill>
              </a:rPr>
              <a:t>Model good talk – eg connectives</a:t>
            </a:r>
          </a:p>
          <a:p>
            <a:pPr marL="742950" indent="-742950">
              <a:buFont typeface="+mj-lt"/>
              <a:buAutoNum type="arabicPeriod"/>
            </a:pPr>
            <a:r>
              <a:rPr lang="en-US" sz="3600" dirty="0" smtClean="0">
                <a:solidFill>
                  <a:srgbClr val="FFFFFF"/>
                </a:solidFill>
              </a:rPr>
              <a:t>Re-think questioning: why &amp; how?</a:t>
            </a:r>
          </a:p>
          <a:p>
            <a:pPr marL="742950" indent="-742950">
              <a:buFont typeface="+mj-lt"/>
              <a:buAutoNum type="arabicPeriod"/>
            </a:pPr>
            <a:r>
              <a:rPr lang="en-US" sz="3600" dirty="0" smtClean="0">
                <a:solidFill>
                  <a:srgbClr val="FFFFFF"/>
                </a:solidFill>
              </a:rPr>
              <a:t>Re-think hands-up</a:t>
            </a:r>
          </a:p>
          <a:p>
            <a:pPr marL="742950" indent="-742950">
              <a:buFont typeface="+mj-lt"/>
              <a:buAutoNum type="arabicPeriod"/>
            </a:pPr>
            <a:r>
              <a:rPr lang="en-US" sz="3600" dirty="0" smtClean="0">
                <a:solidFill>
                  <a:srgbClr val="FFFFFF"/>
                </a:solidFill>
              </a:rPr>
              <a:t>Get conversations into the school culture</a:t>
            </a:r>
          </a:p>
          <a:p>
            <a:pPr marL="742950" indent="-742950">
              <a:buFont typeface="+mj-lt"/>
              <a:buAutoNum type="arabicPeriod"/>
            </a:pPr>
            <a:endParaRPr lang="en-US" sz="3600" dirty="0" smtClean="0">
              <a:solidFill>
                <a:srgbClr val="FFFFFF"/>
              </a:solidFill>
            </a:endParaRPr>
          </a:p>
          <a:p>
            <a:endParaRPr lang="en-US" sz="3600" dirty="0">
              <a:solidFill>
                <a:srgbClr val="FFFFFF"/>
              </a:solidFill>
            </a:endParaRPr>
          </a:p>
        </p:txBody>
      </p:sp>
      <p:pic>
        <p:nvPicPr>
          <p:cNvPr id="5"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sp>
        <p:nvSpPr>
          <p:cNvPr id="6" name="Cloud Callout 5"/>
          <p:cNvSpPr/>
          <p:nvPr/>
        </p:nvSpPr>
        <p:spPr>
          <a:xfrm>
            <a:off x="5943600" y="301080"/>
            <a:ext cx="2895600" cy="1603920"/>
          </a:xfrm>
          <a:prstGeom prst="cloudCallout">
            <a:avLst>
              <a:gd name="adj1" fmla="val -72811"/>
              <a:gd name="adj2" fmla="val 757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So …?</a:t>
            </a:r>
            <a:endParaRPr lang="en-US" sz="2800" dirty="0">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6"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676400" y="2362200"/>
            <a:ext cx="7162800" cy="3970318"/>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Teach reading – scanning, skimming, analysis</a:t>
            </a:r>
          </a:p>
          <a:p>
            <a:pPr marL="742950" indent="-742950">
              <a:buFont typeface="+mj-lt"/>
              <a:buAutoNum type="arabicPeriod"/>
            </a:pPr>
            <a:r>
              <a:rPr lang="en-US" sz="3600" dirty="0" smtClean="0">
                <a:solidFill>
                  <a:srgbClr val="FFFFFF"/>
                </a:solidFill>
              </a:rPr>
              <a:t>Read aloud and display</a:t>
            </a:r>
          </a:p>
          <a:p>
            <a:pPr marL="742950" indent="-742950">
              <a:buFont typeface="+mj-lt"/>
              <a:buAutoNum type="arabicPeriod"/>
            </a:pPr>
            <a:r>
              <a:rPr lang="en-US" sz="3600" dirty="0" smtClean="0">
                <a:solidFill>
                  <a:srgbClr val="FFFFFF"/>
                </a:solidFill>
              </a:rPr>
              <a:t>Teach key vocabulary</a:t>
            </a:r>
          </a:p>
          <a:p>
            <a:pPr marL="742950" indent="-742950">
              <a:buFont typeface="+mj-lt"/>
              <a:buAutoNum type="arabicPeriod"/>
            </a:pPr>
            <a:r>
              <a:rPr lang="en-US" sz="3600" dirty="0" smtClean="0">
                <a:solidFill>
                  <a:srgbClr val="FFFFFF"/>
                </a:solidFill>
              </a:rPr>
              <a:t>Demystify spelling</a:t>
            </a:r>
          </a:p>
          <a:p>
            <a:pPr marL="742950" indent="-742950">
              <a:buFont typeface="+mj-lt"/>
              <a:buAutoNum type="arabicPeriod"/>
            </a:pPr>
            <a:r>
              <a:rPr lang="en-US" sz="3600" dirty="0" smtClean="0">
                <a:solidFill>
                  <a:srgbClr val="FFFFFF"/>
                </a:solidFill>
              </a:rPr>
              <a:t>Teach research, not FOFO</a:t>
            </a:r>
          </a:p>
          <a:p>
            <a:endParaRPr lang="en-US" sz="3600" dirty="0">
              <a:solidFill>
                <a:srgbClr val="FFFFFF"/>
              </a:solidFill>
            </a:endParaRPr>
          </a:p>
        </p:txBody>
      </p:sp>
      <p:pic>
        <p:nvPicPr>
          <p:cNvPr id="5"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SKIMMING</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90115" name="Text Box 4"/>
          <p:cNvSpPr txBox="1">
            <a:spLocks noChangeArrowheads="1"/>
          </p:cNvSpPr>
          <p:nvPr/>
        </p:nvSpPr>
        <p:spPr bwMode="auto">
          <a:xfrm>
            <a:off x="1371600" y="609600"/>
            <a:ext cx="6705600" cy="6124754"/>
          </a:xfrm>
          <a:prstGeom prst="rect">
            <a:avLst/>
          </a:prstGeom>
          <a:noFill/>
          <a:ln w="9525">
            <a:noFill/>
            <a:miter lim="800000"/>
            <a:headEnd/>
            <a:tailEnd/>
          </a:ln>
        </p:spPr>
        <p:txBody>
          <a:bodyPr>
            <a:prstTxWarp prst="textNoShape">
              <a:avLst/>
            </a:prstTxWarp>
            <a:spAutoFit/>
          </a:bodyPr>
          <a:lstStyle/>
          <a:p>
            <a:r>
              <a:rPr lang="en-GB" sz="2800" dirty="0">
                <a:solidFill>
                  <a:schemeClr val="bg1"/>
                </a:solidFill>
                <a:latin typeface="Comic Sans MS" pitchFamily="-110" charset="0"/>
                <a:ea typeface="Comic Sans MS" pitchFamily="-110" charset="0"/>
                <a:cs typeface="Comic Sans MS" pitchFamily="-110"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chemeClr val="bg1"/>
                </a:solidFill>
                <a:latin typeface="Comic Sans MS" pitchFamily="-110" charset="0"/>
                <a:ea typeface="Comic Sans MS" pitchFamily="-110" charset="0"/>
                <a:cs typeface="Comic Sans MS" pitchFamily="-110" charset="0"/>
              </a:rPr>
              <a:t> </a:t>
            </a:r>
            <a:endParaRPr lang="en-GB" sz="2800" dirty="0">
              <a:solidFill>
                <a:schemeClr val="bg1"/>
              </a:solidFill>
              <a:latin typeface="Comic Sans MS" pitchFamily="-110" charset="0"/>
              <a:ea typeface="Times" pitchFamily="-110" charset="0"/>
              <a:cs typeface="Times" pitchFamily="-110" charset="0"/>
            </a:endParaRPr>
          </a:p>
        </p:txBody>
      </p:sp>
    </p:spTree>
  </p:cSld>
  <p:clrMapOvr>
    <a:masterClrMapping/>
  </p:clrMapOvr>
  <p:transition spd="slow">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91139" name="Text Box 4"/>
          <p:cNvSpPr txBox="1">
            <a:spLocks noChangeArrowheads="1"/>
          </p:cNvSpPr>
          <p:nvPr/>
        </p:nvSpPr>
        <p:spPr bwMode="auto">
          <a:xfrm>
            <a:off x="1371600" y="1219200"/>
            <a:ext cx="6705600" cy="5078314"/>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pitchFamily="-110" charset="0"/>
                <a:ea typeface="Comic Sans MS" pitchFamily="-110" charset="0"/>
                <a:cs typeface="Comic Sans MS" pitchFamily="-110"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pitchFamily="-110" charset="0"/>
                <a:ea typeface="Comic Sans MS" pitchFamily="-110" charset="0"/>
                <a:cs typeface="Comic Sans MS" pitchFamily="-110" charset="0"/>
              </a:rPr>
              <a:t> </a:t>
            </a:r>
            <a:endParaRPr lang="en-GB" sz="3600" dirty="0">
              <a:solidFill>
                <a:srgbClr val="FFFFFF"/>
              </a:solidFill>
              <a:latin typeface="Comic Sans MS" pitchFamily="-110" charset="0"/>
              <a:ea typeface="Times" pitchFamily="-110" charset="0"/>
              <a:cs typeface="Times" pitchFamily="-110" charset="0"/>
            </a:endParaRPr>
          </a:p>
        </p:txBody>
      </p:sp>
    </p:spTree>
  </p:cSld>
  <p:clrMapOvr>
    <a:masterClrMapping/>
  </p:clrMapOvr>
  <p:transition spd="slow">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92163" name="Text Box 4"/>
          <p:cNvSpPr txBox="1">
            <a:spLocks noChangeArrowheads="1"/>
          </p:cNvSpPr>
          <p:nvPr/>
        </p:nvSpPr>
        <p:spPr bwMode="auto">
          <a:xfrm>
            <a:off x="1295400" y="706933"/>
            <a:ext cx="6705600" cy="5693867"/>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pitchFamily="-110" charset="0"/>
              <a:ea typeface="Times" pitchFamily="-110" charset="0"/>
              <a:cs typeface="Times" pitchFamily="-110" charset="0"/>
            </a:endParaRPr>
          </a:p>
          <a:p>
            <a:r>
              <a:rPr lang="en-GB" sz="2800" b="1" dirty="0">
                <a:solidFill>
                  <a:srgbClr val="FFFFFF"/>
                </a:solidFill>
                <a:latin typeface="Comic Sans MS" pitchFamily="-110" charset="0"/>
                <a:ea typeface="Times" pitchFamily="-110" charset="0"/>
                <a:cs typeface="Times" pitchFamily="-110"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p:transition spd="slow">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SCANNING</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a:effectLst/>
        </p:spPr>
        <p:txBody>
          <a:bodyPr>
            <a:prstTxWarp prst="textNoShape">
              <a:avLst/>
            </a:prstTxWarp>
            <a:spAutoFit/>
          </a:bodyPr>
          <a:lstStyle/>
          <a:p>
            <a:pPr marL="514350" indent="-514350">
              <a:buFont typeface="+mj-lt"/>
              <a:buAutoNum type="arabicPeriod"/>
              <a:defRPr/>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mj-lt"/>
              <a:buAutoNum type="arabicPeriod"/>
              <a:defRPr/>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mj-lt"/>
              <a:buAutoNum type="arabicPeriod"/>
              <a:defRPr/>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a:defRPr/>
            </a:pPr>
            <a:endParaRPr lang="en-GB" sz="3200" dirty="0">
              <a:solidFill>
                <a:srgbClr val="FFFFFF"/>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758"/>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rPr>
              <a:t>Cellular telephones</a:t>
            </a:r>
          </a:p>
          <a:p>
            <a:endParaRPr lang="en-US" sz="2000" b="1" dirty="0">
              <a:solidFill>
                <a:srgbClr val="FFFFFF"/>
              </a:solidFill>
            </a:endParaRPr>
          </a:p>
          <a:p>
            <a:r>
              <a:rPr lang="en-US" sz="2000" dirty="0">
                <a:solidFill>
                  <a:srgbClr val="FFFFFF"/>
                </a:solidFill>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pitchFamily="-110" charset="0"/>
              <a:ea typeface="Times" pitchFamily="-110" charset="0"/>
              <a:cs typeface="Times" pitchFamily="-110" charset="0"/>
            </a:endParaRPr>
          </a:p>
        </p:txBody>
      </p:sp>
      <p:sp>
        <p:nvSpPr>
          <p:cNvPr id="5" name="TextBox 4"/>
          <p:cNvSpPr txBox="1"/>
          <p:nvPr/>
        </p:nvSpPr>
        <p:spPr>
          <a:xfrm>
            <a:off x="6553200" y="147935"/>
            <a:ext cx="2209800" cy="923330"/>
          </a:xfrm>
          <a:prstGeom prst="rect">
            <a:avLst/>
          </a:prstGeom>
          <a:noFill/>
          <a:ln w="38100" cmpd="dbl">
            <a:solidFill>
              <a:schemeClr val="bg2"/>
            </a:solidFill>
          </a:ln>
        </p:spPr>
        <p:txBody>
          <a:bodyPr wrap="square" rtlCol="0">
            <a:spAutoFit/>
          </a:bodyPr>
          <a:lstStyle/>
          <a:p>
            <a:pPr algn="r"/>
            <a:r>
              <a:rPr lang="en-US" dirty="0" smtClean="0">
                <a:solidFill>
                  <a:srgbClr val="FFFFFF"/>
                </a:solidFill>
              </a:rPr>
              <a:t>Where begin? </a:t>
            </a:r>
          </a:p>
          <a:p>
            <a:pPr algn="r"/>
            <a:r>
              <a:rPr lang="en-US" dirty="0" smtClean="0">
                <a:solidFill>
                  <a:srgbClr val="FFFFFF"/>
                </a:solidFill>
              </a:rPr>
              <a:t>Two features? </a:t>
            </a:r>
          </a:p>
          <a:p>
            <a:pPr algn="r"/>
            <a:r>
              <a:rPr lang="en-US" dirty="0" smtClean="0">
                <a:solidFill>
                  <a:srgbClr val="FFFFFF"/>
                </a:solidFill>
              </a:rPr>
              <a:t>Some countries?</a:t>
            </a:r>
            <a:endParaRPr lang="en-US"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38400" y="1219200"/>
            <a:ext cx="4529704" cy="4394200"/>
          </a:xfrm>
          <a:prstGeom prst="rect">
            <a:avLst/>
          </a:prstGeom>
        </p:spPr>
      </p:pic>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CLOSE READING</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830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9830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1295400" y="990600"/>
            <a:ext cx="6918325" cy="4524315"/>
          </a:xfrm>
          <a:prstGeom prst="rect">
            <a:avLst/>
          </a:prstGeom>
        </p:spPr>
        <p:txBody>
          <a:bodyPr>
            <a:spAutoFit/>
          </a:bodyPr>
          <a:lstStyle/>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Get me from Whitworth (above Rochdale) to Manchester Airport (bottom centre)</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Write down a village that is due west of Bolton</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Write down a village that is due south of Sale</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Name 4 villages on the A58</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Write down 4 villages (not towns) that are within the M60 motorway</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Find and then describe where these villages are (use words like just to the west of …):</a:t>
            </a:r>
          </a:p>
          <a:p>
            <a:pPr marL="1371600">
              <a:spcAft>
                <a:spcPts val="0"/>
              </a:spcAft>
              <a:defRPr/>
            </a:pPr>
            <a:r>
              <a:rPr lang="en-GB" sz="2400" dirty="0">
                <a:solidFill>
                  <a:srgbClr val="FFFFFF"/>
                </a:solidFill>
                <a:latin typeface="Times New Roman"/>
                <a:ea typeface="Cambria"/>
                <a:cs typeface="Times New Roman"/>
              </a:rPr>
              <a:t>a) Pemberton</a:t>
            </a:r>
          </a:p>
          <a:p>
            <a:pPr marL="1371600">
              <a:spcAft>
                <a:spcPts val="0"/>
              </a:spcAft>
              <a:defRPr/>
            </a:pPr>
            <a:r>
              <a:rPr lang="en-GB" sz="2400" dirty="0" err="1">
                <a:solidFill>
                  <a:srgbClr val="FFFFFF"/>
                </a:solidFill>
                <a:latin typeface="Times New Roman"/>
                <a:ea typeface="Cambria"/>
                <a:cs typeface="Times New Roman"/>
              </a:rPr>
              <a:t>b</a:t>
            </a:r>
            <a:r>
              <a:rPr lang="en-GB" sz="2400" dirty="0">
                <a:solidFill>
                  <a:srgbClr val="FFFFFF"/>
                </a:solidFill>
                <a:latin typeface="Times New Roman"/>
                <a:ea typeface="Cambria"/>
                <a:cs typeface="Times New Roman"/>
              </a:rPr>
              <a:t>) </a:t>
            </a:r>
            <a:r>
              <a:rPr lang="en-GB" sz="2400" dirty="0" err="1">
                <a:solidFill>
                  <a:srgbClr val="FFFFFF"/>
                </a:solidFill>
                <a:latin typeface="Times New Roman"/>
                <a:ea typeface="Cambria"/>
                <a:cs typeface="Times New Roman"/>
              </a:rPr>
              <a:t>Lumb</a:t>
            </a:r>
            <a:endParaRPr lang="en-GB" sz="2400" dirty="0">
              <a:solidFill>
                <a:srgbClr val="FFFFFF"/>
              </a:solidFill>
              <a:latin typeface="Times New Roman"/>
              <a:ea typeface="Cambria"/>
              <a:cs typeface="Times New Roman"/>
            </a:endParaRPr>
          </a:p>
          <a:p>
            <a:pPr marL="1371600">
              <a:spcAft>
                <a:spcPts val="0"/>
              </a:spcAft>
              <a:defRPr/>
            </a:pPr>
            <a:r>
              <a:rPr lang="en-GB" sz="2400" dirty="0" err="1">
                <a:solidFill>
                  <a:srgbClr val="FFFFFF"/>
                </a:solidFill>
                <a:latin typeface="Times New Roman"/>
                <a:ea typeface="Cambria"/>
                <a:cs typeface="Times New Roman"/>
              </a:rPr>
              <a:t>c</a:t>
            </a:r>
            <a:r>
              <a:rPr lang="en-GB" sz="2400" dirty="0">
                <a:solidFill>
                  <a:srgbClr val="FFFFFF"/>
                </a:solidFill>
                <a:latin typeface="Times New Roman"/>
                <a:ea typeface="Cambria"/>
                <a:cs typeface="Times New Roman"/>
              </a:rPr>
              <a:t>) </a:t>
            </a:r>
            <a:r>
              <a:rPr lang="en-GB" sz="2400" dirty="0" err="1">
                <a:solidFill>
                  <a:srgbClr val="FFFFFF"/>
                </a:solidFill>
                <a:latin typeface="Times New Roman"/>
                <a:ea typeface="Cambria"/>
                <a:cs typeface="Times New Roman"/>
              </a:rPr>
              <a:t>Dobcross</a:t>
            </a:r>
            <a:endParaRPr lang="en-GB" sz="2400" dirty="0">
              <a:solidFill>
                <a:srgbClr val="FFFFFF"/>
              </a:solidFill>
              <a:latin typeface="Times New Roman"/>
              <a:ea typeface="Cambria"/>
              <a:cs typeface="Times New Roman"/>
            </a:endParaRPr>
          </a:p>
        </p:txBody>
      </p:sp>
    </p:spTree>
  </p:cSld>
  <p:clrMapOvr>
    <a:masterClrMapping/>
  </p:clrMapOvr>
  <p:transition spd="slow">
    <p:check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Research skills, not FOFO</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03"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4450"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04451" name="Picture 3" descr="Picture 9.png"/>
          <p:cNvPicPr>
            <a:picLocks noChangeAspect="1"/>
          </p:cNvPicPr>
          <p:nvPr/>
        </p:nvPicPr>
        <p:blipFill>
          <a:blip r:embed="rId4"/>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6498"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06499"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8546"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0594"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10595" name="Picture 2" descr="Picture 12.png"/>
          <p:cNvPicPr>
            <a:picLocks noChangeAspect="1"/>
          </p:cNvPicPr>
          <p:nvPr/>
        </p:nvPicPr>
        <p:blipFill>
          <a:blip r:embed="rId4"/>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12643" name="Picture 2" descr="Picture 13.png"/>
          <p:cNvPicPr>
            <a:picLocks noChangeAspect="1"/>
          </p:cNvPicPr>
          <p:nvPr/>
        </p:nvPicPr>
        <p:blipFill>
          <a:blip r:embed="rId4"/>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Box 10"/>
          <p:cNvSpPr txBox="1"/>
          <p:nvPr/>
        </p:nvSpPr>
        <p:spPr>
          <a:xfrm>
            <a:off x="1905000" y="2209800"/>
            <a:ext cx="2971800" cy="1754327"/>
          </a:xfrm>
          <a:prstGeom prst="rect">
            <a:avLst/>
          </a:prstGeom>
          <a:noFill/>
        </p:spPr>
        <p:txBody>
          <a:bodyPr wrap="square" rtlCol="0">
            <a:spAutoFit/>
          </a:bodyPr>
          <a:lstStyle/>
          <a:p>
            <a:pPr algn="ctr"/>
            <a:r>
              <a:rPr lang="en-US" sz="5400" dirty="0" smtClean="0">
                <a:solidFill>
                  <a:srgbClr val="FFFFFF"/>
                </a:solidFill>
              </a:rPr>
              <a:t>Michael Barber</a:t>
            </a:r>
            <a:endParaRPr lang="en-US" sz="5400" dirty="0">
              <a:solidFill>
                <a:srgbClr val="FFFFFF"/>
              </a:solidFill>
            </a:endParaRPr>
          </a:p>
        </p:txBody>
      </p:sp>
      <p:pic>
        <p:nvPicPr>
          <p:cNvPr id="6" name="Picture 5"/>
          <p:cNvPicPr>
            <a:picLocks noChangeAspect="1"/>
          </p:cNvPicPr>
          <p:nvPr/>
        </p:nvPicPr>
        <p:blipFill>
          <a:blip r:embed="rId2"/>
          <a:stretch>
            <a:fillRect/>
          </a:stretch>
        </p:blipFill>
        <p:spPr>
          <a:xfrm>
            <a:off x="4876800" y="1815194"/>
            <a:ext cx="1905000" cy="2667000"/>
          </a:xfrm>
          <a:prstGeom prst="rect">
            <a:avLst/>
          </a:prstGeom>
        </p:spPr>
      </p:pic>
      <p:pic>
        <p:nvPicPr>
          <p:cNvPr id="7" name="Picture 6"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7" name="TextBox 2"/>
          <p:cNvSpPr txBox="1">
            <a:spLocks noChangeArrowheads="1"/>
          </p:cNvSpPr>
          <p:nvPr/>
        </p:nvSpPr>
        <p:spPr bwMode="auto">
          <a:xfrm>
            <a:off x="762000" y="1828800"/>
            <a:ext cx="8077200" cy="2800767"/>
          </a:xfrm>
          <a:prstGeom prst="rect">
            <a:avLst/>
          </a:prstGeom>
          <a:noFill/>
          <a:ln w="9525">
            <a:noFill/>
            <a:miter lim="800000"/>
            <a:headEnd/>
            <a:tailEnd/>
          </a:ln>
        </p:spPr>
        <p:txBody>
          <a:bodyPr wrap="square">
            <a:prstTxWarp prst="textNoShape">
              <a:avLst/>
            </a:prstTxWarp>
            <a:spAutoFit/>
          </a:bodyPr>
          <a:lstStyle/>
          <a:p>
            <a:pPr algn="ctr"/>
            <a:r>
              <a:rPr lang="en-US" sz="8800" dirty="0" smtClean="0">
                <a:solidFill>
                  <a:srgbClr val="FFFFFF"/>
                </a:solidFill>
              </a:rPr>
              <a:t>DEMYSTIFYING</a:t>
            </a:r>
          </a:p>
          <a:p>
            <a:pPr algn="ctr"/>
            <a:r>
              <a:rPr lang="en-US" sz="8800" dirty="0" smtClean="0">
                <a:solidFill>
                  <a:srgbClr val="FFFFFF"/>
                </a:solidFill>
              </a:rPr>
              <a:t>SPELLING</a:t>
            </a:r>
            <a:endParaRPr lang="en-US" sz="88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232450"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smtClean="0">
                <a:solidFill>
                  <a:srgbClr val="FFFFFF"/>
                </a:solidFill>
              </a:rPr>
              <a:t>MNEMONICS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2242"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smtClean="0">
                <a:solidFill>
                  <a:srgbClr val="FFFFFF"/>
                </a:solidFill>
              </a:rPr>
              <a:t>necessary</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3266" name="Document" r:id="rId3" imgW="6238240" imgH="3919220" progId="Word.Document.8">
              <p:embed/>
            </p:oleObj>
          </a:graphicData>
        </a:graphic>
      </p:graphicFrame>
      <p:sp>
        <p:nvSpPr>
          <p:cNvPr id="5" name="TextBox 4"/>
          <p:cNvSpPr txBox="1"/>
          <p:nvPr/>
        </p:nvSpPr>
        <p:spPr>
          <a:xfrm>
            <a:off x="2438400" y="2823865"/>
            <a:ext cx="4724400" cy="1754327"/>
          </a:xfrm>
          <a:prstGeom prst="rect">
            <a:avLst/>
          </a:prstGeom>
          <a:noFill/>
        </p:spPr>
        <p:txBody>
          <a:bodyPr wrap="square" rtlCol="0">
            <a:spAutoFit/>
          </a:bodyPr>
          <a:lstStyle/>
          <a:p>
            <a:pPr algn="ctr"/>
            <a:r>
              <a:rPr lang="en-US" sz="5400" dirty="0" smtClean="0">
                <a:solidFill>
                  <a:srgbClr val="FFFFFF"/>
                </a:solidFill>
              </a:rPr>
              <a:t>Words within words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4290" name="Document" r:id="rId3" imgW="6238240" imgH="3919220" progId="Word.Document.8">
              <p:embed/>
            </p:oleObj>
          </a:graphicData>
        </a:graphic>
      </p:graphicFrame>
      <p:sp>
        <p:nvSpPr>
          <p:cNvPr id="5" name="TextBox 4"/>
          <p:cNvSpPr txBox="1"/>
          <p:nvPr/>
        </p:nvSpPr>
        <p:spPr>
          <a:xfrm>
            <a:off x="2438400" y="2514600"/>
            <a:ext cx="4724400" cy="1754327"/>
          </a:xfrm>
          <a:prstGeom prst="rect">
            <a:avLst/>
          </a:prstGeom>
          <a:noFill/>
        </p:spPr>
        <p:txBody>
          <a:bodyPr wrap="square" rtlCol="0">
            <a:spAutoFit/>
          </a:bodyPr>
          <a:lstStyle/>
          <a:p>
            <a:pPr algn="ctr"/>
            <a:r>
              <a:rPr lang="en-US" sz="5400" dirty="0" smtClean="0">
                <a:solidFill>
                  <a:srgbClr val="FFFFFF"/>
                </a:solidFill>
              </a:rPr>
              <a:t>Se-</a:t>
            </a:r>
            <a:r>
              <a:rPr lang="en-US" sz="5400" dirty="0" err="1" smtClean="0">
                <a:solidFill>
                  <a:srgbClr val="FFFFFF"/>
                </a:solidFill>
              </a:rPr>
              <a:t>para-te</a:t>
            </a:r>
            <a:endParaRPr lang="en-US" sz="5400" dirty="0" smtClean="0">
              <a:solidFill>
                <a:srgbClr val="FFFFFF"/>
              </a:solidFill>
            </a:endParaRPr>
          </a:p>
          <a:p>
            <a:pPr algn="ctr"/>
            <a:r>
              <a:rPr lang="en-US" sz="5400" dirty="0" smtClean="0">
                <a:solidFill>
                  <a:srgbClr val="FFFFFF"/>
                </a:solidFill>
              </a:rPr>
              <a:t>Be-lie-</a:t>
            </a:r>
            <a:r>
              <a:rPr lang="en-US" sz="5400" dirty="0" err="1" smtClean="0">
                <a:solidFill>
                  <a:srgbClr val="FFFFFF"/>
                </a:solidFill>
              </a:rPr>
              <a:t>ve</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5314"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smtClean="0">
                <a:solidFill>
                  <a:srgbClr val="FFFFFF"/>
                </a:solidFill>
              </a:rPr>
              <a:t>SOUNDS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6338"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err="1" smtClean="0">
                <a:solidFill>
                  <a:srgbClr val="FFFFFF"/>
                </a:solidFill>
              </a:rPr>
              <a:t>Govern+ment</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7362" name="Document" r:id="rId3" imgW="6238240" imgH="3919220" progId="Word.Document.8">
              <p:embed/>
            </p:oleObj>
          </a:graphicData>
        </a:graphic>
      </p:graphicFrame>
      <p:sp>
        <p:nvSpPr>
          <p:cNvPr id="5" name="TextBox 4"/>
          <p:cNvSpPr txBox="1"/>
          <p:nvPr/>
        </p:nvSpPr>
        <p:spPr>
          <a:xfrm>
            <a:off x="2438400" y="2823865"/>
            <a:ext cx="4724400" cy="1754327"/>
          </a:xfrm>
          <a:prstGeom prst="rect">
            <a:avLst/>
          </a:prstGeom>
          <a:noFill/>
        </p:spPr>
        <p:txBody>
          <a:bodyPr wrap="square" rtlCol="0">
            <a:spAutoFit/>
          </a:bodyPr>
          <a:lstStyle/>
          <a:p>
            <a:pPr algn="ctr"/>
            <a:r>
              <a:rPr lang="en-US" sz="5400" dirty="0" smtClean="0">
                <a:solidFill>
                  <a:srgbClr val="FFFFFF"/>
                </a:solidFill>
              </a:rPr>
              <a:t>SPELLING STARTERS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705600" y="2372251"/>
            <a:ext cx="2819400" cy="1107996"/>
          </a:xfrm>
          <a:prstGeom prst="rect">
            <a:avLst/>
          </a:prstGeom>
          <a:noFill/>
        </p:spPr>
        <p:txBody>
          <a:bodyPr wrap="square" rtlCol="0">
            <a:spAutoFit/>
          </a:bodyPr>
          <a:lstStyle/>
          <a:p>
            <a:r>
              <a:rPr lang="en-US" sz="6600" dirty="0" smtClean="0">
                <a:solidFill>
                  <a:schemeClr val="bg1"/>
                </a:solidFill>
              </a:rPr>
              <a:t>1997</a:t>
            </a:r>
            <a:endParaRPr lang="en-US" sz="6600" dirty="0">
              <a:solidFill>
                <a:schemeClr val="bg1"/>
              </a:solidFill>
            </a:endParaRPr>
          </a:p>
        </p:txBody>
      </p:sp>
      <p:sp>
        <p:nvSpPr>
          <p:cNvPr id="9" name="TextBox 8"/>
          <p:cNvSpPr txBox="1"/>
          <p:nvPr/>
        </p:nvSpPr>
        <p:spPr>
          <a:xfrm>
            <a:off x="533400" y="2372251"/>
            <a:ext cx="2819400" cy="1107996"/>
          </a:xfrm>
          <a:prstGeom prst="rect">
            <a:avLst/>
          </a:prstGeom>
          <a:noFill/>
        </p:spPr>
        <p:txBody>
          <a:bodyPr wrap="square" rtlCol="0">
            <a:spAutoFit/>
          </a:bodyPr>
          <a:lstStyle/>
          <a:p>
            <a:r>
              <a:rPr lang="en-US" sz="6600" dirty="0" smtClean="0">
                <a:solidFill>
                  <a:schemeClr val="bg1"/>
                </a:solidFill>
              </a:rPr>
              <a:t>1945</a:t>
            </a:r>
            <a:endParaRPr lang="en-US" sz="6600" dirty="0">
              <a:solidFill>
                <a:schemeClr val="bg1"/>
              </a:solidFill>
            </a:endParaRPr>
          </a:p>
        </p:txBody>
      </p:sp>
      <p:sp>
        <p:nvSpPr>
          <p:cNvPr id="13" name="TextBox 12"/>
          <p:cNvSpPr txBox="1"/>
          <p:nvPr/>
        </p:nvSpPr>
        <p:spPr>
          <a:xfrm>
            <a:off x="2819400" y="2133600"/>
            <a:ext cx="3581400" cy="1938992"/>
          </a:xfrm>
          <a:prstGeom prst="rect">
            <a:avLst/>
          </a:prstGeom>
          <a:noFill/>
        </p:spPr>
        <p:txBody>
          <a:bodyPr wrap="square" rtlCol="0">
            <a:spAutoFit/>
          </a:bodyPr>
          <a:lstStyle/>
          <a:p>
            <a:pPr algn="ctr"/>
            <a:r>
              <a:rPr lang="en-US" sz="4000" dirty="0" smtClean="0">
                <a:solidFill>
                  <a:srgbClr val="FFFFFF"/>
                </a:solidFill>
              </a:rPr>
              <a:t>Literacy standards in England</a:t>
            </a:r>
            <a:endParaRPr lang="en-US" sz="4000" dirty="0">
              <a:solidFill>
                <a:srgbClr val="FFFFFF"/>
              </a:solidFill>
            </a:endParaRPr>
          </a:p>
        </p:txBody>
      </p:sp>
      <p:pic>
        <p:nvPicPr>
          <p:cNvPr id="14" name="Picture 1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sp>
        <p:nvSpPr>
          <p:cNvPr id="121860" name="Text Box 5"/>
          <p:cNvSpPr txBox="1">
            <a:spLocks noChangeArrowheads="1"/>
          </p:cNvSpPr>
          <p:nvPr/>
        </p:nvSpPr>
        <p:spPr bwMode="auto">
          <a:xfrm>
            <a:off x="1905000" y="1828800"/>
            <a:ext cx="7010400" cy="923330"/>
          </a:xfrm>
          <a:prstGeom prst="rect">
            <a:avLst/>
          </a:prstGeom>
          <a:noFill/>
          <a:ln w="9525">
            <a:noFill/>
            <a:miter lim="800000"/>
            <a:headEnd/>
            <a:tailEnd/>
          </a:ln>
        </p:spPr>
        <p:txBody>
          <a:bodyPr>
            <a:prstTxWarp prst="textNoShape">
              <a:avLst/>
            </a:prstTxWarp>
            <a:spAutoFit/>
          </a:bodyPr>
          <a:lstStyle/>
          <a:p>
            <a:pPr>
              <a:spcBef>
                <a:spcPct val="50000"/>
              </a:spcBef>
            </a:pPr>
            <a:r>
              <a:rPr lang="en-GB" sz="5400" dirty="0">
                <a:solidFill>
                  <a:srgbClr val="FFFFFF"/>
                </a:solidFill>
              </a:rPr>
              <a:t>	-</a:t>
            </a:r>
            <a:r>
              <a:rPr lang="en-GB" sz="5400" dirty="0" err="1">
                <a:solidFill>
                  <a:srgbClr val="FFFFFF"/>
                </a:solidFill>
              </a:rPr>
              <a:t>ible</a:t>
            </a:r>
            <a:r>
              <a:rPr lang="en-GB" sz="5400" dirty="0">
                <a:solidFill>
                  <a:srgbClr val="FFFFFF"/>
                </a:solidFill>
              </a:rPr>
              <a:t>			-able</a:t>
            </a:r>
          </a:p>
        </p:txBody>
      </p:sp>
      <p:sp>
        <p:nvSpPr>
          <p:cNvPr id="12294" name="Line 6"/>
          <p:cNvSpPr>
            <a:spLocks noChangeShapeType="1"/>
          </p:cNvSpPr>
          <p:nvPr/>
        </p:nvSpPr>
        <p:spPr bwMode="auto">
          <a:xfrm flipV="1">
            <a:off x="2895600" y="762000"/>
            <a:ext cx="0" cy="1143000"/>
          </a:xfrm>
          <a:prstGeom prst="line">
            <a:avLst/>
          </a:prstGeom>
          <a:noFill/>
          <a:ln w="76200">
            <a:solidFill>
              <a:schemeClr val="tx1"/>
            </a:solidFill>
            <a:round/>
            <a:headEnd/>
            <a:tailEnd type="triangle" w="med" len="med"/>
          </a:ln>
        </p:spPr>
        <p:txBody>
          <a:bodyPr wrap="none" anchor="ctr">
            <a:prstTxWarp prst="textNoShape">
              <a:avLst/>
            </a:prstTxWarp>
          </a:bodyPr>
          <a:lstStyle/>
          <a:p>
            <a:endParaRPr lang="en-US">
              <a:solidFill>
                <a:srgbClr val="FFFFFF"/>
              </a:solidFill>
            </a:endParaRPr>
          </a:p>
        </p:txBody>
      </p:sp>
      <p:sp>
        <p:nvSpPr>
          <p:cNvPr id="12295" name="Line 7"/>
          <p:cNvSpPr>
            <a:spLocks noChangeShapeType="1"/>
          </p:cNvSpPr>
          <p:nvPr/>
        </p:nvSpPr>
        <p:spPr bwMode="auto">
          <a:xfrm>
            <a:off x="6629400" y="2514600"/>
            <a:ext cx="0" cy="12192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solidFill>
                <a:srgbClr val="FFFFFF"/>
              </a:solidFill>
            </a:endParaRPr>
          </a:p>
        </p:txBody>
      </p:sp>
      <p:sp>
        <p:nvSpPr>
          <p:cNvPr id="9" name="Up Arrow 8"/>
          <p:cNvSpPr/>
          <p:nvPr/>
        </p:nvSpPr>
        <p:spPr>
          <a:xfrm>
            <a:off x="2895600" y="2895599"/>
            <a:ext cx="762000" cy="1295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p:cNvSpPr/>
          <p:nvPr/>
        </p:nvSpPr>
        <p:spPr>
          <a:xfrm rot="10800000">
            <a:off x="5334000" y="2895600"/>
            <a:ext cx="762000" cy="1295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slide(fromBottom)">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6" fill="hold">
                            <p:stCondLst>
                              <p:cond delay="1000"/>
                            </p:stCondLst>
                            <p:childTnLst>
                              <p:par>
                                <p:cTn id="17" presetID="12" presetClass="entr" presetSubtype="1" fill="hold" grpId="0" nodeType="afterEffect">
                                  <p:stCondLst>
                                    <p:cond delay="0"/>
                                  </p:stCondLst>
                                  <p:childTnLst>
                                    <p:set>
                                      <p:cBhvr>
                                        <p:cTn id="18" dur="1" fill="hold">
                                          <p:stCondLst>
                                            <p:cond delay="0"/>
                                          </p:stCondLst>
                                        </p:cTn>
                                        <p:tgtEl>
                                          <p:spTgt spid="12295"/>
                                        </p:tgtEl>
                                        <p:attrNameLst>
                                          <p:attrName>style.visibility</p:attrName>
                                        </p:attrNameLst>
                                      </p:cBhvr>
                                      <p:to>
                                        <p:strVal val="visible"/>
                                      </p:to>
                                    </p:set>
                                    <p:animEffect transition="in" filter="slide(fromTop)">
                                      <p:cBhvr>
                                        <p:cTn id="19" dur="500"/>
                                        <p:tgtEl>
                                          <p:spTgt spid="1229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lide(fromTo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5" grpId="0" animBg="1"/>
      <p:bldP spid="9" grpId="0" animBg="1"/>
      <p:bldP spid="10" grpId="0" animBg="1"/>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4" name="Text Box 5"/>
          <p:cNvSpPr txBox="1">
            <a:spLocks noChangeArrowheads="1"/>
          </p:cNvSpPr>
          <p:nvPr/>
        </p:nvSpPr>
        <p:spPr bwMode="auto">
          <a:xfrm>
            <a:off x="1143000" y="914400"/>
            <a:ext cx="7391400" cy="5755422"/>
          </a:xfrm>
          <a:prstGeom prst="rect">
            <a:avLst/>
          </a:prstGeom>
          <a:noFill/>
          <a:ln w="9525">
            <a:noFill/>
            <a:miter lim="800000"/>
            <a:headEnd/>
            <a:tailEnd/>
          </a:ln>
        </p:spPr>
        <p:txBody>
          <a:bodyPr>
            <a:prstTxWarp prst="textNoShape">
              <a:avLst/>
            </a:prstTxWarp>
            <a:spAutoFit/>
          </a:bodyPr>
          <a:lstStyle/>
          <a:p>
            <a:pPr>
              <a:spcBef>
                <a:spcPct val="50000"/>
              </a:spcBef>
            </a:pPr>
            <a:r>
              <a:rPr lang="en-GB" sz="3200" u="sng" dirty="0">
                <a:solidFill>
                  <a:srgbClr val="FFFFFF"/>
                </a:solidFill>
              </a:rPr>
              <a:t>Homophones</a:t>
            </a:r>
            <a:endParaRPr lang="en-GB" sz="3200" dirty="0">
              <a:solidFill>
                <a:srgbClr val="FFFFFF"/>
              </a:solidFill>
            </a:endParaRPr>
          </a:p>
          <a:p>
            <a:pPr>
              <a:spcBef>
                <a:spcPct val="50000"/>
              </a:spcBef>
            </a:pPr>
            <a:r>
              <a:rPr lang="en-GB" sz="3200" u="sng" dirty="0">
                <a:solidFill>
                  <a:srgbClr val="FFFFFF"/>
                </a:solidFill>
              </a:rPr>
              <a:t>Sound of Music	Kylie		Beethoven</a:t>
            </a:r>
            <a:endParaRPr lang="en-GB" sz="3200" dirty="0">
              <a:solidFill>
                <a:srgbClr val="FFFFFF"/>
              </a:solidFill>
            </a:endParaRPr>
          </a:p>
          <a:p>
            <a:pPr>
              <a:spcBef>
                <a:spcPct val="50000"/>
              </a:spcBef>
            </a:pPr>
            <a:endParaRPr lang="en-GB" sz="3200" dirty="0">
              <a:solidFill>
                <a:srgbClr val="FFFFFF"/>
              </a:solidFill>
            </a:endParaRPr>
          </a:p>
          <a:p>
            <a:pPr>
              <a:spcBef>
                <a:spcPct val="50000"/>
              </a:spcBef>
            </a:pPr>
            <a:r>
              <a:rPr lang="en-GB" sz="3200" dirty="0">
                <a:solidFill>
                  <a:srgbClr val="FFFFFF"/>
                </a:solidFill>
              </a:rPr>
              <a:t>their		</a:t>
            </a:r>
            <a:r>
              <a:rPr lang="en-GB" sz="3200" dirty="0" smtClean="0">
                <a:solidFill>
                  <a:srgbClr val="FFFFFF"/>
                </a:solidFill>
              </a:rPr>
              <a:t>			there</a:t>
            </a:r>
            <a:r>
              <a:rPr lang="en-GB" sz="3200" dirty="0">
                <a:solidFill>
                  <a:srgbClr val="FFFFFF"/>
                </a:solidFill>
              </a:rPr>
              <a:t>	</a:t>
            </a:r>
            <a:r>
              <a:rPr lang="en-GB" sz="3200" dirty="0" smtClean="0">
                <a:solidFill>
                  <a:srgbClr val="FFFFFF"/>
                </a:solidFill>
              </a:rPr>
              <a:t>		they’re</a:t>
            </a:r>
            <a:endParaRPr lang="en-GB" sz="3200" dirty="0">
              <a:solidFill>
                <a:srgbClr val="FFFFFF"/>
              </a:solidFill>
            </a:endParaRPr>
          </a:p>
          <a:p>
            <a:pPr>
              <a:spcBef>
                <a:spcPct val="50000"/>
              </a:spcBef>
            </a:pPr>
            <a:r>
              <a:rPr lang="en-GB" sz="3200" dirty="0">
                <a:solidFill>
                  <a:srgbClr val="FFFFFF"/>
                </a:solidFill>
              </a:rPr>
              <a:t>too		</a:t>
            </a:r>
            <a:r>
              <a:rPr lang="en-GB" sz="3200" dirty="0" smtClean="0">
                <a:solidFill>
                  <a:srgbClr val="FFFFFF"/>
                </a:solidFill>
              </a:rPr>
              <a:t>			two				to</a:t>
            </a:r>
            <a:endParaRPr lang="en-GB" sz="3200" dirty="0">
              <a:solidFill>
                <a:srgbClr val="FFFFFF"/>
              </a:solidFill>
            </a:endParaRPr>
          </a:p>
          <a:p>
            <a:pPr>
              <a:spcBef>
                <a:spcPct val="50000"/>
              </a:spcBef>
            </a:pPr>
            <a:r>
              <a:rPr lang="en-GB" sz="3200" dirty="0">
                <a:solidFill>
                  <a:srgbClr val="FFFFFF"/>
                </a:solidFill>
              </a:rPr>
              <a:t>pray		</a:t>
            </a:r>
            <a:r>
              <a:rPr lang="en-GB" sz="3200" dirty="0" smtClean="0">
                <a:solidFill>
                  <a:srgbClr val="FFFFFF"/>
                </a:solidFill>
              </a:rPr>
              <a:t>			prey</a:t>
            </a:r>
            <a:endParaRPr lang="en-GB" sz="3200" dirty="0">
              <a:solidFill>
                <a:srgbClr val="FFFFFF"/>
              </a:solidFill>
            </a:endParaRPr>
          </a:p>
          <a:p>
            <a:pPr>
              <a:spcBef>
                <a:spcPct val="50000"/>
              </a:spcBef>
            </a:pPr>
            <a:endParaRPr lang="en-GB" sz="3200" dirty="0">
              <a:solidFill>
                <a:srgbClr val="FFFFFF"/>
              </a:solidFill>
            </a:endParaRPr>
          </a:p>
          <a:p>
            <a:pPr>
              <a:spcBef>
                <a:spcPct val="50000"/>
              </a:spcBef>
            </a:pPr>
            <a:endParaRPr lang="en-GB" sz="3200" dirty="0">
              <a:solidFill>
                <a:srgbClr val="FFFFFF"/>
              </a:solidFill>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Rectangle 6"/>
          <p:cNvSpPr/>
          <p:nvPr/>
        </p:nvSpPr>
        <p:spPr>
          <a:xfrm>
            <a:off x="1143000" y="1676400"/>
            <a:ext cx="6096000" cy="8382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123908" name="Text Box 4"/>
          <p:cNvSpPr txBox="1">
            <a:spLocks noChangeArrowheads="1"/>
          </p:cNvSpPr>
          <p:nvPr/>
        </p:nvSpPr>
        <p:spPr bwMode="auto">
          <a:xfrm>
            <a:off x="1710188" y="914400"/>
            <a:ext cx="7391400" cy="5047535"/>
          </a:xfrm>
          <a:prstGeom prst="rect">
            <a:avLst/>
          </a:prstGeom>
          <a:noFill/>
          <a:ln w="9525">
            <a:noFill/>
            <a:miter lim="800000"/>
            <a:headEnd/>
            <a:tailEnd/>
          </a:ln>
        </p:spPr>
        <p:txBody>
          <a:bodyPr>
            <a:prstTxWarp prst="textNoShape">
              <a:avLst/>
            </a:prstTxWarp>
            <a:spAutoFit/>
          </a:bodyPr>
          <a:lstStyle/>
          <a:p>
            <a:pPr>
              <a:spcBef>
                <a:spcPct val="50000"/>
              </a:spcBef>
            </a:pPr>
            <a:r>
              <a:rPr lang="en-GB" sz="2800" u="sng" dirty="0">
                <a:solidFill>
                  <a:srgbClr val="FFFFFF"/>
                </a:solidFill>
              </a:rPr>
              <a:t>Homophones</a:t>
            </a:r>
            <a:endParaRPr lang="en-GB" sz="2800" dirty="0">
              <a:solidFill>
                <a:srgbClr val="FFFFFF"/>
              </a:solidFill>
            </a:endParaRPr>
          </a:p>
          <a:p>
            <a:pPr>
              <a:spcBef>
                <a:spcPct val="50000"/>
              </a:spcBef>
            </a:pPr>
            <a:r>
              <a:rPr lang="en-GB" sz="2800" u="sng" dirty="0">
                <a:solidFill>
                  <a:srgbClr val="FFFFFF"/>
                </a:solidFill>
              </a:rPr>
              <a:t>Freeze			Stand	</a:t>
            </a:r>
            <a:endParaRPr lang="en-GB" sz="2800" dirty="0">
              <a:solidFill>
                <a:srgbClr val="FFFFFF"/>
              </a:solidFill>
            </a:endParaRPr>
          </a:p>
          <a:p>
            <a:pPr>
              <a:spcBef>
                <a:spcPct val="50000"/>
              </a:spcBef>
            </a:pPr>
            <a:endParaRPr lang="en-GB" sz="2800" dirty="0">
              <a:solidFill>
                <a:srgbClr val="FFFFFF"/>
              </a:solidFill>
            </a:endParaRPr>
          </a:p>
          <a:p>
            <a:pPr>
              <a:spcBef>
                <a:spcPct val="50000"/>
              </a:spcBef>
            </a:pPr>
            <a:r>
              <a:rPr lang="en-GB" sz="2800" dirty="0">
                <a:solidFill>
                  <a:srgbClr val="FFFFFF"/>
                </a:solidFill>
              </a:rPr>
              <a:t>advice	</a:t>
            </a:r>
            <a:r>
              <a:rPr lang="en-GB" sz="2800" dirty="0" smtClean="0">
                <a:solidFill>
                  <a:srgbClr val="FFFFFF"/>
                </a:solidFill>
              </a:rPr>
              <a:t>		advise</a:t>
            </a:r>
            <a:r>
              <a:rPr lang="en-GB" sz="2800" dirty="0">
                <a:solidFill>
                  <a:srgbClr val="FFFFFF"/>
                </a:solidFill>
              </a:rPr>
              <a:t>	</a:t>
            </a:r>
          </a:p>
          <a:p>
            <a:pPr>
              <a:spcBef>
                <a:spcPct val="50000"/>
              </a:spcBef>
            </a:pPr>
            <a:r>
              <a:rPr lang="en-GB" sz="2800" dirty="0">
                <a:solidFill>
                  <a:srgbClr val="FFFFFF"/>
                </a:solidFill>
              </a:rPr>
              <a:t>practice	</a:t>
            </a:r>
            <a:r>
              <a:rPr lang="en-GB" sz="2800" dirty="0" smtClean="0">
                <a:solidFill>
                  <a:srgbClr val="FFFFFF"/>
                </a:solidFill>
              </a:rPr>
              <a:t>		practise</a:t>
            </a:r>
            <a:r>
              <a:rPr lang="en-GB" sz="2800" dirty="0">
                <a:solidFill>
                  <a:srgbClr val="FFFFFF"/>
                </a:solidFill>
              </a:rPr>
              <a:t>		</a:t>
            </a:r>
          </a:p>
          <a:p>
            <a:pPr>
              <a:spcBef>
                <a:spcPct val="50000"/>
              </a:spcBef>
            </a:pPr>
            <a:r>
              <a:rPr lang="en-GB" sz="2800" dirty="0">
                <a:solidFill>
                  <a:srgbClr val="FFFFFF"/>
                </a:solidFill>
              </a:rPr>
              <a:t>effect	</a:t>
            </a:r>
            <a:r>
              <a:rPr lang="en-GB" sz="2800" dirty="0" smtClean="0">
                <a:solidFill>
                  <a:srgbClr val="FFFFFF"/>
                </a:solidFill>
              </a:rPr>
              <a:t>			affect</a:t>
            </a:r>
            <a:endParaRPr lang="en-GB" sz="2800" dirty="0">
              <a:solidFill>
                <a:srgbClr val="FFFFFF"/>
              </a:solidFill>
            </a:endParaRPr>
          </a:p>
          <a:p>
            <a:pPr>
              <a:spcBef>
                <a:spcPct val="50000"/>
              </a:spcBef>
            </a:pPr>
            <a:endParaRPr lang="en-GB" sz="2800" dirty="0">
              <a:solidFill>
                <a:srgbClr val="FFFFFF"/>
              </a:solidFill>
            </a:endParaRPr>
          </a:p>
          <a:p>
            <a:pPr>
              <a:spcBef>
                <a:spcPct val="50000"/>
              </a:spcBef>
            </a:pPr>
            <a:r>
              <a:rPr lang="en-GB" sz="2800" dirty="0">
                <a:solidFill>
                  <a:srgbClr val="FFFFFF"/>
                </a:solidFill>
              </a:rPr>
              <a:t>It’s		</a:t>
            </a:r>
            <a:r>
              <a:rPr lang="en-GB" sz="2800" dirty="0" smtClean="0">
                <a:solidFill>
                  <a:srgbClr val="FFFFFF"/>
                </a:solidFill>
              </a:rPr>
              <a:t>		its</a:t>
            </a:r>
            <a:endParaRPr lang="en-GB" sz="2800" dirty="0">
              <a:solidFill>
                <a:srgbClr val="FFFFFF"/>
              </a:solidFill>
            </a:endParaRPr>
          </a:p>
        </p:txBody>
      </p:sp>
      <p:sp>
        <p:nvSpPr>
          <p:cNvPr id="8197" name="Text Box 5"/>
          <p:cNvSpPr txBox="1">
            <a:spLocks noChangeArrowheads="1"/>
          </p:cNvSpPr>
          <p:nvPr/>
        </p:nvSpPr>
        <p:spPr bwMode="auto">
          <a:xfrm>
            <a:off x="762000" y="533400"/>
            <a:ext cx="1905000" cy="519113"/>
          </a:xfrm>
          <a:prstGeom prst="rect">
            <a:avLst/>
          </a:prstGeom>
          <a:noFill/>
          <a:ln w="9525">
            <a:noFill/>
            <a:miter lim="800000"/>
            <a:headEnd/>
            <a:tailEnd/>
          </a:ln>
        </p:spPr>
        <p:txBody>
          <a:bodyPr>
            <a:prstTxWarp prst="textNoShape">
              <a:avLst/>
            </a:prstTxWarp>
            <a:spAutoFit/>
          </a:bodyPr>
          <a:lstStyle/>
          <a:p>
            <a:pPr>
              <a:spcBef>
                <a:spcPct val="50000"/>
              </a:spcBef>
            </a:pPr>
            <a:r>
              <a:rPr lang="en-GB" sz="2800">
                <a:latin typeface="Mistral" pitchFamily="-110" charset="0"/>
              </a:rPr>
              <a:t>Hard</a:t>
            </a:r>
          </a:p>
        </p:txBody>
      </p:sp>
      <p:sp>
        <p:nvSpPr>
          <p:cNvPr id="123910" name="Text Box 6"/>
          <p:cNvSpPr txBox="1">
            <a:spLocks noChangeArrowheads="1"/>
          </p:cNvSpPr>
          <p:nvPr/>
        </p:nvSpPr>
        <p:spPr bwMode="auto">
          <a:xfrm>
            <a:off x="609600" y="990600"/>
            <a:ext cx="8382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8200" name="Freeform 8"/>
          <p:cNvSpPr>
            <a:spLocks/>
          </p:cNvSpPr>
          <p:nvPr/>
        </p:nvSpPr>
        <p:spPr bwMode="auto">
          <a:xfrm>
            <a:off x="712788" y="827088"/>
            <a:ext cx="363537" cy="501650"/>
          </a:xfrm>
          <a:custGeom>
            <a:avLst/>
            <a:gdLst>
              <a:gd name="T0" fmla="*/ 0 w 229"/>
              <a:gd name="T1" fmla="*/ 2147483647 h 316"/>
              <a:gd name="T2" fmla="*/ 2147483647 w 229"/>
              <a:gd name="T3" fmla="*/ 2147483647 h 316"/>
              <a:gd name="T4" fmla="*/ 2147483647 w 229"/>
              <a:gd name="T5" fmla="*/ 2147483647 h 316"/>
              <a:gd name="T6" fmla="*/ 2147483647 w 229"/>
              <a:gd name="T7" fmla="*/ 2147483647 h 316"/>
              <a:gd name="T8" fmla="*/ 2147483647 w 229"/>
              <a:gd name="T9" fmla="*/ 2147483647 h 316"/>
              <a:gd name="T10" fmla="*/ 2147483647 w 229"/>
              <a:gd name="T11" fmla="*/ 2147483647 h 316"/>
              <a:gd name="T12" fmla="*/ 2147483647 w 229"/>
              <a:gd name="T13" fmla="*/ 2147483647 h 316"/>
              <a:gd name="T14" fmla="*/ 2147483647 w 229"/>
              <a:gd name="T15" fmla="*/ 2147483647 h 316"/>
              <a:gd name="T16" fmla="*/ 2147483647 w 229"/>
              <a:gd name="T17" fmla="*/ 2147483647 h 316"/>
              <a:gd name="T18" fmla="*/ 2147483647 w 229"/>
              <a:gd name="T19" fmla="*/ 2147483647 h 3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316"/>
              <a:gd name="T32" fmla="*/ 229 w 229"/>
              <a:gd name="T33" fmla="*/ 316 h 3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316">
                <a:moveTo>
                  <a:pt x="0" y="287"/>
                </a:moveTo>
                <a:cubicBezTo>
                  <a:pt x="26" y="263"/>
                  <a:pt x="58" y="245"/>
                  <a:pt x="82" y="219"/>
                </a:cubicBezTo>
                <a:cubicBezTo>
                  <a:pt x="122" y="173"/>
                  <a:pt x="151" y="121"/>
                  <a:pt x="194" y="77"/>
                </a:cubicBezTo>
                <a:cubicBezTo>
                  <a:pt x="196" y="67"/>
                  <a:pt x="197" y="56"/>
                  <a:pt x="201" y="47"/>
                </a:cubicBezTo>
                <a:cubicBezTo>
                  <a:pt x="214" y="4"/>
                  <a:pt x="229" y="0"/>
                  <a:pt x="194" y="25"/>
                </a:cubicBezTo>
                <a:cubicBezTo>
                  <a:pt x="191" y="32"/>
                  <a:pt x="190" y="40"/>
                  <a:pt x="187" y="47"/>
                </a:cubicBezTo>
                <a:cubicBezTo>
                  <a:pt x="178" y="62"/>
                  <a:pt x="162" y="74"/>
                  <a:pt x="157" y="92"/>
                </a:cubicBezTo>
                <a:cubicBezTo>
                  <a:pt x="138" y="148"/>
                  <a:pt x="145" y="121"/>
                  <a:pt x="134" y="174"/>
                </a:cubicBezTo>
                <a:cubicBezTo>
                  <a:pt x="139" y="206"/>
                  <a:pt x="142" y="239"/>
                  <a:pt x="149" y="272"/>
                </a:cubicBezTo>
                <a:cubicBezTo>
                  <a:pt x="152" y="287"/>
                  <a:pt x="164" y="316"/>
                  <a:pt x="164" y="316"/>
                </a:cubicBezTo>
              </a:path>
            </a:pathLst>
          </a:custGeom>
          <a:noFill/>
          <a:ln w="9525">
            <a:solidFill>
              <a:schemeClr val="tx1"/>
            </a:solidFill>
            <a:round/>
            <a:headEnd/>
            <a:tailEnd/>
          </a:ln>
        </p:spPr>
        <p:txBody>
          <a:bodyPr wrap="none" anchor="ctr">
            <a:prstTxWarp prst="textNoShape">
              <a:avLst/>
            </a:prstTxWarp>
          </a:bodyPr>
          <a:lstStyle/>
          <a:p>
            <a:endParaRPr lang="en-US"/>
          </a:p>
        </p:txBody>
      </p: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slide(fromBottom)">
                                      <p:cBhvr>
                                        <p:cTn id="7" dur="500"/>
                                        <p:tgtEl>
                                          <p:spTgt spid="820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8197"/>
                                        </p:tgtEl>
                                        <p:attrNameLst>
                                          <p:attrName>style.visibility</p:attrName>
                                        </p:attrNameLst>
                                      </p:cBhvr>
                                      <p:to>
                                        <p:strVal val="visible"/>
                                      </p:to>
                                    </p:set>
                                    <p:animEffect transition="in" filter="slide(fromLeft)">
                                      <p:cBhvr>
                                        <p:cTn id="11"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utoUpdateAnimBg="0"/>
      <p:bldP spid="8200" grpId="0" animBg="1"/>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676400" y="2362200"/>
            <a:ext cx="7162800" cy="3970318"/>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Teach reading – scanning, skimming, analysis</a:t>
            </a:r>
          </a:p>
          <a:p>
            <a:pPr marL="742950" indent="-742950">
              <a:buFont typeface="+mj-lt"/>
              <a:buAutoNum type="arabicPeriod"/>
            </a:pPr>
            <a:r>
              <a:rPr lang="en-US" sz="3600" dirty="0" smtClean="0">
                <a:solidFill>
                  <a:srgbClr val="FFFFFF"/>
                </a:solidFill>
              </a:rPr>
              <a:t>Read aloud and display</a:t>
            </a:r>
          </a:p>
          <a:p>
            <a:pPr marL="742950" indent="-742950">
              <a:buFont typeface="+mj-lt"/>
              <a:buAutoNum type="arabicPeriod"/>
            </a:pPr>
            <a:r>
              <a:rPr lang="en-US" sz="3600" dirty="0" smtClean="0">
                <a:solidFill>
                  <a:srgbClr val="FFFFFF"/>
                </a:solidFill>
              </a:rPr>
              <a:t>Teach key vocabulary</a:t>
            </a:r>
          </a:p>
          <a:p>
            <a:pPr marL="742950" indent="-742950">
              <a:buFont typeface="+mj-lt"/>
              <a:buAutoNum type="arabicPeriod"/>
            </a:pPr>
            <a:r>
              <a:rPr lang="en-US" sz="3600" dirty="0" smtClean="0">
                <a:solidFill>
                  <a:srgbClr val="FFFFFF"/>
                </a:solidFill>
              </a:rPr>
              <a:t>Demystify spelling</a:t>
            </a:r>
          </a:p>
          <a:p>
            <a:pPr marL="742950" indent="-742950">
              <a:buFont typeface="+mj-lt"/>
              <a:buAutoNum type="arabicPeriod"/>
            </a:pPr>
            <a:r>
              <a:rPr lang="en-US" sz="3600" dirty="0" smtClean="0">
                <a:solidFill>
                  <a:srgbClr val="FFFFFF"/>
                </a:solidFill>
              </a:rPr>
              <a:t>Teach research, not FOFO</a:t>
            </a:r>
          </a:p>
          <a:p>
            <a:endParaRPr lang="en-US" sz="3600" dirty="0">
              <a:solidFill>
                <a:srgbClr val="FFFFFF"/>
              </a:solidFill>
            </a:endParaRPr>
          </a:p>
        </p:txBody>
      </p:sp>
      <p:pic>
        <p:nvPicPr>
          <p:cNvPr id="5"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sp>
        <p:nvSpPr>
          <p:cNvPr id="6" name="Cloud Callout 5"/>
          <p:cNvSpPr/>
          <p:nvPr/>
        </p:nvSpPr>
        <p:spPr>
          <a:xfrm>
            <a:off x="5943600" y="301080"/>
            <a:ext cx="2895600" cy="1603920"/>
          </a:xfrm>
          <a:prstGeom prst="cloudCallout">
            <a:avLst>
              <a:gd name="adj1" fmla="val -72811"/>
              <a:gd name="adj2" fmla="val 757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So …?</a:t>
            </a:r>
            <a:endParaRPr lang="en-US" sz="2800" dirty="0">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6" grpId="0" animBg="1"/>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sp>
        <p:nvSpPr>
          <p:cNvPr id="20" name="TextBox 19"/>
          <p:cNvSpPr txBox="1"/>
          <p:nvPr/>
        </p:nvSpPr>
        <p:spPr>
          <a:xfrm>
            <a:off x="1676400" y="2362200"/>
            <a:ext cx="7162800" cy="3416320"/>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Demonstrate writing</a:t>
            </a:r>
          </a:p>
          <a:p>
            <a:pPr marL="742950" indent="-742950">
              <a:buFont typeface="+mj-lt"/>
              <a:buAutoNum type="arabicPeriod"/>
            </a:pPr>
            <a:r>
              <a:rPr lang="en-US" sz="3600" dirty="0" smtClean="0">
                <a:solidFill>
                  <a:srgbClr val="FFFFFF"/>
                </a:solidFill>
              </a:rPr>
              <a:t>Teach composition &amp; conventions</a:t>
            </a:r>
          </a:p>
          <a:p>
            <a:pPr marL="742950" indent="-742950">
              <a:buFont typeface="+mj-lt"/>
              <a:buAutoNum type="arabicPeriod"/>
            </a:pPr>
            <a:r>
              <a:rPr lang="en-US" sz="3600" dirty="0" smtClean="0">
                <a:solidFill>
                  <a:srgbClr val="FFFFFF"/>
                </a:solidFill>
              </a:rPr>
              <a:t>Allow oral rehearsal</a:t>
            </a:r>
          </a:p>
          <a:p>
            <a:pPr marL="742950" indent="-742950">
              <a:buFont typeface="+mj-lt"/>
              <a:buAutoNum type="arabicPeriod"/>
            </a:pPr>
            <a:r>
              <a:rPr lang="en-US" sz="3600" dirty="0" smtClean="0">
                <a:solidFill>
                  <a:srgbClr val="FFFFFF"/>
                </a:solidFill>
              </a:rPr>
              <a:t>Short &amp; long sentences</a:t>
            </a:r>
          </a:p>
          <a:p>
            <a:pPr marL="742950" indent="-742950">
              <a:buFont typeface="+mj-lt"/>
              <a:buAutoNum type="arabicPeriod"/>
            </a:pPr>
            <a:r>
              <a:rPr lang="en-US" sz="3600" dirty="0" smtClean="0">
                <a:solidFill>
                  <a:srgbClr val="FFFFFF"/>
                </a:solidFill>
              </a:rPr>
              <a:t>Connectives</a:t>
            </a:r>
          </a:p>
          <a:p>
            <a:endParaRPr lang="en-US" sz="3600" dirty="0">
              <a:solidFill>
                <a:srgbClr val="FFFFFF"/>
              </a:solidFill>
            </a:endParaRPr>
          </a:p>
        </p:txBody>
      </p:sp>
      <p:pic>
        <p:nvPicPr>
          <p:cNvPr id="21" name="Picture 20"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sp>
        <p:nvSpPr>
          <p:cNvPr id="20" name="TextBox 19"/>
          <p:cNvSpPr txBox="1"/>
          <p:nvPr/>
        </p:nvSpPr>
        <p:spPr>
          <a:xfrm>
            <a:off x="1295400" y="2743200"/>
            <a:ext cx="7162800" cy="1200329"/>
          </a:xfrm>
          <a:prstGeom prst="rect">
            <a:avLst/>
          </a:prstGeom>
          <a:noFill/>
        </p:spPr>
        <p:txBody>
          <a:bodyPr wrap="square" rtlCol="0">
            <a:spAutoFit/>
          </a:bodyPr>
          <a:lstStyle/>
          <a:p>
            <a:pPr marL="742950" indent="-742950" algn="ctr"/>
            <a:r>
              <a:rPr lang="en-US" sz="3600" dirty="0" smtClean="0">
                <a:solidFill>
                  <a:srgbClr val="FFFFFF"/>
                </a:solidFill>
              </a:rPr>
              <a:t>WRITE NOW</a:t>
            </a:r>
          </a:p>
          <a:p>
            <a:endParaRPr lang="en-US" sz="3600" dirty="0">
              <a:solidFill>
                <a:srgbClr val="FFFFFF"/>
              </a:solidFill>
            </a:endParaRPr>
          </a:p>
        </p:txBody>
      </p:sp>
      <p:pic>
        <p:nvPicPr>
          <p:cNvPr id="21" name="Picture 20"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sp>
        <p:nvSpPr>
          <p:cNvPr id="20" name="TextBox 19"/>
          <p:cNvSpPr txBox="1"/>
          <p:nvPr/>
        </p:nvSpPr>
        <p:spPr>
          <a:xfrm>
            <a:off x="1143000" y="2743200"/>
            <a:ext cx="7162800" cy="1569660"/>
          </a:xfrm>
          <a:prstGeom prst="rect">
            <a:avLst/>
          </a:prstGeom>
          <a:noFill/>
        </p:spPr>
        <p:txBody>
          <a:bodyPr wrap="square" rtlCol="0">
            <a:spAutoFit/>
          </a:bodyPr>
          <a:lstStyle/>
          <a:p>
            <a:pPr marL="742950" indent="-742950" algn="ctr"/>
            <a:r>
              <a:rPr lang="en-US" sz="4800" dirty="0" smtClean="0">
                <a:solidFill>
                  <a:srgbClr val="FFFFFF"/>
                </a:solidFill>
              </a:rPr>
              <a:t>Describe this room</a:t>
            </a:r>
          </a:p>
          <a:p>
            <a:endParaRPr lang="en-US" sz="4800" dirty="0">
              <a:solidFill>
                <a:srgbClr val="FFFFFF"/>
              </a:solidFill>
            </a:endParaRPr>
          </a:p>
        </p:txBody>
      </p:sp>
      <p:pic>
        <p:nvPicPr>
          <p:cNvPr id="21" name="Picture 20"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pic>
        <p:nvPicPr>
          <p:cNvPr id="21" name="Picture 20" descr="Picture 5.png"/>
          <p:cNvPicPr>
            <a:picLocks noChangeAspect="1"/>
          </p:cNvPicPr>
          <p:nvPr/>
        </p:nvPicPr>
        <p:blipFill>
          <a:blip r:embed="rId4"/>
          <a:stretch>
            <a:fillRect/>
          </a:stretch>
        </p:blipFill>
        <p:spPr>
          <a:xfrm>
            <a:off x="8072888" y="23895"/>
            <a:ext cx="1028700" cy="2146300"/>
          </a:xfrm>
          <a:prstGeom prst="rect">
            <a:avLst/>
          </a:prstGeom>
        </p:spPr>
      </p:pic>
      <p:pic>
        <p:nvPicPr>
          <p:cNvPr id="6" name="Picture 5"/>
          <p:cNvPicPr>
            <a:picLocks noChangeAspect="1"/>
          </p:cNvPicPr>
          <p:nvPr/>
        </p:nvPicPr>
        <p:blipFill>
          <a:blip r:embed="rId5"/>
          <a:stretch>
            <a:fillRect/>
          </a:stretch>
        </p:blipFill>
        <p:spPr>
          <a:xfrm>
            <a:off x="2743200" y="1752600"/>
            <a:ext cx="3962400" cy="3962400"/>
          </a:xfrm>
          <a:prstGeom prst="rect">
            <a:avLst/>
          </a:prstGeom>
        </p:spPr>
      </p:pic>
    </p:spTree>
  </p:cSld>
  <p:clrMapOvr>
    <a:masterClrMapping/>
  </p:clrMapOvr>
  <p:transition spd="slow">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sp>
        <p:nvSpPr>
          <p:cNvPr id="20" name="TextBox 19"/>
          <p:cNvSpPr txBox="1"/>
          <p:nvPr/>
        </p:nvSpPr>
        <p:spPr>
          <a:xfrm>
            <a:off x="1676400" y="2362200"/>
            <a:ext cx="7162800" cy="3416320"/>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Demonstrate writing</a:t>
            </a:r>
          </a:p>
          <a:p>
            <a:pPr marL="742950" indent="-742950">
              <a:buFont typeface="+mj-lt"/>
              <a:buAutoNum type="arabicPeriod"/>
            </a:pPr>
            <a:r>
              <a:rPr lang="en-US" sz="3600" dirty="0" smtClean="0">
                <a:solidFill>
                  <a:srgbClr val="FFFFFF"/>
                </a:solidFill>
              </a:rPr>
              <a:t>Teach composition &amp; conventions</a:t>
            </a:r>
          </a:p>
          <a:p>
            <a:pPr marL="742950" indent="-742950">
              <a:buFont typeface="+mj-lt"/>
              <a:buAutoNum type="arabicPeriod"/>
            </a:pPr>
            <a:r>
              <a:rPr lang="en-US" sz="3600" dirty="0" smtClean="0">
                <a:solidFill>
                  <a:srgbClr val="FFFFFF"/>
                </a:solidFill>
              </a:rPr>
              <a:t>Allow oral rehearsal</a:t>
            </a:r>
          </a:p>
          <a:p>
            <a:pPr marL="742950" indent="-742950">
              <a:buFont typeface="+mj-lt"/>
              <a:buAutoNum type="arabicPeriod"/>
            </a:pPr>
            <a:r>
              <a:rPr lang="en-US" sz="3600" dirty="0" smtClean="0">
                <a:solidFill>
                  <a:srgbClr val="FFFFFF"/>
                </a:solidFill>
              </a:rPr>
              <a:t>Short &amp; long sentences</a:t>
            </a:r>
          </a:p>
          <a:p>
            <a:pPr marL="742950" indent="-742950">
              <a:buFont typeface="+mj-lt"/>
              <a:buAutoNum type="arabicPeriod"/>
            </a:pPr>
            <a:r>
              <a:rPr lang="en-US" sz="3600" dirty="0" smtClean="0">
                <a:solidFill>
                  <a:srgbClr val="FFFFFF"/>
                </a:solidFill>
              </a:rPr>
              <a:t>Connectives</a:t>
            </a:r>
          </a:p>
          <a:p>
            <a:endParaRPr lang="en-US" sz="3600" dirty="0">
              <a:solidFill>
                <a:srgbClr val="FFFFFF"/>
              </a:solidFill>
            </a:endParaRPr>
          </a:p>
        </p:txBody>
      </p:sp>
      <p:pic>
        <p:nvPicPr>
          <p:cNvPr id="21" name="Picture 20"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Text Box 6"/>
          <p:cNvSpPr txBox="1">
            <a:spLocks noChangeArrowheads="1"/>
          </p:cNvSpPr>
          <p:nvPr/>
        </p:nvSpPr>
        <p:spPr bwMode="auto">
          <a:xfrm>
            <a:off x="609600" y="762000"/>
            <a:ext cx="8077200" cy="5940088"/>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600" dirty="0">
                <a:solidFill>
                  <a:srgbClr val="FFFF00"/>
                </a:solidFill>
              </a:rPr>
              <a:t>Know your </a:t>
            </a:r>
            <a:r>
              <a:rPr lang="en-US" sz="3600" dirty="0" smtClean="0">
                <a:solidFill>
                  <a:srgbClr val="FFFF00"/>
                </a:solidFill>
              </a:rPr>
              <a:t>connectives</a:t>
            </a:r>
          </a:p>
          <a:p>
            <a:pPr algn="ctr">
              <a:spcBef>
                <a:spcPct val="50000"/>
              </a:spcBef>
            </a:pPr>
            <a:endParaRPr lang="en-US" sz="3200" dirty="0" smtClean="0">
              <a:solidFill>
                <a:srgbClr val="FFFF00"/>
              </a:solidFill>
            </a:endParaRPr>
          </a:p>
          <a:p>
            <a:pPr>
              <a:spcBef>
                <a:spcPct val="50000"/>
              </a:spcBef>
            </a:pPr>
            <a:r>
              <a:rPr lang="en-US" sz="2000" b="1" dirty="0">
                <a:solidFill>
                  <a:srgbClr val="FFFF00"/>
                </a:solidFill>
              </a:rPr>
              <a:t>Adding</a:t>
            </a:r>
            <a:r>
              <a:rPr lang="en-US" sz="2000" dirty="0">
                <a:solidFill>
                  <a:srgbClr val="FFFFFF"/>
                </a:solidFill>
              </a:rPr>
              <a:t>: and, also, as well as, moreover, too</a:t>
            </a:r>
          </a:p>
          <a:p>
            <a:pPr>
              <a:spcBef>
                <a:spcPct val="50000"/>
              </a:spcBef>
            </a:pPr>
            <a:r>
              <a:rPr lang="en-US" sz="2000" b="1" dirty="0">
                <a:solidFill>
                  <a:srgbClr val="FFFF00"/>
                </a:solidFill>
              </a:rPr>
              <a:t>Cause &amp; effect</a:t>
            </a:r>
            <a:r>
              <a:rPr lang="en-US" sz="2000" dirty="0">
                <a:solidFill>
                  <a:srgbClr val="FFFFFF"/>
                </a:solidFill>
              </a:rPr>
              <a:t>: because, so, therefore, thus, consequently</a:t>
            </a:r>
          </a:p>
          <a:p>
            <a:pPr>
              <a:spcBef>
                <a:spcPct val="50000"/>
              </a:spcBef>
            </a:pPr>
            <a:r>
              <a:rPr lang="en-US" sz="2000" b="1" dirty="0">
                <a:solidFill>
                  <a:srgbClr val="FFFF00"/>
                </a:solidFill>
              </a:rPr>
              <a:t>Sequencing</a:t>
            </a:r>
            <a:r>
              <a:rPr lang="en-US" sz="2000" dirty="0">
                <a:solidFill>
                  <a:srgbClr val="FFFFFF"/>
                </a:solidFill>
              </a:rPr>
              <a:t>: next, then, first, finally, meanwhile, before, after</a:t>
            </a:r>
          </a:p>
          <a:p>
            <a:pPr>
              <a:spcBef>
                <a:spcPct val="50000"/>
              </a:spcBef>
            </a:pPr>
            <a:r>
              <a:rPr lang="en-US" sz="2000" b="1" dirty="0">
                <a:solidFill>
                  <a:srgbClr val="FFFF00"/>
                </a:solidFill>
              </a:rPr>
              <a:t>Qualifying</a:t>
            </a:r>
            <a:r>
              <a:rPr lang="en-US" sz="2000" dirty="0">
                <a:solidFill>
                  <a:srgbClr val="FFFFFF"/>
                </a:solidFill>
              </a:rPr>
              <a:t>: however, although, unless, except, if, as long as, apart from, yet</a:t>
            </a:r>
          </a:p>
          <a:p>
            <a:pPr>
              <a:spcBef>
                <a:spcPct val="50000"/>
              </a:spcBef>
            </a:pPr>
            <a:r>
              <a:rPr lang="en-US" sz="2000" b="1" dirty="0" err="1">
                <a:solidFill>
                  <a:srgbClr val="FFFF00"/>
                </a:solidFill>
              </a:rPr>
              <a:t>Emphasising</a:t>
            </a:r>
            <a:r>
              <a:rPr lang="en-US" sz="2000" dirty="0">
                <a:solidFill>
                  <a:srgbClr val="FFFFFF"/>
                </a:solidFill>
              </a:rPr>
              <a:t>: above all, in particular, especially, significantly, indeed, notably</a:t>
            </a:r>
          </a:p>
          <a:p>
            <a:pPr>
              <a:spcBef>
                <a:spcPct val="50000"/>
              </a:spcBef>
            </a:pPr>
            <a:r>
              <a:rPr lang="en-US" sz="2000" b="1" dirty="0">
                <a:solidFill>
                  <a:srgbClr val="FFFF00"/>
                </a:solidFill>
              </a:rPr>
              <a:t>Illustrating</a:t>
            </a:r>
            <a:r>
              <a:rPr lang="en-US" sz="2000" dirty="0">
                <a:solidFill>
                  <a:srgbClr val="FFFFFF"/>
                </a:solidFill>
              </a:rPr>
              <a:t>: for example, such as, for instance, as revealed by, in the case of</a:t>
            </a:r>
          </a:p>
          <a:p>
            <a:pPr>
              <a:spcBef>
                <a:spcPct val="50000"/>
              </a:spcBef>
            </a:pPr>
            <a:r>
              <a:rPr lang="en-US" sz="2000" b="1" dirty="0">
                <a:solidFill>
                  <a:srgbClr val="FFFF00"/>
                </a:solidFill>
              </a:rPr>
              <a:t>Comparing</a:t>
            </a:r>
            <a:r>
              <a:rPr lang="en-US" sz="2000" dirty="0">
                <a:solidFill>
                  <a:srgbClr val="FFFFFF"/>
                </a:solidFill>
              </a:rPr>
              <a:t>: equally, in the same way, similarly, likewise, as with, like</a:t>
            </a:r>
          </a:p>
          <a:p>
            <a:pPr>
              <a:spcBef>
                <a:spcPct val="50000"/>
              </a:spcBef>
            </a:pPr>
            <a:r>
              <a:rPr lang="en-US" sz="2000" b="1" dirty="0">
                <a:solidFill>
                  <a:srgbClr val="FFFF00"/>
                </a:solidFill>
              </a:rPr>
              <a:t>Contrasting</a:t>
            </a:r>
            <a:r>
              <a:rPr lang="en-US" sz="2000" dirty="0">
                <a:solidFill>
                  <a:srgbClr val="FFFFFF"/>
                </a:solidFill>
              </a:rPr>
              <a:t>: whereas, instead of, alternatively, otherwise, unlike, on the other hand</a:t>
            </a:r>
          </a:p>
          <a:p>
            <a:pPr>
              <a:spcBef>
                <a:spcPct val="50000"/>
              </a:spcBef>
            </a:pPr>
            <a:r>
              <a:rPr lang="en-US" sz="2000" dirty="0">
                <a:solidFill>
                  <a:srgbClr val="FFFFFF"/>
                </a:solidFill>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52600" y="1295400"/>
            <a:ext cx="6096000" cy="4216400"/>
          </a:xfrm>
          <a:prstGeom prst="rect">
            <a:avLst/>
          </a:prstGeom>
        </p:spPr>
      </p:pic>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sp>
        <p:nvSpPr>
          <p:cNvPr id="20" name="TextBox 19"/>
          <p:cNvSpPr txBox="1"/>
          <p:nvPr/>
        </p:nvSpPr>
        <p:spPr>
          <a:xfrm>
            <a:off x="1676400" y="2362200"/>
            <a:ext cx="7162800" cy="3416320"/>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Demonstrate writing</a:t>
            </a:r>
          </a:p>
          <a:p>
            <a:pPr marL="742950" indent="-742950">
              <a:buFont typeface="+mj-lt"/>
              <a:buAutoNum type="arabicPeriod"/>
            </a:pPr>
            <a:r>
              <a:rPr lang="en-US" sz="3600" dirty="0" smtClean="0">
                <a:solidFill>
                  <a:srgbClr val="FFFFFF"/>
                </a:solidFill>
              </a:rPr>
              <a:t>Teach composition &amp; conventions</a:t>
            </a:r>
          </a:p>
          <a:p>
            <a:pPr marL="742950" indent="-742950">
              <a:buFont typeface="+mj-lt"/>
              <a:buAutoNum type="arabicPeriod"/>
            </a:pPr>
            <a:r>
              <a:rPr lang="en-US" sz="3600" dirty="0" smtClean="0">
                <a:solidFill>
                  <a:srgbClr val="FFFFFF"/>
                </a:solidFill>
              </a:rPr>
              <a:t>Allow oral rehearsal</a:t>
            </a:r>
          </a:p>
          <a:p>
            <a:pPr marL="742950" indent="-742950">
              <a:buFont typeface="+mj-lt"/>
              <a:buAutoNum type="arabicPeriod"/>
            </a:pPr>
            <a:r>
              <a:rPr lang="en-US" sz="3600" dirty="0" smtClean="0">
                <a:solidFill>
                  <a:srgbClr val="FFFFFF"/>
                </a:solidFill>
              </a:rPr>
              <a:t>Short &amp; long sentences</a:t>
            </a:r>
          </a:p>
          <a:p>
            <a:pPr marL="742950" indent="-742950">
              <a:buFont typeface="+mj-lt"/>
              <a:buAutoNum type="arabicPeriod"/>
            </a:pPr>
            <a:r>
              <a:rPr lang="en-US" sz="3600" dirty="0" smtClean="0">
                <a:solidFill>
                  <a:srgbClr val="FFFFFF"/>
                </a:solidFill>
              </a:rPr>
              <a:t>Connectives</a:t>
            </a:r>
          </a:p>
          <a:p>
            <a:endParaRPr lang="en-US" sz="3600" dirty="0">
              <a:solidFill>
                <a:srgbClr val="FFFFFF"/>
              </a:solidFill>
            </a:endParaRPr>
          </a:p>
        </p:txBody>
      </p:sp>
      <p:sp>
        <p:nvSpPr>
          <p:cNvPr id="6" name="Cloud Callout 5"/>
          <p:cNvSpPr/>
          <p:nvPr/>
        </p:nvSpPr>
        <p:spPr>
          <a:xfrm>
            <a:off x="5943600" y="301080"/>
            <a:ext cx="2895600" cy="1603920"/>
          </a:xfrm>
          <a:prstGeom prst="cloudCallout">
            <a:avLst>
              <a:gd name="adj1" fmla="val -72811"/>
              <a:gd name="adj2" fmla="val 757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So …?</a:t>
            </a:r>
            <a:endParaRPr lang="en-US" sz="2800" dirty="0">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6" grpId="0" animBg="1"/>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953000" y="2286000"/>
            <a:ext cx="3962400" cy="5486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GB" sz="5400"/>
              <a:t>LITERACY </a:t>
            </a:r>
          </a:p>
          <a:p>
            <a:pPr marL="342900" indent="-342900">
              <a:spcBef>
                <a:spcPct val="20000"/>
              </a:spcBef>
            </a:pPr>
            <a:r>
              <a:rPr lang="en-GB" sz="5400"/>
              <a:t>IMPACT</a:t>
            </a:r>
          </a:p>
        </p:txBody>
      </p:sp>
      <p:pic>
        <p:nvPicPr>
          <p:cNvPr id="71683" name="Picture 5"/>
          <p:cNvPicPr>
            <a:picLocks noChangeAspect="1" noChangeArrowheads="1"/>
          </p:cNvPicPr>
          <p:nvPr/>
        </p:nvPicPr>
        <p:blipFill>
          <a:blip r:embed="rId3"/>
          <a:srcRect/>
          <a:stretch>
            <a:fillRect/>
          </a:stretch>
        </p:blipFill>
        <p:spPr bwMode="auto">
          <a:xfrm>
            <a:off x="762000" y="1524000"/>
            <a:ext cx="4064000" cy="4064000"/>
          </a:xfrm>
          <a:prstGeom prst="rect">
            <a:avLst/>
          </a:prstGeom>
          <a:noFill/>
          <a:ln w="9525">
            <a:noFill/>
            <a:miter lim="800000"/>
            <a:headEnd/>
            <a:tailEnd/>
          </a:ln>
        </p:spPr>
      </p:pic>
      <p:pic>
        <p:nvPicPr>
          <p:cNvPr id="4" name="Picture 3" descr="Picture 5.png"/>
          <p:cNvPicPr>
            <a:picLocks noChangeAspect="1"/>
          </p:cNvPicPr>
          <p:nvPr/>
        </p:nvPicPr>
        <p:blipFill>
          <a:blip r:embed="rId4"/>
          <a:stretch>
            <a:fillRect/>
          </a:stretch>
        </p:blipFill>
        <p:spPr>
          <a:xfrm>
            <a:off x="8072888" y="23895"/>
            <a:ext cx="1028700" cy="2146300"/>
          </a:xfrm>
          <a:prstGeom prst="rect">
            <a:avLst/>
          </a:prstGeom>
        </p:spPr>
      </p:pic>
      <p:sp>
        <p:nvSpPr>
          <p:cNvPr id="5" name="TextBox 4"/>
          <p:cNvSpPr txBox="1"/>
          <p:nvPr/>
        </p:nvSpPr>
        <p:spPr>
          <a:xfrm>
            <a:off x="3729488" y="3200400"/>
            <a:ext cx="4343400" cy="923330"/>
          </a:xfrm>
          <a:prstGeom prst="rect">
            <a:avLst/>
          </a:prstGeom>
          <a:noFill/>
        </p:spPr>
        <p:txBody>
          <a:bodyPr wrap="square" rtlCol="0">
            <a:spAutoFit/>
          </a:bodyPr>
          <a:lstStyle/>
          <a:p>
            <a:r>
              <a:rPr lang="en-US" sz="5400" dirty="0" smtClean="0">
                <a:solidFill>
                  <a:srgbClr val="FFFFFF"/>
                </a:solidFill>
              </a:rPr>
              <a:t>Over to you …</a:t>
            </a:r>
            <a:endParaRPr lang="en-US" sz="5400" dirty="0">
              <a:solidFill>
                <a:srgbClr val="FFFFFF"/>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400" dirty="0" smtClean="0"/>
              <a:t>Geoff Barton</a:t>
            </a:r>
          </a:p>
          <a:p>
            <a:r>
              <a:rPr lang="en-US" sz="2400" dirty="0" smtClean="0"/>
              <a:t>Head, King Edward VI School, Suffolk</a:t>
            </a:r>
            <a:endParaRPr lang="en-US" sz="2400" dirty="0"/>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rcRect l="12114" t="6057" r="24228" b="12114"/>
          <a:stretch>
            <a:fillRect/>
          </a:stretch>
        </p:blipFill>
        <p:spPr>
          <a:xfrm>
            <a:off x="4648200" y="2170113"/>
            <a:ext cx="945906" cy="1215902"/>
          </a:xfrm>
          <a:prstGeom prst="rect">
            <a:avLst/>
          </a:prstGeom>
        </p:spPr>
      </p:pic>
      <p:sp>
        <p:nvSpPr>
          <p:cNvPr id="13" name="Right Triangle 12"/>
          <p:cNvSpPr/>
          <p:nvPr/>
        </p:nvSpPr>
        <p:spPr>
          <a:xfrm>
            <a:off x="4473651" y="309374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p:nvSpPr>
        <p:spPr>
          <a:xfrm rot="11413895">
            <a:off x="4876799" y="2077305"/>
            <a:ext cx="762000" cy="185615"/>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5400000">
            <a:off x="4268670" y="2229959"/>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323907" y="2389649"/>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16" idx="0"/>
          </p:cNvCxnSpPr>
          <p:nvPr/>
        </p:nvCxnSpPr>
        <p:spPr>
          <a:xfrm flipV="1">
            <a:off x="4866372" y="1447800"/>
            <a:ext cx="391428" cy="72231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4974219" y="1709233"/>
            <a:ext cx="881320" cy="358455"/>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Right Triangle 23"/>
          <p:cNvSpPr/>
          <p:nvPr/>
        </p:nvSpPr>
        <p:spPr>
          <a:xfrm>
            <a:off x="4576961" y="309577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170113"/>
            <a:ext cx="9144000" cy="1470025"/>
          </a:xfrm>
        </p:spPr>
        <p:txBody>
          <a:bodyPr/>
          <a:lstStyle/>
          <a:p>
            <a:r>
              <a:rPr lang="en-US" dirty="0" smtClean="0">
                <a:solidFill>
                  <a:schemeClr val="bg1"/>
                </a:solidFill>
              </a:rPr>
              <a:t>Don’t call it         </a:t>
            </a:r>
            <a:r>
              <a:rPr lang="en-US" dirty="0" err="1" smtClean="0">
                <a:solidFill>
                  <a:schemeClr val="bg1"/>
                </a:solidFill>
              </a:rPr>
              <a:t>iteracy</a:t>
            </a:r>
            <a:r>
              <a:rPr lang="en-US" dirty="0" smtClean="0">
                <a:solidFill>
                  <a:schemeClr val="bg1"/>
                </a:solidFill>
              </a:rPr>
              <a:t>      </a:t>
            </a:r>
            <a:endParaRPr lang="en-US"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143000"/>
            <a:ext cx="6350000" cy="3771900"/>
          </a:xfrm>
          <a:prstGeom prst="rect">
            <a:avLst/>
          </a:prstGeom>
        </p:spPr>
      </p:pic>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3401</TotalTime>
  <Words>1730</Words>
  <Application>Microsoft Macintosh PowerPoint</Application>
  <PresentationFormat>On-screen Show (4:3)</PresentationFormat>
  <Paragraphs>266</Paragraphs>
  <Slides>82</Slides>
  <Notes>47</Notes>
  <HiddenSlides>0</HiddenSlides>
  <MMClips>1</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82</vt:i4>
      </vt:variant>
    </vt:vector>
  </HeadingPairs>
  <TitlesOfParts>
    <vt:vector size="85" baseType="lpstr">
      <vt:lpstr>Office Theme</vt:lpstr>
      <vt:lpstr>Clip</vt:lpstr>
      <vt:lpstr>Document</vt:lpstr>
      <vt:lpstr>Don’t call it         iteracy      </vt:lpstr>
      <vt:lpstr>Today:</vt:lpstr>
      <vt:lpstr>Approach:</vt:lpstr>
      <vt:lpstr>Slide 4</vt:lpstr>
      <vt:lpstr>Slide 5</vt:lpstr>
      <vt:lpstr>Slide 6</vt:lpstr>
      <vt:lpstr>Slide 7</vt:lpstr>
      <vt:lpstr>Slide 8</vt:lpstr>
      <vt:lpstr>Slide 9</vt:lpstr>
      <vt:lpstr>Slide 10</vt:lpstr>
      <vt:lpstr>Slide 11</vt:lpstr>
      <vt:lpstr>Slide 12</vt:lpstr>
      <vt:lpstr>3 Provocations:</vt:lpstr>
      <vt:lpstr>3 Provocations:</vt:lpstr>
      <vt:lpstr>3 Provocations:</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October 2005: Key findings</vt:lpstr>
      <vt:lpstr>October 2005: Key findings</vt:lpstr>
      <vt:lpstr>October 2005: Key findings</vt:lpstr>
      <vt:lpstr>October 2005: Key findings</vt:lpstr>
      <vt:lpstr>October 2005: Key findings</vt:lpstr>
      <vt:lpstr>October 2005: Key findings</vt:lpstr>
      <vt:lpstr>Slide 39</vt:lpstr>
      <vt:lpstr>Slide 40</vt:lpstr>
      <vt:lpstr>Slide 41</vt:lpstr>
      <vt:lpstr>Slide 42</vt:lpstr>
      <vt:lpstr>SKIMMING</vt:lpstr>
      <vt:lpstr>Slide 44</vt:lpstr>
      <vt:lpstr>Slide 45</vt:lpstr>
      <vt:lpstr>Slide 46</vt:lpstr>
      <vt:lpstr>SCANNING</vt:lpstr>
      <vt:lpstr>Slide 48</vt:lpstr>
      <vt:lpstr>Slide 49</vt:lpstr>
      <vt:lpstr>CLOSE READING</vt:lpstr>
      <vt:lpstr>Slide 51</vt:lpstr>
      <vt:lpstr>Slide 52</vt:lpstr>
      <vt:lpstr>Research skills, not FOFO</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Don’t call it         iteracy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32</cp:revision>
  <dcterms:created xsi:type="dcterms:W3CDTF">2009-09-03T19:02:10Z</dcterms:created>
  <dcterms:modified xsi:type="dcterms:W3CDTF">2009-09-03T19:39:47Z</dcterms:modified>
</cp:coreProperties>
</file>