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C1621"/>
    <a:srgbClr val="0000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20000">
              <a:schemeClr val="tx2">
                <a:lumMod val="50000"/>
              </a:schemeClr>
            </a:gs>
            <a:gs pos="100000">
              <a:srgbClr val="FFFFFF"/>
            </a:gs>
            <a:gs pos="81000">
              <a:srgbClr val="0C1621"/>
            </a:gs>
          </a:gsLst>
          <a:lin ang="155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F574-475D-C540-A1BA-EA110BE9002C}" type="datetimeFigureOut">
              <a:rPr lang="en-US" smtClean="0"/>
              <a:pPr/>
              <a:t>1/21/09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194D-03B1-2948-8068-54AC421F2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Developing Future Leaders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Geoff Barton &amp; Andrew </a:t>
            </a:r>
            <a:r>
              <a:rPr lang="en-US" dirty="0" err="1" smtClean="0">
                <a:solidFill>
                  <a:srgbClr val="FFFFFF"/>
                </a:solidFill>
              </a:rPr>
              <a:t>McLellan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King Edward VI School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Bury St Edmunds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429000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006" y="3600448"/>
            <a:ext cx="7772400" cy="1470025"/>
          </a:xfrm>
        </p:spPr>
        <p:txBody>
          <a:bodyPr>
            <a:noAutofit/>
          </a:bodyPr>
          <a:lstStyle/>
          <a:p>
            <a:pPr marL="742950" indent="-742950"/>
            <a:r>
              <a:rPr lang="en-US" sz="6600" dirty="0" smtClean="0">
                <a:solidFill>
                  <a:schemeClr val="bg1"/>
                </a:solidFill>
              </a:rPr>
              <a:t>4 Know that leadership is about </a:t>
            </a:r>
            <a:r>
              <a:rPr lang="en-US" sz="6600" dirty="0" err="1" smtClean="0">
                <a:solidFill>
                  <a:schemeClr val="bg1"/>
                </a:solidFill>
              </a:rPr>
              <a:t>judgement</a:t>
            </a:r>
            <a:r>
              <a:rPr lang="en-US" sz="6600" dirty="0" smtClean="0">
                <a:solidFill>
                  <a:schemeClr val="bg1"/>
                </a:solidFill>
              </a:rPr>
              <a:t>*, not experience</a:t>
            </a:r>
            <a:br>
              <a:rPr lang="en-US" sz="6600" dirty="0" smtClean="0">
                <a:solidFill>
                  <a:schemeClr val="bg1"/>
                </a:solidFill>
              </a:rPr>
            </a:br>
            <a:endParaRPr lang="en-US" sz="6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006" y="3600448"/>
            <a:ext cx="7772400" cy="1470025"/>
          </a:xfrm>
        </p:spPr>
        <p:txBody>
          <a:bodyPr>
            <a:noAutofit/>
          </a:bodyPr>
          <a:lstStyle/>
          <a:p>
            <a:pPr marL="742950" indent="-742950"/>
            <a:r>
              <a:rPr lang="en-US" sz="6600" dirty="0" smtClean="0">
                <a:solidFill>
                  <a:schemeClr val="bg1"/>
                </a:solidFill>
              </a:rPr>
              <a:t>5</a:t>
            </a:r>
            <a:r>
              <a:rPr lang="en-US" sz="6600" dirty="0" smtClean="0">
                <a:solidFill>
                  <a:schemeClr val="bg1"/>
                </a:solidFill>
              </a:rPr>
              <a:t> </a:t>
            </a:r>
            <a:r>
              <a:rPr lang="en-US" sz="6600" dirty="0" smtClean="0">
                <a:solidFill>
                  <a:schemeClr val="bg1"/>
                </a:solidFill>
              </a:rPr>
              <a:t>Understand that standards and ECM are not separate</a:t>
            </a:r>
            <a:r>
              <a:rPr lang="en-US" sz="6600" dirty="0" smtClean="0">
                <a:solidFill>
                  <a:schemeClr val="bg1"/>
                </a:solidFill>
              </a:rPr>
              <a:t/>
            </a:r>
            <a:br>
              <a:rPr lang="en-US" sz="6600" dirty="0" smtClean="0">
                <a:solidFill>
                  <a:schemeClr val="bg1"/>
                </a:solidFill>
              </a:rPr>
            </a:br>
            <a:endParaRPr lang="en-US" sz="6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006" y="3600448"/>
            <a:ext cx="7772400" cy="1470025"/>
          </a:xfrm>
        </p:spPr>
        <p:txBody>
          <a:bodyPr>
            <a:noAutofit/>
          </a:bodyPr>
          <a:lstStyle/>
          <a:p>
            <a:pPr marL="742950" indent="-742950"/>
            <a:r>
              <a:rPr lang="en-US" sz="6600" dirty="0" smtClean="0">
                <a:solidFill>
                  <a:schemeClr val="bg1"/>
                </a:solidFill>
              </a:rPr>
              <a:t>6</a:t>
            </a:r>
            <a:r>
              <a:rPr lang="en-US" sz="6600" dirty="0" smtClean="0">
                <a:solidFill>
                  <a:schemeClr val="bg1"/>
                </a:solidFill>
              </a:rPr>
              <a:t> </a:t>
            </a:r>
            <a:r>
              <a:rPr lang="en-US" sz="6600" dirty="0" smtClean="0">
                <a:solidFill>
                  <a:schemeClr val="bg1"/>
                </a:solidFill>
              </a:rPr>
              <a:t>Know that the only future is system leadership</a:t>
            </a:r>
            <a:br>
              <a:rPr lang="en-US" sz="6600" dirty="0" smtClean="0">
                <a:solidFill>
                  <a:schemeClr val="bg1"/>
                </a:solidFill>
              </a:rPr>
            </a:br>
            <a:endParaRPr lang="en-US" sz="6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14400"/>
            <a:ext cx="3581400" cy="439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Developing Future Leaders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Geoff Barton &amp; Andrew </a:t>
            </a:r>
            <a:r>
              <a:rPr lang="en-US" dirty="0" err="1" smtClean="0">
                <a:solidFill>
                  <a:srgbClr val="FFFFFF"/>
                </a:solidFill>
              </a:rPr>
              <a:t>McLellan</a:t>
            </a:r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429000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4572000"/>
            <a:ext cx="8458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FFFF"/>
                </a:solidFill>
              </a:rPr>
              <a:t>Email us if you’d like resources from our </a:t>
            </a:r>
            <a:r>
              <a:rPr lang="en-US" sz="2400" i="1" dirty="0" err="1" smtClean="0">
                <a:solidFill>
                  <a:srgbClr val="FFFFFF"/>
                </a:solidFill>
              </a:rPr>
              <a:t>programme</a:t>
            </a:r>
            <a:r>
              <a:rPr lang="en-US" sz="2400" i="1" dirty="0" smtClean="0">
                <a:solidFill>
                  <a:srgbClr val="FFFFFF"/>
                </a:solidFill>
              </a:rPr>
              <a:t>:</a:t>
            </a:r>
          </a:p>
          <a:p>
            <a:pPr algn="ctr"/>
            <a:r>
              <a:rPr lang="en-US" sz="2400" i="1" dirty="0" err="1" smtClean="0">
                <a:solidFill>
                  <a:srgbClr val="FFFFFF"/>
                </a:solidFill>
              </a:rPr>
              <a:t>geoffbarton@mac.com</a:t>
            </a:r>
            <a:endParaRPr lang="en-US" sz="2400" i="1" dirty="0" smtClean="0">
              <a:solidFill>
                <a:srgbClr val="FFFFFF"/>
              </a:solidFill>
            </a:endParaRPr>
          </a:p>
          <a:p>
            <a:pPr algn="ctr"/>
            <a:r>
              <a:rPr lang="en-US" sz="2400" i="1" dirty="0" err="1" smtClean="0">
                <a:solidFill>
                  <a:srgbClr val="FFFFFF"/>
                </a:solidFill>
              </a:rPr>
              <a:t>www.king-ed.suffolk.sch.uk</a:t>
            </a:r>
            <a:endParaRPr lang="en-US" sz="24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4"/>
            <a:ext cx="7772400" cy="1470025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sz="3600" dirty="0" smtClean="0">
                <a:solidFill>
                  <a:schemeClr val="bg1"/>
                </a:solidFill>
              </a:rPr>
              <a:t>1 	</a:t>
            </a:r>
            <a:r>
              <a:rPr lang="en-US" sz="3200" dirty="0" smtClean="0">
                <a:solidFill>
                  <a:schemeClr val="bg1"/>
                </a:solidFill>
              </a:rPr>
              <a:t>Our in-house leadership development </a:t>
            </a:r>
            <a:r>
              <a:rPr lang="en-US" sz="3200" dirty="0" err="1" smtClean="0">
                <a:solidFill>
                  <a:schemeClr val="bg1"/>
                </a:solidFill>
              </a:rPr>
              <a:t>programme</a:t>
            </a:r>
            <a:r>
              <a:rPr lang="en-US" sz="3200" dirty="0" smtClean="0">
                <a:solidFill>
                  <a:schemeClr val="bg1"/>
                </a:solidFill>
              </a:rPr>
              <a:t>: the rhetoric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1371600" y="3352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2 	The reality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426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3 	Some thoughts on the kinds of leaders</a:t>
            </a:r>
            <a:r>
              <a:rPr lang="en-US" sz="3200" dirty="0" smtClean="0">
                <a:solidFill>
                  <a:schemeClr val="bg1"/>
                </a:solidFill>
              </a:rPr>
              <a:t> schools of the future will </a:t>
            </a:r>
            <a:r>
              <a:rPr lang="en-US" sz="3200" dirty="0" smtClean="0">
                <a:solidFill>
                  <a:schemeClr val="bg1"/>
                </a:solidFill>
              </a:rPr>
              <a:t>need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  <p:bldP spid="9" grpId="0" build="p" bldLvl="5"/>
      <p:bldP spid="10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4"/>
            <a:ext cx="7772400" cy="1470025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sz="3600" dirty="0" smtClean="0">
                <a:solidFill>
                  <a:schemeClr val="bg1"/>
                </a:solidFill>
              </a:rPr>
              <a:t>1 	</a:t>
            </a:r>
            <a:r>
              <a:rPr lang="en-US" sz="3200" dirty="0" smtClean="0">
                <a:solidFill>
                  <a:schemeClr val="bg1"/>
                </a:solidFill>
              </a:rPr>
              <a:t>Application process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1371600" y="28654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2 	10 after-school sessions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3352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3 	</a:t>
            </a:r>
            <a:r>
              <a:rPr lang="en-US" sz="3200" dirty="0" smtClean="0">
                <a:solidFill>
                  <a:schemeClr val="bg1"/>
                </a:solidFill>
              </a:rPr>
              <a:t>1 mini-day </a:t>
            </a:r>
            <a:r>
              <a:rPr lang="en-US" sz="3200" dirty="0" smtClean="0">
                <a:solidFill>
                  <a:schemeClr val="bg1"/>
                </a:solidFill>
              </a:rPr>
              <a:t>conference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40878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</a:pPr>
            <a:r>
              <a:rPr lang="en-US" sz="3200" dirty="0">
                <a:solidFill>
                  <a:schemeClr val="bg1"/>
                </a:solidFill>
              </a:rPr>
              <a:t>4</a:t>
            </a:r>
            <a:r>
              <a:rPr lang="en-US" sz="3200" dirty="0" smtClean="0">
                <a:solidFill>
                  <a:schemeClr val="bg1"/>
                </a:solidFill>
              </a:rPr>
              <a:t> 	“Go Away” days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107" y="3693211"/>
            <a:ext cx="2110996" cy="31441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534194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</a:rPr>
              <a:t>King Edward VI School: </a:t>
            </a:r>
          </a:p>
          <a:p>
            <a:pPr algn="r"/>
            <a:r>
              <a:rPr lang="en-US" sz="2400" dirty="0" smtClean="0">
                <a:solidFill>
                  <a:srgbClr val="FFFFFF"/>
                </a:solidFill>
              </a:rPr>
              <a:t>Leadership Development </a:t>
            </a:r>
            <a:r>
              <a:rPr lang="en-US" sz="2400" dirty="0" err="1" smtClean="0">
                <a:solidFill>
                  <a:srgbClr val="FFFFFF"/>
                </a:solidFill>
              </a:rPr>
              <a:t>Programme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  <p:bldP spid="9" grpId="0" build="p" bldLvl="5"/>
      <p:bldP spid="10" grpId="0" build="p" bldLvl="5"/>
      <p:bldP spid="6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1800" y="228600"/>
            <a:ext cx="7772400" cy="1470025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sz="3600" dirty="0" smtClean="0">
                <a:solidFill>
                  <a:schemeClr val="bg1"/>
                </a:solidFill>
              </a:rPr>
              <a:t>Plus … </a:t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00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1981200" y="28654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Cross-phase participation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81200" y="36004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Micro-skills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981200" y="433546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Faking it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981200" y="50704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Student feedback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329633"/>
            <a:ext cx="2286523" cy="252836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/>
      <p:bldP spid="12" grpId="0" build="p" bldLvl="5"/>
      <p:bldP spid="13" grpId="0" build="p" bldLvl="5"/>
      <p:bldP spid="14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Developing Future Leaders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Andrew </a:t>
            </a:r>
            <a:r>
              <a:rPr lang="en-US" dirty="0" err="1" smtClean="0">
                <a:solidFill>
                  <a:srgbClr val="FFFFFF"/>
                </a:solidFill>
              </a:rPr>
              <a:t>McLellan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Division Leader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3429000"/>
            <a:ext cx="624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914400"/>
            <a:ext cx="3581400" cy="439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006" y="2865436"/>
            <a:ext cx="7772400" cy="1470025"/>
          </a:xfrm>
        </p:spPr>
        <p:txBody>
          <a:bodyPr>
            <a:noAutofit/>
          </a:bodyPr>
          <a:lstStyle/>
          <a:p>
            <a:pPr marL="742950" indent="-742950"/>
            <a:r>
              <a:rPr lang="en-US" sz="6600" dirty="0" smtClean="0">
                <a:solidFill>
                  <a:schemeClr val="bg1"/>
                </a:solidFill>
              </a:rPr>
              <a:t>1 	</a:t>
            </a:r>
            <a:r>
              <a:rPr lang="en-US" sz="6000" dirty="0" smtClean="0">
                <a:solidFill>
                  <a:schemeClr val="bg1"/>
                </a:solidFill>
              </a:rPr>
              <a:t>Understand Bill Clinton</a:t>
            </a:r>
            <a:r>
              <a:rPr lang="en-US" sz="6600" dirty="0" smtClean="0">
                <a:solidFill>
                  <a:schemeClr val="bg1"/>
                </a:solidFill>
              </a:rPr>
              <a:t/>
            </a:r>
            <a:br>
              <a:rPr lang="en-US" sz="6600" dirty="0" smtClean="0">
                <a:solidFill>
                  <a:schemeClr val="bg1"/>
                </a:solidFill>
              </a:rPr>
            </a:br>
            <a:endParaRPr lang="en-US" sz="6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006" y="3600448"/>
            <a:ext cx="7772400" cy="1470025"/>
          </a:xfrm>
        </p:spPr>
        <p:txBody>
          <a:bodyPr>
            <a:noAutofit/>
          </a:bodyPr>
          <a:lstStyle/>
          <a:p>
            <a:pPr marL="742950" indent="-742950"/>
            <a:r>
              <a:rPr lang="en-US" sz="6600" dirty="0" smtClean="0">
                <a:solidFill>
                  <a:schemeClr val="bg1"/>
                </a:solidFill>
              </a:rPr>
              <a:t>2</a:t>
            </a:r>
            <a:r>
              <a:rPr lang="en-US" sz="6600" dirty="0" smtClean="0">
                <a:solidFill>
                  <a:schemeClr val="bg1"/>
                </a:solidFill>
              </a:rPr>
              <a:t> Be intolerant </a:t>
            </a:r>
            <a:r>
              <a:rPr lang="en-US" sz="6600" dirty="0" smtClean="0">
                <a:solidFill>
                  <a:schemeClr val="bg1"/>
                </a:solidFill>
              </a:rPr>
              <a:t>of mediocrity</a:t>
            </a:r>
            <a:br>
              <a:rPr lang="en-US" sz="6600" dirty="0" smtClean="0">
                <a:solidFill>
                  <a:schemeClr val="bg1"/>
                </a:solidFill>
              </a:rPr>
            </a:br>
            <a:endParaRPr lang="en-US" sz="6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006" y="3600448"/>
            <a:ext cx="7772400" cy="1470025"/>
          </a:xfrm>
        </p:spPr>
        <p:txBody>
          <a:bodyPr>
            <a:noAutofit/>
          </a:bodyPr>
          <a:lstStyle/>
          <a:p>
            <a:pPr marL="742950" indent="-742950"/>
            <a:r>
              <a:rPr lang="en-US" sz="6600" dirty="0">
                <a:solidFill>
                  <a:schemeClr val="bg1"/>
                </a:solidFill>
              </a:rPr>
              <a:t>3</a:t>
            </a:r>
            <a:r>
              <a:rPr lang="en-US" sz="6600" dirty="0" smtClean="0">
                <a:solidFill>
                  <a:schemeClr val="bg1"/>
                </a:solidFill>
              </a:rPr>
              <a:t> Bring solutions rather than problems</a:t>
            </a:r>
            <a:br>
              <a:rPr lang="en-US" sz="6600" dirty="0" smtClean="0">
                <a:solidFill>
                  <a:schemeClr val="bg1"/>
                </a:solidFill>
              </a:rPr>
            </a:br>
            <a:endParaRPr lang="en-US" sz="6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0" y="3505200"/>
            <a:ext cx="5943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E2139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193</Words>
  <Application>Microsoft Macintosh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Developing Future Leaders</vt:lpstr>
      <vt:lpstr>1  Our in-house leadership development programme: the rhetoric </vt:lpstr>
      <vt:lpstr>1  Application process </vt:lpstr>
      <vt:lpstr>Plus …  </vt:lpstr>
      <vt:lpstr>Developing Future Leaders</vt:lpstr>
      <vt:lpstr>Slide 6</vt:lpstr>
      <vt:lpstr>1  Understand Bill Clinton </vt:lpstr>
      <vt:lpstr>2 Be intolerant of mediocrity </vt:lpstr>
      <vt:lpstr>3 Bring solutions rather than problems </vt:lpstr>
      <vt:lpstr>4 Know that leadership is about judgement*, not experience </vt:lpstr>
      <vt:lpstr>5 Understand that standards and ECM are not separate </vt:lpstr>
      <vt:lpstr>6 Know that the only future is system leadership </vt:lpstr>
      <vt:lpstr>Slide 13</vt:lpstr>
      <vt:lpstr>Developing Future Leaders</vt:lpstr>
    </vt:vector>
  </TitlesOfParts>
  <Company>King Edward VI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Future Leaders</dc:title>
  <dc:creator>Geoff Barton</dc:creator>
  <cp:lastModifiedBy>Geoff Barton</cp:lastModifiedBy>
  <cp:revision>3</cp:revision>
  <dcterms:created xsi:type="dcterms:W3CDTF">2009-01-21T04:43:44Z</dcterms:created>
  <dcterms:modified xsi:type="dcterms:W3CDTF">2009-01-21T06:27:49Z</dcterms:modified>
</cp:coreProperties>
</file>