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56" r:id="rId2"/>
    <p:sldId id="265" r:id="rId3"/>
    <p:sldId id="284" r:id="rId4"/>
    <p:sldId id="262" r:id="rId5"/>
    <p:sldId id="263" r:id="rId6"/>
    <p:sldId id="266" r:id="rId7"/>
    <p:sldId id="259" r:id="rId8"/>
    <p:sldId id="261" r:id="rId9"/>
    <p:sldId id="258" r:id="rId10"/>
    <p:sldId id="260" r:id="rId11"/>
    <p:sldId id="267" r:id="rId12"/>
    <p:sldId id="274" r:id="rId13"/>
    <p:sldId id="275" r:id="rId14"/>
    <p:sldId id="292" r:id="rId15"/>
    <p:sldId id="277" r:id="rId16"/>
    <p:sldId id="286" r:id="rId17"/>
    <p:sldId id="302" r:id="rId18"/>
    <p:sldId id="278" r:id="rId19"/>
    <p:sldId id="279" r:id="rId20"/>
    <p:sldId id="280" r:id="rId21"/>
    <p:sldId id="281" r:id="rId22"/>
    <p:sldId id="282" r:id="rId23"/>
    <p:sldId id="283" r:id="rId24"/>
    <p:sldId id="288" r:id="rId25"/>
    <p:sldId id="289" r:id="rId26"/>
    <p:sldId id="268" r:id="rId27"/>
    <p:sldId id="290" r:id="rId28"/>
    <p:sldId id="287" r:id="rId29"/>
    <p:sldId id="291" r:id="rId30"/>
    <p:sldId id="269" r:id="rId31"/>
    <p:sldId id="276" r:id="rId32"/>
    <p:sldId id="293" r:id="rId33"/>
    <p:sldId id="270" r:id="rId34"/>
    <p:sldId id="303" r:id="rId35"/>
    <p:sldId id="304" r:id="rId36"/>
    <p:sldId id="294" r:id="rId37"/>
    <p:sldId id="295" r:id="rId38"/>
    <p:sldId id="296" r:id="rId39"/>
    <p:sldId id="297" r:id="rId40"/>
    <p:sldId id="298" r:id="rId41"/>
    <p:sldId id="305" r:id="rId42"/>
    <p:sldId id="307" r:id="rId43"/>
    <p:sldId id="309" r:id="rId44"/>
    <p:sldId id="312" r:id="rId45"/>
    <p:sldId id="310" r:id="rId46"/>
    <p:sldId id="306" r:id="rId47"/>
    <p:sldId id="311"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6" d="100"/>
          <a:sy n="86" d="100"/>
        </p:scale>
        <p:origin x="-132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830B08-C75C-CA46-BDB6-699945505B93}" type="datetimeFigureOut">
              <a:rPr lang="en-US" smtClean="0"/>
              <a:t>09/05/16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D4560D-A95A-F047-9FB0-A7BF2ABB98B4}" type="slidenum">
              <a:rPr lang="en-US" smtClean="0"/>
              <a:t>‹#›</a:t>
            </a:fld>
            <a:endParaRPr lang="en-US"/>
          </a:p>
        </p:txBody>
      </p:sp>
    </p:spTree>
    <p:extLst>
      <p:ext uri="{BB962C8B-B14F-4D97-AF65-F5344CB8AC3E}">
        <p14:creationId xmlns:p14="http://schemas.microsoft.com/office/powerpoint/2010/main" val="41768391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 ¼ hours</a:t>
            </a:r>
            <a:endParaRPr lang="en-US" dirty="0"/>
          </a:p>
        </p:txBody>
      </p:sp>
      <p:sp>
        <p:nvSpPr>
          <p:cNvPr id="4" name="Slide Number Placeholder 3"/>
          <p:cNvSpPr>
            <a:spLocks noGrp="1"/>
          </p:cNvSpPr>
          <p:nvPr>
            <p:ph type="sldNum" sz="quarter" idx="10"/>
          </p:nvPr>
        </p:nvSpPr>
        <p:spPr/>
        <p:txBody>
          <a:bodyPr/>
          <a:lstStyle/>
          <a:p>
            <a:fld id="{A5D4560D-A95A-F047-9FB0-A7BF2ABB98B4}" type="slidenum">
              <a:rPr lang="en-US" smtClean="0"/>
              <a:t>2</a:t>
            </a:fld>
            <a:endParaRPr lang="en-US"/>
          </a:p>
        </p:txBody>
      </p:sp>
    </p:spTree>
    <p:extLst>
      <p:ext uri="{BB962C8B-B14F-4D97-AF65-F5344CB8AC3E}">
        <p14:creationId xmlns:p14="http://schemas.microsoft.com/office/powerpoint/2010/main" val="306882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 ¼ hours</a:t>
            </a:r>
            <a:endParaRPr lang="en-US" dirty="0"/>
          </a:p>
        </p:txBody>
      </p:sp>
      <p:sp>
        <p:nvSpPr>
          <p:cNvPr id="4" name="Slide Number Placeholder 3"/>
          <p:cNvSpPr>
            <a:spLocks noGrp="1"/>
          </p:cNvSpPr>
          <p:nvPr>
            <p:ph type="sldNum" sz="quarter" idx="10"/>
          </p:nvPr>
        </p:nvSpPr>
        <p:spPr/>
        <p:txBody>
          <a:bodyPr/>
          <a:lstStyle/>
          <a:p>
            <a:fld id="{A5D4560D-A95A-F047-9FB0-A7BF2ABB98B4}" type="slidenum">
              <a:rPr lang="en-US" smtClean="0"/>
              <a:t>3</a:t>
            </a:fld>
            <a:endParaRPr lang="en-US"/>
          </a:p>
        </p:txBody>
      </p:sp>
    </p:spTree>
    <p:extLst>
      <p:ext uri="{BB962C8B-B14F-4D97-AF65-F5344CB8AC3E}">
        <p14:creationId xmlns:p14="http://schemas.microsoft.com/office/powerpoint/2010/main" val="306882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 ¼ hours</a:t>
            </a:r>
            <a:endParaRPr lang="en-US" dirty="0"/>
          </a:p>
        </p:txBody>
      </p:sp>
      <p:sp>
        <p:nvSpPr>
          <p:cNvPr id="4" name="Slide Number Placeholder 3"/>
          <p:cNvSpPr>
            <a:spLocks noGrp="1"/>
          </p:cNvSpPr>
          <p:nvPr>
            <p:ph type="sldNum" sz="quarter" idx="10"/>
          </p:nvPr>
        </p:nvSpPr>
        <p:spPr/>
        <p:txBody>
          <a:bodyPr/>
          <a:lstStyle/>
          <a:p>
            <a:fld id="{A5D4560D-A95A-F047-9FB0-A7BF2ABB98B4}" type="slidenum">
              <a:rPr lang="en-US" smtClean="0"/>
              <a:t>15</a:t>
            </a:fld>
            <a:endParaRPr lang="en-US"/>
          </a:p>
        </p:txBody>
      </p:sp>
    </p:spTree>
    <p:extLst>
      <p:ext uri="{BB962C8B-B14F-4D97-AF65-F5344CB8AC3E}">
        <p14:creationId xmlns:p14="http://schemas.microsoft.com/office/powerpoint/2010/main" val="306882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 ¼ hours</a:t>
            </a:r>
            <a:endParaRPr lang="en-US" dirty="0"/>
          </a:p>
        </p:txBody>
      </p:sp>
      <p:sp>
        <p:nvSpPr>
          <p:cNvPr id="4" name="Slide Number Placeholder 3"/>
          <p:cNvSpPr>
            <a:spLocks noGrp="1"/>
          </p:cNvSpPr>
          <p:nvPr>
            <p:ph type="sldNum" sz="quarter" idx="10"/>
          </p:nvPr>
        </p:nvSpPr>
        <p:spPr/>
        <p:txBody>
          <a:bodyPr/>
          <a:lstStyle/>
          <a:p>
            <a:fld id="{A5D4560D-A95A-F047-9FB0-A7BF2ABB98B4}" type="slidenum">
              <a:rPr lang="en-US" smtClean="0"/>
              <a:t>36</a:t>
            </a:fld>
            <a:endParaRPr lang="en-US"/>
          </a:p>
        </p:txBody>
      </p:sp>
    </p:spTree>
    <p:extLst>
      <p:ext uri="{BB962C8B-B14F-4D97-AF65-F5344CB8AC3E}">
        <p14:creationId xmlns:p14="http://schemas.microsoft.com/office/powerpoint/2010/main" val="306882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 ¼ hours</a:t>
            </a:r>
            <a:endParaRPr lang="en-US" dirty="0"/>
          </a:p>
        </p:txBody>
      </p:sp>
      <p:sp>
        <p:nvSpPr>
          <p:cNvPr id="4" name="Slide Number Placeholder 3"/>
          <p:cNvSpPr>
            <a:spLocks noGrp="1"/>
          </p:cNvSpPr>
          <p:nvPr>
            <p:ph type="sldNum" sz="quarter" idx="10"/>
          </p:nvPr>
        </p:nvSpPr>
        <p:spPr/>
        <p:txBody>
          <a:bodyPr/>
          <a:lstStyle/>
          <a:p>
            <a:fld id="{A5D4560D-A95A-F047-9FB0-A7BF2ABB98B4}" type="slidenum">
              <a:rPr lang="en-US" smtClean="0"/>
              <a:t>37</a:t>
            </a:fld>
            <a:endParaRPr lang="en-US"/>
          </a:p>
        </p:txBody>
      </p:sp>
    </p:spTree>
    <p:extLst>
      <p:ext uri="{BB962C8B-B14F-4D97-AF65-F5344CB8AC3E}">
        <p14:creationId xmlns:p14="http://schemas.microsoft.com/office/powerpoint/2010/main" val="306882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33D6702E-5D8E-E94E-94BF-A62953CC61D5}" type="datetimeFigureOut">
              <a:rPr lang="en-US" smtClean="0"/>
              <a:t>09/05/16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44F95-A074-6F47-85C5-3E7B6F3CA89E}" type="slidenum">
              <a:rPr lang="en-US" smtClean="0"/>
              <a:t>‹#›</a:t>
            </a:fld>
            <a:endParaRPr lang="en-US"/>
          </a:p>
        </p:txBody>
      </p:sp>
    </p:spTree>
    <p:extLst>
      <p:ext uri="{BB962C8B-B14F-4D97-AF65-F5344CB8AC3E}">
        <p14:creationId xmlns:p14="http://schemas.microsoft.com/office/powerpoint/2010/main" val="547238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3D6702E-5D8E-E94E-94BF-A62953CC61D5}" type="datetimeFigureOut">
              <a:rPr lang="en-US" smtClean="0"/>
              <a:t>09/05/16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44F95-A074-6F47-85C5-3E7B6F3CA89E}" type="slidenum">
              <a:rPr lang="en-US" smtClean="0"/>
              <a:t>‹#›</a:t>
            </a:fld>
            <a:endParaRPr lang="en-US"/>
          </a:p>
        </p:txBody>
      </p:sp>
    </p:spTree>
    <p:extLst>
      <p:ext uri="{BB962C8B-B14F-4D97-AF65-F5344CB8AC3E}">
        <p14:creationId xmlns:p14="http://schemas.microsoft.com/office/powerpoint/2010/main" val="3770467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3D6702E-5D8E-E94E-94BF-A62953CC61D5}" type="datetimeFigureOut">
              <a:rPr lang="en-US" smtClean="0"/>
              <a:t>09/05/16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44F95-A074-6F47-85C5-3E7B6F3CA89E}" type="slidenum">
              <a:rPr lang="en-US" smtClean="0"/>
              <a:t>‹#›</a:t>
            </a:fld>
            <a:endParaRPr lang="en-US"/>
          </a:p>
        </p:txBody>
      </p:sp>
    </p:spTree>
    <p:extLst>
      <p:ext uri="{BB962C8B-B14F-4D97-AF65-F5344CB8AC3E}">
        <p14:creationId xmlns:p14="http://schemas.microsoft.com/office/powerpoint/2010/main" val="368296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3D6702E-5D8E-E94E-94BF-A62953CC61D5}" type="datetimeFigureOut">
              <a:rPr lang="en-US" smtClean="0"/>
              <a:t>09/05/16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44F95-A074-6F47-85C5-3E7B6F3CA89E}" type="slidenum">
              <a:rPr lang="en-US" smtClean="0"/>
              <a:t>‹#›</a:t>
            </a:fld>
            <a:endParaRPr lang="en-US"/>
          </a:p>
        </p:txBody>
      </p:sp>
    </p:spTree>
    <p:extLst>
      <p:ext uri="{BB962C8B-B14F-4D97-AF65-F5344CB8AC3E}">
        <p14:creationId xmlns:p14="http://schemas.microsoft.com/office/powerpoint/2010/main" val="3416741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33D6702E-5D8E-E94E-94BF-A62953CC61D5}" type="datetimeFigureOut">
              <a:rPr lang="en-US" smtClean="0"/>
              <a:t>09/05/16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B44F95-A074-6F47-85C5-3E7B6F3CA89E}" type="slidenum">
              <a:rPr lang="en-US" smtClean="0"/>
              <a:t>‹#›</a:t>
            </a:fld>
            <a:endParaRPr lang="en-US"/>
          </a:p>
        </p:txBody>
      </p:sp>
    </p:spTree>
    <p:extLst>
      <p:ext uri="{BB962C8B-B14F-4D97-AF65-F5344CB8AC3E}">
        <p14:creationId xmlns:p14="http://schemas.microsoft.com/office/powerpoint/2010/main" val="3050176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33D6702E-5D8E-E94E-94BF-A62953CC61D5}" type="datetimeFigureOut">
              <a:rPr lang="en-US" smtClean="0"/>
              <a:t>09/05/16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B44F95-A074-6F47-85C5-3E7B6F3CA89E}" type="slidenum">
              <a:rPr lang="en-US" smtClean="0"/>
              <a:t>‹#›</a:t>
            </a:fld>
            <a:endParaRPr lang="en-US"/>
          </a:p>
        </p:txBody>
      </p:sp>
    </p:spTree>
    <p:extLst>
      <p:ext uri="{BB962C8B-B14F-4D97-AF65-F5344CB8AC3E}">
        <p14:creationId xmlns:p14="http://schemas.microsoft.com/office/powerpoint/2010/main" val="884674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33D6702E-5D8E-E94E-94BF-A62953CC61D5}" type="datetimeFigureOut">
              <a:rPr lang="en-US" smtClean="0"/>
              <a:t>09/05/16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B44F95-A074-6F47-85C5-3E7B6F3CA89E}" type="slidenum">
              <a:rPr lang="en-US" smtClean="0"/>
              <a:t>‹#›</a:t>
            </a:fld>
            <a:endParaRPr lang="en-US"/>
          </a:p>
        </p:txBody>
      </p:sp>
    </p:spTree>
    <p:extLst>
      <p:ext uri="{BB962C8B-B14F-4D97-AF65-F5344CB8AC3E}">
        <p14:creationId xmlns:p14="http://schemas.microsoft.com/office/powerpoint/2010/main" val="2523827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33D6702E-5D8E-E94E-94BF-A62953CC61D5}" type="datetimeFigureOut">
              <a:rPr lang="en-US" smtClean="0"/>
              <a:t>09/05/16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B44F95-A074-6F47-85C5-3E7B6F3CA89E}" type="slidenum">
              <a:rPr lang="en-US" smtClean="0"/>
              <a:t>‹#›</a:t>
            </a:fld>
            <a:endParaRPr lang="en-US"/>
          </a:p>
        </p:txBody>
      </p:sp>
    </p:spTree>
    <p:extLst>
      <p:ext uri="{BB962C8B-B14F-4D97-AF65-F5344CB8AC3E}">
        <p14:creationId xmlns:p14="http://schemas.microsoft.com/office/powerpoint/2010/main" val="1128651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D6702E-5D8E-E94E-94BF-A62953CC61D5}" type="datetimeFigureOut">
              <a:rPr lang="en-US" smtClean="0"/>
              <a:t>09/05/16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B44F95-A074-6F47-85C5-3E7B6F3CA89E}" type="slidenum">
              <a:rPr lang="en-US" smtClean="0"/>
              <a:t>‹#›</a:t>
            </a:fld>
            <a:endParaRPr lang="en-US"/>
          </a:p>
        </p:txBody>
      </p:sp>
    </p:spTree>
    <p:extLst>
      <p:ext uri="{BB962C8B-B14F-4D97-AF65-F5344CB8AC3E}">
        <p14:creationId xmlns:p14="http://schemas.microsoft.com/office/powerpoint/2010/main" val="1229456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3D6702E-5D8E-E94E-94BF-A62953CC61D5}" type="datetimeFigureOut">
              <a:rPr lang="en-US" smtClean="0"/>
              <a:t>09/05/16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B44F95-A074-6F47-85C5-3E7B6F3CA89E}" type="slidenum">
              <a:rPr lang="en-US" smtClean="0"/>
              <a:t>‹#›</a:t>
            </a:fld>
            <a:endParaRPr lang="en-US"/>
          </a:p>
        </p:txBody>
      </p:sp>
    </p:spTree>
    <p:extLst>
      <p:ext uri="{BB962C8B-B14F-4D97-AF65-F5344CB8AC3E}">
        <p14:creationId xmlns:p14="http://schemas.microsoft.com/office/powerpoint/2010/main" val="1841882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3D6702E-5D8E-E94E-94BF-A62953CC61D5}" type="datetimeFigureOut">
              <a:rPr lang="en-US" smtClean="0"/>
              <a:t>09/05/16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B44F95-A074-6F47-85C5-3E7B6F3CA89E}" type="slidenum">
              <a:rPr lang="en-US" smtClean="0"/>
              <a:t>‹#›</a:t>
            </a:fld>
            <a:endParaRPr lang="en-US"/>
          </a:p>
        </p:txBody>
      </p:sp>
    </p:spTree>
    <p:extLst>
      <p:ext uri="{BB962C8B-B14F-4D97-AF65-F5344CB8AC3E}">
        <p14:creationId xmlns:p14="http://schemas.microsoft.com/office/powerpoint/2010/main" val="28536023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D6702E-5D8E-E94E-94BF-A62953CC61D5}" type="datetimeFigureOut">
              <a:rPr lang="en-US" smtClean="0"/>
              <a:t>09/05/16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44F95-A074-6F47-85C5-3E7B6F3CA89E}" type="slidenum">
              <a:rPr lang="en-US" smtClean="0"/>
              <a:t>‹#›</a:t>
            </a:fld>
            <a:endParaRPr lang="en-US"/>
          </a:p>
        </p:txBody>
      </p:sp>
    </p:spTree>
    <p:extLst>
      <p:ext uri="{BB962C8B-B14F-4D97-AF65-F5344CB8AC3E}">
        <p14:creationId xmlns:p14="http://schemas.microsoft.com/office/powerpoint/2010/main" val="3119279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png"/><Relationship Id="rId3"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 Id="rId3" Type="http://schemas.openxmlformats.org/officeDocument/2006/relationships/image" Target="../media/image2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 Id="rId3" Type="http://schemas.openxmlformats.org/officeDocument/2006/relationships/image" Target="../media/image2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49730" y="2266969"/>
            <a:ext cx="8435512" cy="1569660"/>
          </a:xfrm>
          <a:prstGeom prst="rect">
            <a:avLst/>
          </a:prstGeom>
          <a:noFill/>
        </p:spPr>
        <p:txBody>
          <a:bodyPr wrap="square" rtlCol="0">
            <a:spAutoFit/>
          </a:bodyPr>
          <a:lstStyle/>
          <a:p>
            <a:pPr algn="ctr"/>
            <a:r>
              <a:rPr lang="en-US" sz="4800" dirty="0" err="1" smtClean="0"/>
              <a:t>Mr</a:t>
            </a:r>
            <a:r>
              <a:rPr lang="en-US" sz="4800" dirty="0" smtClean="0"/>
              <a:t> B’s GCSE </a:t>
            </a:r>
          </a:p>
          <a:p>
            <a:pPr algn="ctr"/>
            <a:r>
              <a:rPr lang="en-US" sz="4800" dirty="0" smtClean="0"/>
              <a:t>A/A*English </a:t>
            </a:r>
            <a:r>
              <a:rPr lang="en-US" sz="4800" dirty="0" err="1" smtClean="0"/>
              <a:t>Masterclass</a:t>
            </a:r>
            <a:endParaRPr lang="en-US" sz="4800" dirty="0"/>
          </a:p>
        </p:txBody>
      </p:sp>
    </p:spTree>
    <p:extLst>
      <p:ext uri="{BB962C8B-B14F-4D97-AF65-F5344CB8AC3E}">
        <p14:creationId xmlns:p14="http://schemas.microsoft.com/office/powerpoint/2010/main" val="40045409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98600" y="1854200"/>
            <a:ext cx="6146800" cy="3149600"/>
          </a:xfrm>
          <a:prstGeom prst="rect">
            <a:avLst/>
          </a:prstGeom>
        </p:spPr>
      </p:pic>
    </p:spTree>
    <p:extLst>
      <p:ext uri="{BB962C8B-B14F-4D97-AF65-F5344CB8AC3E}">
        <p14:creationId xmlns:p14="http://schemas.microsoft.com/office/powerpoint/2010/main" val="30529855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50900"/>
            <a:ext cx="9144000" cy="5139891"/>
          </a:xfrm>
          <a:prstGeom prst="rect">
            <a:avLst/>
          </a:prstGeom>
        </p:spPr>
      </p:pic>
    </p:spTree>
    <p:extLst>
      <p:ext uri="{BB962C8B-B14F-4D97-AF65-F5344CB8AC3E}">
        <p14:creationId xmlns:p14="http://schemas.microsoft.com/office/powerpoint/2010/main" val="332525807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060" y="2345391"/>
            <a:ext cx="7684524" cy="1323439"/>
          </a:xfrm>
          <a:prstGeom prst="rect">
            <a:avLst/>
          </a:prstGeom>
          <a:noFill/>
        </p:spPr>
        <p:txBody>
          <a:bodyPr wrap="square" rtlCol="0">
            <a:spAutoFit/>
          </a:bodyPr>
          <a:lstStyle/>
          <a:p>
            <a:pPr algn="ctr"/>
            <a:r>
              <a:rPr lang="en-US" sz="8000" dirty="0" smtClean="0"/>
              <a:t>2: Write stuff</a:t>
            </a:r>
            <a:endParaRPr lang="en-US" sz="8000" dirty="0"/>
          </a:p>
        </p:txBody>
      </p:sp>
    </p:spTree>
    <p:extLst>
      <p:ext uri="{BB962C8B-B14F-4D97-AF65-F5344CB8AC3E}">
        <p14:creationId xmlns:p14="http://schemas.microsoft.com/office/powerpoint/2010/main" val="10175602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060" y="2345391"/>
            <a:ext cx="7684524" cy="2431435"/>
          </a:xfrm>
          <a:prstGeom prst="rect">
            <a:avLst/>
          </a:prstGeom>
          <a:noFill/>
        </p:spPr>
        <p:txBody>
          <a:bodyPr wrap="square" rtlCol="0">
            <a:spAutoFit/>
          </a:bodyPr>
          <a:lstStyle/>
          <a:p>
            <a:pPr algn="ctr"/>
            <a:r>
              <a:rPr lang="en-US" sz="8000" dirty="0" smtClean="0"/>
              <a:t>Explain / describe</a:t>
            </a:r>
          </a:p>
          <a:p>
            <a:pPr algn="ctr"/>
            <a:r>
              <a:rPr lang="en-US" sz="6600" dirty="0" smtClean="0"/>
              <a:t>(25 minutes)</a:t>
            </a:r>
            <a:endParaRPr lang="en-US" sz="6600" dirty="0"/>
          </a:p>
        </p:txBody>
      </p:sp>
    </p:spTree>
    <p:extLst>
      <p:ext uri="{BB962C8B-B14F-4D97-AF65-F5344CB8AC3E}">
        <p14:creationId xmlns:p14="http://schemas.microsoft.com/office/powerpoint/2010/main" val="15438283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060" y="2345391"/>
            <a:ext cx="7684524" cy="2431435"/>
          </a:xfrm>
          <a:prstGeom prst="rect">
            <a:avLst/>
          </a:prstGeom>
          <a:noFill/>
        </p:spPr>
        <p:txBody>
          <a:bodyPr wrap="square" rtlCol="0">
            <a:spAutoFit/>
          </a:bodyPr>
          <a:lstStyle/>
          <a:p>
            <a:pPr algn="ctr"/>
            <a:r>
              <a:rPr lang="en-US" sz="8000" dirty="0" smtClean="0"/>
              <a:t>Persuade / argue</a:t>
            </a:r>
          </a:p>
          <a:p>
            <a:pPr algn="ctr"/>
            <a:r>
              <a:rPr lang="en-US" sz="6600" dirty="0" smtClean="0"/>
              <a:t>(35 </a:t>
            </a:r>
            <a:r>
              <a:rPr lang="en-US" sz="6600" dirty="0" err="1" smtClean="0"/>
              <a:t>mins</a:t>
            </a:r>
            <a:r>
              <a:rPr lang="en-US" sz="6600" dirty="0" smtClean="0"/>
              <a:t>)</a:t>
            </a:r>
            <a:endParaRPr lang="en-US" sz="6600" dirty="0"/>
          </a:p>
        </p:txBody>
      </p:sp>
    </p:spTree>
    <p:extLst>
      <p:ext uri="{BB962C8B-B14F-4D97-AF65-F5344CB8AC3E}">
        <p14:creationId xmlns:p14="http://schemas.microsoft.com/office/powerpoint/2010/main" val="16300020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060" y="1490165"/>
            <a:ext cx="7684524" cy="3154710"/>
          </a:xfrm>
          <a:prstGeom prst="rect">
            <a:avLst/>
          </a:prstGeom>
          <a:noFill/>
        </p:spPr>
        <p:txBody>
          <a:bodyPr wrap="square" rtlCol="0">
            <a:spAutoFit/>
          </a:bodyPr>
          <a:lstStyle/>
          <a:p>
            <a:pPr algn="ctr"/>
            <a:r>
              <a:rPr lang="en-US" sz="19900" dirty="0" smtClean="0"/>
              <a:t>2¼  </a:t>
            </a:r>
            <a:endParaRPr lang="en-US" sz="19900" dirty="0"/>
          </a:p>
        </p:txBody>
      </p:sp>
    </p:spTree>
    <p:extLst>
      <p:ext uri="{BB962C8B-B14F-4D97-AF65-F5344CB8AC3E}">
        <p14:creationId xmlns:p14="http://schemas.microsoft.com/office/powerpoint/2010/main" val="9593526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060" y="2617508"/>
            <a:ext cx="7684524" cy="1323439"/>
          </a:xfrm>
          <a:prstGeom prst="rect">
            <a:avLst/>
          </a:prstGeom>
          <a:noFill/>
        </p:spPr>
        <p:txBody>
          <a:bodyPr wrap="square" rtlCol="0">
            <a:spAutoFit/>
          </a:bodyPr>
          <a:lstStyle/>
          <a:p>
            <a:pPr algn="ctr"/>
            <a:r>
              <a:rPr lang="en-US" sz="8000" dirty="0" smtClean="0"/>
              <a:t>1: Reading</a:t>
            </a:r>
            <a:endParaRPr lang="en-US" sz="8000" dirty="0"/>
          </a:p>
        </p:txBody>
      </p:sp>
    </p:spTree>
    <p:extLst>
      <p:ext uri="{BB962C8B-B14F-4D97-AF65-F5344CB8AC3E}">
        <p14:creationId xmlns:p14="http://schemas.microsoft.com/office/powerpoint/2010/main" val="31755909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57062" y="401697"/>
            <a:ext cx="5230444" cy="3927120"/>
          </a:xfrm>
          <a:prstGeom prst="rect">
            <a:avLst/>
          </a:prstGeom>
        </p:spPr>
      </p:pic>
      <p:sp>
        <p:nvSpPr>
          <p:cNvPr id="2" name="TextBox 1"/>
          <p:cNvSpPr txBox="1"/>
          <p:nvPr/>
        </p:nvSpPr>
        <p:spPr>
          <a:xfrm>
            <a:off x="609060" y="2617508"/>
            <a:ext cx="7684524" cy="1323439"/>
          </a:xfrm>
          <a:prstGeom prst="rect">
            <a:avLst/>
          </a:prstGeom>
          <a:noFill/>
        </p:spPr>
        <p:txBody>
          <a:bodyPr wrap="square" rtlCol="0">
            <a:spAutoFit/>
          </a:bodyPr>
          <a:lstStyle/>
          <a:p>
            <a:pPr algn="ctr"/>
            <a:r>
              <a:rPr lang="en-US" sz="8000" dirty="0" smtClean="0"/>
              <a:t>Make it active</a:t>
            </a:r>
            <a:endParaRPr lang="en-US" sz="8000" dirty="0"/>
          </a:p>
        </p:txBody>
      </p:sp>
      <p:sp>
        <p:nvSpPr>
          <p:cNvPr id="4" name="Rectangle 3"/>
          <p:cNvSpPr/>
          <p:nvPr/>
        </p:nvSpPr>
        <p:spPr>
          <a:xfrm>
            <a:off x="6686702" y="518318"/>
            <a:ext cx="2889795" cy="4276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0" y="-126466"/>
            <a:ext cx="2997200" cy="2705100"/>
          </a:xfrm>
          <a:prstGeom prst="rect">
            <a:avLst/>
          </a:prstGeom>
        </p:spPr>
      </p:pic>
    </p:spTree>
    <p:extLst>
      <p:ext uri="{BB962C8B-B14F-4D97-AF65-F5344CB8AC3E}">
        <p14:creationId xmlns:p14="http://schemas.microsoft.com/office/powerpoint/2010/main" val="5976209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3809" y="907056"/>
            <a:ext cx="5973972" cy="4462760"/>
          </a:xfrm>
          <a:prstGeom prst="rect">
            <a:avLst/>
          </a:prstGeom>
          <a:noFill/>
        </p:spPr>
        <p:txBody>
          <a:bodyPr wrap="square" rtlCol="0">
            <a:spAutoFit/>
          </a:bodyPr>
          <a:lstStyle/>
          <a:p>
            <a:r>
              <a:rPr lang="en-US" sz="4400" b="1" dirty="0">
                <a:solidFill>
                  <a:srgbClr val="FF0000"/>
                </a:solidFill>
              </a:rPr>
              <a:t>QUESTION 1:</a:t>
            </a:r>
          </a:p>
          <a:p>
            <a:r>
              <a:rPr lang="en-US" sz="4400" dirty="0"/>
              <a:t>Retrieval and </a:t>
            </a:r>
            <a:r>
              <a:rPr lang="en-US" sz="4400" dirty="0" smtClean="0"/>
              <a:t>inference</a:t>
            </a:r>
          </a:p>
          <a:p>
            <a:r>
              <a:rPr lang="en-US" sz="4400" dirty="0" smtClean="0"/>
              <a:t>8 marks </a:t>
            </a:r>
          </a:p>
          <a:p>
            <a:endParaRPr lang="en-US" sz="4400" dirty="0" smtClean="0"/>
          </a:p>
          <a:p>
            <a:r>
              <a:rPr lang="en-US" sz="3600" dirty="0"/>
              <a:t>‘What do you understand about the Amazon tribe and the issues it faces?’</a:t>
            </a:r>
          </a:p>
        </p:txBody>
      </p:sp>
    </p:spTree>
    <p:extLst>
      <p:ext uri="{BB962C8B-B14F-4D97-AF65-F5344CB8AC3E}">
        <p14:creationId xmlns:p14="http://schemas.microsoft.com/office/powerpoint/2010/main" val="40409010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9786" y="323946"/>
            <a:ext cx="3952410" cy="646331"/>
          </a:xfrm>
          <a:prstGeom prst="rect">
            <a:avLst/>
          </a:prstGeom>
          <a:noFill/>
        </p:spPr>
        <p:txBody>
          <a:bodyPr wrap="square" rtlCol="0">
            <a:spAutoFit/>
          </a:bodyPr>
          <a:lstStyle/>
          <a:p>
            <a:r>
              <a:rPr lang="en-US" dirty="0" smtClean="0"/>
              <a:t>‘</a:t>
            </a:r>
            <a:r>
              <a:rPr lang="en-US" dirty="0"/>
              <a:t>What do you understand about the Amazon tribe </a:t>
            </a:r>
            <a:r>
              <a:rPr lang="en-US" b="1" dirty="0">
                <a:solidFill>
                  <a:srgbClr val="FF0000"/>
                </a:solidFill>
              </a:rPr>
              <a:t>and</a:t>
            </a:r>
            <a:r>
              <a:rPr lang="en-US" dirty="0">
                <a:solidFill>
                  <a:srgbClr val="FF0000"/>
                </a:solidFill>
              </a:rPr>
              <a:t> </a:t>
            </a:r>
            <a:r>
              <a:rPr lang="en-US" dirty="0"/>
              <a:t>the issues it faces?’</a:t>
            </a:r>
          </a:p>
        </p:txBody>
      </p:sp>
      <p:sp>
        <p:nvSpPr>
          <p:cNvPr id="4" name="TextBox 3"/>
          <p:cNvSpPr txBox="1"/>
          <p:nvPr/>
        </p:nvSpPr>
        <p:spPr>
          <a:xfrm>
            <a:off x="660895" y="827739"/>
            <a:ext cx="3796906" cy="6124754"/>
          </a:xfrm>
          <a:prstGeom prst="rect">
            <a:avLst/>
          </a:prstGeom>
          <a:noFill/>
        </p:spPr>
        <p:txBody>
          <a:bodyPr wrap="square" rtlCol="0">
            <a:spAutoFit/>
          </a:bodyPr>
          <a:lstStyle/>
          <a:p>
            <a:r>
              <a:rPr lang="en-US" sz="2800" dirty="0" smtClean="0"/>
              <a:t>Look for </a:t>
            </a:r>
            <a:r>
              <a:rPr lang="en-US" sz="2800" b="1" dirty="0" smtClean="0">
                <a:solidFill>
                  <a:srgbClr val="FF0000"/>
                </a:solidFill>
              </a:rPr>
              <a:t>and</a:t>
            </a:r>
            <a:r>
              <a:rPr lang="en-US" sz="2800" dirty="0" smtClean="0">
                <a:solidFill>
                  <a:srgbClr val="FF0000"/>
                </a:solidFill>
              </a:rPr>
              <a:t> </a:t>
            </a:r>
            <a:r>
              <a:rPr lang="en-US" sz="2800" dirty="0" smtClean="0"/>
              <a:t>in question</a:t>
            </a:r>
          </a:p>
          <a:p>
            <a:endParaRPr lang="en-US" sz="2800" dirty="0"/>
          </a:p>
          <a:p>
            <a:r>
              <a:rPr lang="en-US" sz="2800" dirty="0" smtClean="0"/>
              <a:t>Make </a:t>
            </a:r>
            <a:r>
              <a:rPr lang="en-US" sz="2800" b="1" dirty="0" smtClean="0">
                <a:solidFill>
                  <a:srgbClr val="FF0000"/>
                </a:solidFill>
              </a:rPr>
              <a:t>3</a:t>
            </a:r>
            <a:r>
              <a:rPr lang="en-US" sz="2800" dirty="0" smtClean="0"/>
              <a:t> points: beginning, middle and end</a:t>
            </a:r>
          </a:p>
          <a:p>
            <a:endParaRPr lang="en-US" sz="2800" dirty="0"/>
          </a:p>
          <a:p>
            <a:r>
              <a:rPr lang="en-US" sz="2800" dirty="0" smtClean="0"/>
              <a:t>Notice </a:t>
            </a:r>
            <a:r>
              <a:rPr lang="en-US" sz="2800" b="1" dirty="0" smtClean="0">
                <a:solidFill>
                  <a:srgbClr val="FF0000"/>
                </a:solidFill>
              </a:rPr>
              <a:t>words</a:t>
            </a:r>
            <a:r>
              <a:rPr lang="en-US" sz="2800" dirty="0" smtClean="0"/>
              <a:t> and comment on them using very short </a:t>
            </a:r>
            <a:r>
              <a:rPr lang="en-US" sz="2800" b="1" dirty="0" smtClean="0">
                <a:solidFill>
                  <a:srgbClr val="FF0000"/>
                </a:solidFill>
              </a:rPr>
              <a:t>quotations</a:t>
            </a:r>
          </a:p>
          <a:p>
            <a:endParaRPr lang="en-US" sz="2800" dirty="0"/>
          </a:p>
          <a:p>
            <a:r>
              <a:rPr lang="en-US" sz="2800" dirty="0" smtClean="0"/>
              <a:t>Think ‘</a:t>
            </a:r>
            <a:r>
              <a:rPr lang="en-US" sz="2800" b="1" dirty="0" smtClean="0">
                <a:solidFill>
                  <a:srgbClr val="FF0000"/>
                </a:solidFill>
              </a:rPr>
              <a:t>how</a:t>
            </a:r>
            <a:r>
              <a:rPr lang="en-US" sz="2800" dirty="0" smtClean="0"/>
              <a:t>?’ and ‘</a:t>
            </a:r>
            <a:r>
              <a:rPr lang="en-US" sz="2800" b="1" dirty="0" smtClean="0">
                <a:solidFill>
                  <a:srgbClr val="FF0000"/>
                </a:solidFill>
              </a:rPr>
              <a:t>why</a:t>
            </a:r>
            <a:r>
              <a:rPr lang="en-US" sz="2800" dirty="0" smtClean="0"/>
              <a:t>?’</a:t>
            </a:r>
          </a:p>
          <a:p>
            <a:endParaRPr lang="en-US" sz="2800" dirty="0"/>
          </a:p>
          <a:p>
            <a:endParaRPr lang="en-US" sz="2800" dirty="0" smtClean="0"/>
          </a:p>
          <a:p>
            <a:endParaRPr lang="en-US" sz="2800" dirty="0"/>
          </a:p>
        </p:txBody>
      </p:sp>
      <p:pic>
        <p:nvPicPr>
          <p:cNvPr id="6" name="Picture 5" descr="Screen Shot 2014-06-02 at 22.17.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0851" y="1321712"/>
            <a:ext cx="3831345" cy="4279366"/>
          </a:xfrm>
          <a:prstGeom prst="rect">
            <a:avLst/>
          </a:prstGeom>
          <a:effectLst>
            <a:outerShdw blurRad="76200" dir="18900000" sy="23000" kx="-1200000" algn="bl" rotWithShape="0">
              <a:prstClr val="black">
                <a:alpha val="20000"/>
              </a:prstClr>
            </a:outerShdw>
          </a:effectLst>
        </p:spPr>
      </p:pic>
      <p:sp>
        <p:nvSpPr>
          <p:cNvPr id="5" name="Striped Right Arrow 4"/>
          <p:cNvSpPr/>
          <p:nvPr/>
        </p:nvSpPr>
        <p:spPr>
          <a:xfrm rot="20434224">
            <a:off x="4675310" y="947143"/>
            <a:ext cx="1440805" cy="400126"/>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78551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bldLvl="5"/>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565" y="2254685"/>
            <a:ext cx="7684524" cy="1862048"/>
          </a:xfrm>
          <a:prstGeom prst="rect">
            <a:avLst/>
          </a:prstGeom>
          <a:noFill/>
        </p:spPr>
        <p:txBody>
          <a:bodyPr wrap="square" rtlCol="0">
            <a:spAutoFit/>
          </a:bodyPr>
          <a:lstStyle/>
          <a:p>
            <a:pPr algn="ctr"/>
            <a:r>
              <a:rPr lang="en-US" sz="11500" dirty="0" smtClean="0"/>
              <a:t>2¼ hours  </a:t>
            </a:r>
            <a:endParaRPr lang="en-US" sz="11500" dirty="0"/>
          </a:p>
        </p:txBody>
      </p:sp>
    </p:spTree>
    <p:extLst>
      <p:ext uri="{BB962C8B-B14F-4D97-AF65-F5344CB8AC3E}">
        <p14:creationId xmlns:p14="http://schemas.microsoft.com/office/powerpoint/2010/main" val="23825113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3809" y="907056"/>
            <a:ext cx="5973972" cy="4462760"/>
          </a:xfrm>
          <a:prstGeom prst="rect">
            <a:avLst/>
          </a:prstGeom>
          <a:noFill/>
        </p:spPr>
        <p:txBody>
          <a:bodyPr wrap="square" rtlCol="0">
            <a:spAutoFit/>
          </a:bodyPr>
          <a:lstStyle/>
          <a:p>
            <a:r>
              <a:rPr lang="en-US" sz="4400" b="1" dirty="0">
                <a:solidFill>
                  <a:srgbClr val="FF0000"/>
                </a:solidFill>
              </a:rPr>
              <a:t>QUESTION 2: </a:t>
            </a:r>
          </a:p>
          <a:p>
            <a:r>
              <a:rPr lang="en-US" sz="4400" dirty="0"/>
              <a:t>Presentational Features (8 marks</a:t>
            </a:r>
            <a:r>
              <a:rPr lang="en-US" sz="4400" dirty="0" smtClean="0"/>
              <a:t>)</a:t>
            </a:r>
          </a:p>
          <a:p>
            <a:endParaRPr lang="en-US" sz="4400" dirty="0" smtClean="0"/>
          </a:p>
          <a:p>
            <a:r>
              <a:rPr lang="en-US" sz="3600" dirty="0" smtClean="0"/>
              <a:t>‘</a:t>
            </a:r>
            <a:r>
              <a:rPr lang="en-US" sz="3600" dirty="0"/>
              <a:t>Explain how the headline and picture are effective and how they link to the text’</a:t>
            </a:r>
          </a:p>
        </p:txBody>
      </p:sp>
    </p:spTree>
    <p:extLst>
      <p:ext uri="{BB962C8B-B14F-4D97-AF65-F5344CB8AC3E}">
        <p14:creationId xmlns:p14="http://schemas.microsoft.com/office/powerpoint/2010/main" val="7950961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57801" y="220285"/>
            <a:ext cx="4431884" cy="102699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4649786" y="323946"/>
            <a:ext cx="3952410" cy="923330"/>
          </a:xfrm>
          <a:prstGeom prst="rect">
            <a:avLst/>
          </a:prstGeom>
          <a:noFill/>
        </p:spPr>
        <p:txBody>
          <a:bodyPr wrap="square" rtlCol="0">
            <a:spAutoFit/>
          </a:bodyPr>
          <a:lstStyle/>
          <a:p>
            <a:r>
              <a:rPr lang="en-US" dirty="0" smtClean="0"/>
              <a:t>‘Explain how the headline </a:t>
            </a:r>
            <a:r>
              <a:rPr lang="en-US" b="1" dirty="0" smtClean="0">
                <a:solidFill>
                  <a:srgbClr val="FF0000"/>
                </a:solidFill>
              </a:rPr>
              <a:t>and</a:t>
            </a:r>
            <a:r>
              <a:rPr lang="en-US" dirty="0" smtClean="0"/>
              <a:t> picture are effective </a:t>
            </a:r>
            <a:r>
              <a:rPr lang="en-US" b="1" dirty="0" smtClean="0">
                <a:solidFill>
                  <a:srgbClr val="FF0000"/>
                </a:solidFill>
              </a:rPr>
              <a:t>and</a:t>
            </a:r>
            <a:r>
              <a:rPr lang="en-US" dirty="0" smtClean="0">
                <a:solidFill>
                  <a:srgbClr val="FF0000"/>
                </a:solidFill>
              </a:rPr>
              <a:t> </a:t>
            </a:r>
            <a:r>
              <a:rPr lang="en-US" dirty="0" smtClean="0"/>
              <a:t>how they link to the text’</a:t>
            </a:r>
            <a:endParaRPr lang="en-US" dirty="0"/>
          </a:p>
        </p:txBody>
      </p:sp>
      <p:sp>
        <p:nvSpPr>
          <p:cNvPr id="4" name="TextBox 3"/>
          <p:cNvSpPr txBox="1"/>
          <p:nvPr/>
        </p:nvSpPr>
        <p:spPr>
          <a:xfrm>
            <a:off x="660895" y="827739"/>
            <a:ext cx="3796906" cy="5693867"/>
          </a:xfrm>
          <a:prstGeom prst="rect">
            <a:avLst/>
          </a:prstGeom>
          <a:noFill/>
        </p:spPr>
        <p:txBody>
          <a:bodyPr wrap="square" rtlCol="0">
            <a:spAutoFit/>
          </a:bodyPr>
          <a:lstStyle/>
          <a:p>
            <a:r>
              <a:rPr lang="en-US" sz="2800" dirty="0" smtClean="0"/>
              <a:t>Look for </a:t>
            </a:r>
            <a:r>
              <a:rPr lang="en-US" sz="2800" b="1" dirty="0" smtClean="0">
                <a:solidFill>
                  <a:srgbClr val="FF0000"/>
                </a:solidFill>
              </a:rPr>
              <a:t>and</a:t>
            </a:r>
            <a:r>
              <a:rPr lang="en-US" sz="2800" dirty="0" smtClean="0">
                <a:solidFill>
                  <a:srgbClr val="FF0000"/>
                </a:solidFill>
              </a:rPr>
              <a:t> </a:t>
            </a:r>
            <a:r>
              <a:rPr lang="en-US" sz="2800" dirty="0" smtClean="0"/>
              <a:t>in question</a:t>
            </a:r>
          </a:p>
          <a:p>
            <a:endParaRPr lang="en-US" sz="2800" dirty="0"/>
          </a:p>
          <a:p>
            <a:r>
              <a:rPr lang="en-US" sz="2800" dirty="0" smtClean="0"/>
              <a:t>Write </a:t>
            </a:r>
            <a:r>
              <a:rPr lang="en-US" sz="2800" b="1" dirty="0" smtClean="0">
                <a:solidFill>
                  <a:srgbClr val="FF0000"/>
                </a:solidFill>
              </a:rPr>
              <a:t>3 </a:t>
            </a:r>
            <a:r>
              <a:rPr lang="en-US" sz="2800" dirty="0" smtClean="0"/>
              <a:t>paragraphs:</a:t>
            </a:r>
          </a:p>
          <a:p>
            <a:endParaRPr lang="en-US" sz="2800" dirty="0"/>
          </a:p>
          <a:p>
            <a:r>
              <a:rPr lang="en-US" sz="2800" dirty="0" smtClean="0"/>
              <a:t>1: Headline</a:t>
            </a:r>
          </a:p>
          <a:p>
            <a:r>
              <a:rPr lang="en-US" sz="2800" dirty="0" smtClean="0"/>
              <a:t>2: Image</a:t>
            </a:r>
          </a:p>
          <a:p>
            <a:r>
              <a:rPr lang="en-US" sz="2800" dirty="0" smtClean="0"/>
              <a:t>3: Similarities and contradictions with text</a:t>
            </a:r>
            <a:endParaRPr lang="en-US" sz="2800" dirty="0"/>
          </a:p>
          <a:p>
            <a:endParaRPr lang="en-US" sz="2800" dirty="0"/>
          </a:p>
          <a:p>
            <a:r>
              <a:rPr lang="en-US" sz="2800" dirty="0" smtClean="0"/>
              <a:t>Think ‘</a:t>
            </a:r>
            <a:r>
              <a:rPr lang="en-US" sz="2800" b="1" dirty="0" smtClean="0">
                <a:solidFill>
                  <a:srgbClr val="FF0000"/>
                </a:solidFill>
              </a:rPr>
              <a:t>how</a:t>
            </a:r>
            <a:r>
              <a:rPr lang="en-US" sz="2800" dirty="0" smtClean="0"/>
              <a:t>?’ and ‘</a:t>
            </a:r>
            <a:r>
              <a:rPr lang="en-US" sz="2800" b="1" dirty="0" smtClean="0">
                <a:solidFill>
                  <a:srgbClr val="FF0000"/>
                </a:solidFill>
              </a:rPr>
              <a:t>why</a:t>
            </a:r>
            <a:r>
              <a:rPr lang="en-US" sz="2800" dirty="0" smtClean="0"/>
              <a:t>?’</a:t>
            </a:r>
          </a:p>
          <a:p>
            <a:endParaRPr lang="en-US" sz="2800" dirty="0"/>
          </a:p>
          <a:p>
            <a:endParaRPr lang="en-US" sz="2800" dirty="0" smtClean="0"/>
          </a:p>
          <a:p>
            <a:endParaRPr lang="en-US" sz="2800" dirty="0"/>
          </a:p>
        </p:txBody>
      </p:sp>
      <p:pic>
        <p:nvPicPr>
          <p:cNvPr id="3" name="Picture 2" descr="Screen Shot 2014-06-02 at 22.21.4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6713" y="1247276"/>
            <a:ext cx="3737892" cy="56107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270556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bldLvl="5"/>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3809" y="907056"/>
            <a:ext cx="5973972" cy="5139869"/>
          </a:xfrm>
          <a:prstGeom prst="rect">
            <a:avLst/>
          </a:prstGeom>
          <a:noFill/>
        </p:spPr>
        <p:txBody>
          <a:bodyPr wrap="square" rtlCol="0">
            <a:spAutoFit/>
          </a:bodyPr>
          <a:lstStyle/>
          <a:p>
            <a:r>
              <a:rPr lang="en-US" sz="4400" dirty="0"/>
              <a:t>QUESTION 3: </a:t>
            </a:r>
          </a:p>
          <a:p>
            <a:r>
              <a:rPr lang="en-US" sz="4400" dirty="0"/>
              <a:t>Focus on the writer’s thoughts and feelings </a:t>
            </a:r>
            <a:endParaRPr lang="en-US" sz="4400" dirty="0" smtClean="0"/>
          </a:p>
          <a:p>
            <a:r>
              <a:rPr lang="en-US" sz="4400" dirty="0" smtClean="0"/>
              <a:t>(</a:t>
            </a:r>
            <a:r>
              <a:rPr lang="en-US" sz="4400" dirty="0"/>
              <a:t>8 marks</a:t>
            </a:r>
            <a:r>
              <a:rPr lang="en-US" sz="4400" dirty="0" smtClean="0"/>
              <a:t>)</a:t>
            </a:r>
          </a:p>
          <a:p>
            <a:endParaRPr lang="en-US" sz="4400" dirty="0" smtClean="0"/>
          </a:p>
          <a:p>
            <a:r>
              <a:rPr lang="en-US" sz="3600" dirty="0"/>
              <a:t>‘Explain the thoughts and feelings the writer has during his encounter with the </a:t>
            </a:r>
            <a:r>
              <a:rPr lang="en-US" sz="3600" dirty="0" smtClean="0"/>
              <a:t>bear’</a:t>
            </a:r>
            <a:endParaRPr lang="en-US" sz="3600" dirty="0"/>
          </a:p>
        </p:txBody>
      </p:sp>
    </p:spTree>
    <p:extLst>
      <p:ext uri="{BB962C8B-B14F-4D97-AF65-F5344CB8AC3E}">
        <p14:creationId xmlns:p14="http://schemas.microsoft.com/office/powerpoint/2010/main" val="34776426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9786" y="323946"/>
            <a:ext cx="3952410" cy="923330"/>
          </a:xfrm>
          <a:prstGeom prst="rect">
            <a:avLst/>
          </a:prstGeom>
          <a:noFill/>
        </p:spPr>
        <p:txBody>
          <a:bodyPr wrap="square" rtlCol="0">
            <a:spAutoFit/>
          </a:bodyPr>
          <a:lstStyle/>
          <a:p>
            <a:r>
              <a:rPr lang="en-US" dirty="0" smtClean="0"/>
              <a:t>‘Explain the thoughts and feelings the writer has during his encounter with the bear’</a:t>
            </a:r>
            <a:endParaRPr lang="en-US" dirty="0"/>
          </a:p>
        </p:txBody>
      </p:sp>
      <p:sp>
        <p:nvSpPr>
          <p:cNvPr id="4" name="TextBox 3"/>
          <p:cNvSpPr txBox="1"/>
          <p:nvPr/>
        </p:nvSpPr>
        <p:spPr>
          <a:xfrm>
            <a:off x="647936" y="439000"/>
            <a:ext cx="3796906" cy="6986528"/>
          </a:xfrm>
          <a:prstGeom prst="rect">
            <a:avLst/>
          </a:prstGeom>
          <a:noFill/>
        </p:spPr>
        <p:txBody>
          <a:bodyPr wrap="square" rtlCol="0">
            <a:spAutoFit/>
          </a:bodyPr>
          <a:lstStyle/>
          <a:p>
            <a:endParaRPr lang="en-US" sz="2800" dirty="0"/>
          </a:p>
          <a:p>
            <a:r>
              <a:rPr lang="en-US" sz="2800" dirty="0" smtClean="0"/>
              <a:t>Write </a:t>
            </a:r>
            <a:r>
              <a:rPr lang="en-US" sz="2800" b="1" dirty="0" smtClean="0">
                <a:solidFill>
                  <a:srgbClr val="FF0000"/>
                </a:solidFill>
              </a:rPr>
              <a:t>3 </a:t>
            </a:r>
            <a:r>
              <a:rPr lang="en-US" sz="2800" dirty="0" smtClean="0"/>
              <a:t>paragraphs:</a:t>
            </a:r>
            <a:endParaRPr lang="en-US" sz="2800" dirty="0"/>
          </a:p>
          <a:p>
            <a:r>
              <a:rPr lang="en-US" sz="2800" dirty="0" smtClean="0"/>
              <a:t>1: Start</a:t>
            </a:r>
          </a:p>
          <a:p>
            <a:r>
              <a:rPr lang="en-US" sz="2800" dirty="0" smtClean="0"/>
              <a:t>2: Middle</a:t>
            </a:r>
          </a:p>
          <a:p>
            <a:r>
              <a:rPr lang="en-US" sz="2800" dirty="0" smtClean="0"/>
              <a:t>3: End</a:t>
            </a:r>
            <a:endParaRPr lang="en-US" sz="2800" dirty="0"/>
          </a:p>
          <a:p>
            <a:endParaRPr lang="en-US" sz="2800" dirty="0" smtClean="0"/>
          </a:p>
          <a:p>
            <a:r>
              <a:rPr lang="en-US" sz="2800" dirty="0" smtClean="0"/>
              <a:t>Notice </a:t>
            </a:r>
            <a:r>
              <a:rPr lang="en-US" sz="2800" b="1" dirty="0" smtClean="0">
                <a:solidFill>
                  <a:srgbClr val="FF0000"/>
                </a:solidFill>
              </a:rPr>
              <a:t>words</a:t>
            </a:r>
            <a:r>
              <a:rPr lang="en-US" sz="2800" dirty="0" smtClean="0"/>
              <a:t> showing</a:t>
            </a:r>
            <a:r>
              <a:rPr lang="en-US" sz="2800" dirty="0" smtClean="0">
                <a:solidFill>
                  <a:srgbClr val="FF0000"/>
                </a:solidFill>
              </a:rPr>
              <a:t> </a:t>
            </a:r>
            <a:r>
              <a:rPr lang="en-US" sz="2800" b="1" dirty="0" smtClean="0">
                <a:solidFill>
                  <a:srgbClr val="FF0000"/>
                </a:solidFill>
              </a:rPr>
              <a:t>feelings</a:t>
            </a:r>
            <a:r>
              <a:rPr lang="en-US" sz="2800" dirty="0" smtClean="0">
                <a:solidFill>
                  <a:srgbClr val="FF0000"/>
                </a:solidFill>
              </a:rPr>
              <a:t> </a:t>
            </a:r>
            <a:r>
              <a:rPr lang="en-US" sz="2800" dirty="0" smtClean="0"/>
              <a:t>and comment on them using very short </a:t>
            </a:r>
            <a:r>
              <a:rPr lang="en-US" sz="2800" b="1" dirty="0" smtClean="0">
                <a:solidFill>
                  <a:srgbClr val="FF0000"/>
                </a:solidFill>
              </a:rPr>
              <a:t>quotations</a:t>
            </a:r>
          </a:p>
          <a:p>
            <a:endParaRPr lang="en-US" sz="2800" dirty="0"/>
          </a:p>
          <a:p>
            <a:r>
              <a:rPr lang="en-US" sz="2800" dirty="0" smtClean="0"/>
              <a:t>Show how the writer’s feelings </a:t>
            </a:r>
            <a:r>
              <a:rPr lang="en-US" sz="2800" b="1" dirty="0" smtClean="0">
                <a:solidFill>
                  <a:srgbClr val="FF0000"/>
                </a:solidFill>
              </a:rPr>
              <a:t>change</a:t>
            </a:r>
          </a:p>
          <a:p>
            <a:endParaRPr lang="en-US" sz="2800" dirty="0"/>
          </a:p>
          <a:p>
            <a:endParaRPr lang="en-US" sz="2800" dirty="0" smtClean="0"/>
          </a:p>
          <a:p>
            <a:endParaRPr lang="en-US" sz="2800" dirty="0"/>
          </a:p>
        </p:txBody>
      </p:sp>
      <p:pic>
        <p:nvPicPr>
          <p:cNvPr id="5" name="Picture 4" descr="Screen Shot 2014-06-02 at 22.37.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8231" y="1010721"/>
            <a:ext cx="2934631" cy="5847279"/>
          </a:xfrm>
          <a:prstGeom prst="rect">
            <a:avLst/>
          </a:prstGeom>
        </p:spPr>
      </p:pic>
    </p:spTree>
    <p:extLst>
      <p:ext uri="{BB962C8B-B14F-4D97-AF65-F5344CB8AC3E}">
        <p14:creationId xmlns:p14="http://schemas.microsoft.com/office/powerpoint/2010/main" val="29835933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bldLvl="5"/>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3809" y="907056"/>
            <a:ext cx="5973972" cy="5016758"/>
          </a:xfrm>
          <a:prstGeom prst="rect">
            <a:avLst/>
          </a:prstGeom>
          <a:noFill/>
        </p:spPr>
        <p:txBody>
          <a:bodyPr wrap="square" rtlCol="0">
            <a:spAutoFit/>
          </a:bodyPr>
          <a:lstStyle/>
          <a:p>
            <a:r>
              <a:rPr lang="en-US" sz="4400" dirty="0">
                <a:solidFill>
                  <a:srgbClr val="FF0000"/>
                </a:solidFill>
              </a:rPr>
              <a:t>QUESTION 4:</a:t>
            </a:r>
          </a:p>
          <a:p>
            <a:r>
              <a:rPr lang="en-US" sz="4400" dirty="0"/>
              <a:t>Compare two texts commenting on language (</a:t>
            </a:r>
            <a:r>
              <a:rPr lang="en-US" sz="4400" dirty="0">
                <a:solidFill>
                  <a:srgbClr val="FF0000"/>
                </a:solidFill>
              </a:rPr>
              <a:t>16</a:t>
            </a:r>
            <a:r>
              <a:rPr lang="en-US" sz="4400" dirty="0"/>
              <a:t> marks)</a:t>
            </a:r>
            <a:endParaRPr lang="en-US" sz="4400" dirty="0" smtClean="0"/>
          </a:p>
          <a:p>
            <a:endParaRPr lang="en-US" sz="3600" dirty="0" smtClean="0"/>
          </a:p>
          <a:p>
            <a:r>
              <a:rPr lang="en-US" sz="3600" dirty="0" smtClean="0"/>
              <a:t>‘Compare </a:t>
            </a:r>
            <a:r>
              <a:rPr lang="en-US" sz="3600" dirty="0"/>
              <a:t>the ways in which language is used for effect in the two texts’ </a:t>
            </a:r>
          </a:p>
        </p:txBody>
      </p:sp>
    </p:spTree>
    <p:extLst>
      <p:ext uri="{BB962C8B-B14F-4D97-AF65-F5344CB8AC3E}">
        <p14:creationId xmlns:p14="http://schemas.microsoft.com/office/powerpoint/2010/main" val="3242823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47837" y="115834"/>
            <a:ext cx="3952410" cy="646331"/>
          </a:xfrm>
          <a:prstGeom prst="rect">
            <a:avLst/>
          </a:prstGeom>
          <a:noFill/>
        </p:spPr>
        <p:txBody>
          <a:bodyPr wrap="square" rtlCol="0">
            <a:spAutoFit/>
          </a:bodyPr>
          <a:lstStyle/>
          <a:p>
            <a:r>
              <a:rPr lang="en-US" dirty="0" smtClean="0"/>
              <a:t>‘Compare the ways in which language is used for effect in the two texts’ </a:t>
            </a:r>
            <a:endParaRPr lang="en-US" dirty="0"/>
          </a:p>
        </p:txBody>
      </p:sp>
      <p:sp>
        <p:nvSpPr>
          <p:cNvPr id="4" name="TextBox 3"/>
          <p:cNvSpPr txBox="1"/>
          <p:nvPr/>
        </p:nvSpPr>
        <p:spPr>
          <a:xfrm>
            <a:off x="634977" y="-67144"/>
            <a:ext cx="3796906" cy="7478969"/>
          </a:xfrm>
          <a:prstGeom prst="rect">
            <a:avLst/>
          </a:prstGeom>
          <a:noFill/>
        </p:spPr>
        <p:txBody>
          <a:bodyPr wrap="square" rtlCol="0">
            <a:spAutoFit/>
          </a:bodyPr>
          <a:lstStyle/>
          <a:p>
            <a:endParaRPr lang="en-US" sz="2800" dirty="0"/>
          </a:p>
          <a:p>
            <a:r>
              <a:rPr lang="en-US" sz="2800" dirty="0" smtClean="0"/>
              <a:t>Write </a:t>
            </a:r>
            <a:r>
              <a:rPr lang="en-US" sz="2800" b="1" dirty="0" smtClean="0">
                <a:solidFill>
                  <a:srgbClr val="FF0000"/>
                </a:solidFill>
              </a:rPr>
              <a:t>3 or 4 </a:t>
            </a:r>
            <a:r>
              <a:rPr lang="en-US" sz="2800" dirty="0" smtClean="0"/>
              <a:t>paragraphs:</a:t>
            </a:r>
            <a:endParaRPr lang="en-US" sz="2800" dirty="0"/>
          </a:p>
          <a:p>
            <a:r>
              <a:rPr lang="en-US" sz="2800" dirty="0" smtClean="0"/>
              <a:t>1: Start</a:t>
            </a:r>
          </a:p>
          <a:p>
            <a:r>
              <a:rPr lang="en-US" sz="2800" dirty="0" smtClean="0"/>
              <a:t>2: Middle</a:t>
            </a:r>
          </a:p>
          <a:p>
            <a:r>
              <a:rPr lang="en-US" sz="2800" dirty="0" smtClean="0"/>
              <a:t>3: End</a:t>
            </a:r>
            <a:endParaRPr lang="en-US" sz="2800" dirty="0"/>
          </a:p>
          <a:p>
            <a:endParaRPr lang="en-US" sz="2800" dirty="0" smtClean="0"/>
          </a:p>
          <a:p>
            <a:r>
              <a:rPr lang="en-US" sz="2800" dirty="0" smtClean="0"/>
              <a:t>Notice </a:t>
            </a:r>
            <a:r>
              <a:rPr lang="en-US" sz="2800" b="1" dirty="0" smtClean="0">
                <a:solidFill>
                  <a:srgbClr val="FF0000"/>
                </a:solidFill>
              </a:rPr>
              <a:t>words</a:t>
            </a:r>
            <a:r>
              <a:rPr lang="en-US" sz="2800" dirty="0" smtClean="0"/>
              <a:t> in each text – similar / different</a:t>
            </a:r>
            <a:endParaRPr lang="en-US" sz="2800" dirty="0"/>
          </a:p>
          <a:p>
            <a:r>
              <a:rPr lang="en-US" sz="2400" b="1" dirty="0" smtClean="0">
                <a:solidFill>
                  <a:srgbClr val="FF0000"/>
                </a:solidFill>
              </a:rPr>
              <a:t>Formal?</a:t>
            </a:r>
          </a:p>
          <a:p>
            <a:r>
              <a:rPr lang="en-US" sz="2400" b="1" dirty="0" smtClean="0">
                <a:solidFill>
                  <a:srgbClr val="FF0000"/>
                </a:solidFill>
              </a:rPr>
              <a:t>Colloquial?</a:t>
            </a:r>
          </a:p>
          <a:p>
            <a:r>
              <a:rPr lang="en-US" sz="2400" b="1" dirty="0" smtClean="0">
                <a:solidFill>
                  <a:srgbClr val="FF0000"/>
                </a:solidFill>
              </a:rPr>
              <a:t>Technical?</a:t>
            </a:r>
          </a:p>
          <a:p>
            <a:r>
              <a:rPr lang="en-US" sz="2400" b="1" dirty="0" smtClean="0">
                <a:solidFill>
                  <a:srgbClr val="FF0000"/>
                </a:solidFill>
              </a:rPr>
              <a:t>Emotional?</a:t>
            </a:r>
          </a:p>
          <a:p>
            <a:r>
              <a:rPr lang="en-US" sz="2400" b="1" dirty="0" smtClean="0">
                <a:solidFill>
                  <a:srgbClr val="FF0000"/>
                </a:solidFill>
              </a:rPr>
              <a:t>Poetic?</a:t>
            </a:r>
          </a:p>
          <a:p>
            <a:r>
              <a:rPr lang="en-US" sz="2400" b="1" dirty="0" smtClean="0">
                <a:solidFill>
                  <a:srgbClr val="FF0000"/>
                </a:solidFill>
              </a:rPr>
              <a:t>Complex or simple?</a:t>
            </a:r>
          </a:p>
          <a:p>
            <a:endParaRPr lang="en-US" sz="2800" dirty="0" smtClean="0"/>
          </a:p>
          <a:p>
            <a:r>
              <a:rPr lang="en-US" sz="2800" dirty="0" smtClean="0"/>
              <a:t>Short embedded quotes</a:t>
            </a:r>
            <a:endParaRPr lang="en-US" sz="2800" dirty="0"/>
          </a:p>
          <a:p>
            <a:endParaRPr lang="en-US" sz="2800" dirty="0" smtClean="0"/>
          </a:p>
          <a:p>
            <a:endParaRPr lang="en-US" sz="2800" dirty="0"/>
          </a:p>
        </p:txBody>
      </p:sp>
      <p:pic>
        <p:nvPicPr>
          <p:cNvPr id="5" name="Picture 4" descr="Screen Shot 2014-06-02 at 22.37.3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624216">
            <a:off x="6484218" y="1114384"/>
            <a:ext cx="2934631" cy="5847279"/>
          </a:xfrm>
          <a:prstGeom prst="rect">
            <a:avLst/>
          </a:prstGeom>
        </p:spPr>
      </p:pic>
      <p:pic>
        <p:nvPicPr>
          <p:cNvPr id="3" name="Picture 2" descr="Screen Shot 2014-06-02 at 22.21.4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32065">
            <a:off x="4561469" y="1102732"/>
            <a:ext cx="3113775" cy="467389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858435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bldLvl="5"/>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0482" y="387071"/>
            <a:ext cx="7477184" cy="584776"/>
          </a:xfrm>
          <a:prstGeom prst="rect">
            <a:avLst/>
          </a:prstGeom>
          <a:noFill/>
        </p:spPr>
        <p:txBody>
          <a:bodyPr wrap="square" rtlCol="0">
            <a:spAutoFit/>
          </a:bodyPr>
          <a:lstStyle/>
          <a:p>
            <a:r>
              <a:rPr lang="en-US" sz="3200" b="1" dirty="0" smtClean="0">
                <a:solidFill>
                  <a:srgbClr val="000000"/>
                </a:solidFill>
              </a:rPr>
              <a:t>WORDS TO USE:</a:t>
            </a:r>
            <a:endParaRPr lang="en-US" sz="3200" b="1" dirty="0">
              <a:solidFill>
                <a:srgbClr val="000000"/>
              </a:solidFill>
            </a:endParaRPr>
          </a:p>
        </p:txBody>
      </p:sp>
      <p:sp>
        <p:nvSpPr>
          <p:cNvPr id="3" name="TextBox 2"/>
          <p:cNvSpPr txBox="1"/>
          <p:nvPr/>
        </p:nvSpPr>
        <p:spPr>
          <a:xfrm>
            <a:off x="790482" y="1052144"/>
            <a:ext cx="7477184" cy="3539430"/>
          </a:xfrm>
          <a:prstGeom prst="rect">
            <a:avLst/>
          </a:prstGeom>
          <a:noFill/>
        </p:spPr>
        <p:txBody>
          <a:bodyPr wrap="square" rtlCol="0">
            <a:spAutoFit/>
          </a:bodyPr>
          <a:lstStyle/>
          <a:p>
            <a:r>
              <a:rPr lang="en-US" sz="3200" b="1" dirty="0" smtClean="0">
                <a:solidFill>
                  <a:srgbClr val="FF0000"/>
                </a:solidFill>
              </a:rPr>
              <a:t>1: Words about thoughts and feelings:</a:t>
            </a:r>
          </a:p>
          <a:p>
            <a:r>
              <a:rPr lang="en-US" sz="3200" b="1" dirty="0" smtClean="0"/>
              <a:t>emotional, vivid, memorable, emotive, harsh, comic, formal, impersonal, scientific, technical, sensuous, positive, nervous, agitated, apprehensive, proud, arrogant, negative, pleased, worried, anxious</a:t>
            </a:r>
            <a:endParaRPr lang="en-US" sz="3200" b="1" dirty="0"/>
          </a:p>
        </p:txBody>
      </p:sp>
      <p:sp>
        <p:nvSpPr>
          <p:cNvPr id="4" name="TextBox 3"/>
          <p:cNvSpPr txBox="1"/>
          <p:nvPr/>
        </p:nvSpPr>
        <p:spPr>
          <a:xfrm>
            <a:off x="790482" y="4591574"/>
            <a:ext cx="7477184" cy="1569660"/>
          </a:xfrm>
          <a:prstGeom prst="rect">
            <a:avLst/>
          </a:prstGeom>
          <a:noFill/>
        </p:spPr>
        <p:txBody>
          <a:bodyPr wrap="square" rtlCol="0">
            <a:spAutoFit/>
          </a:bodyPr>
          <a:lstStyle/>
          <a:p>
            <a:r>
              <a:rPr lang="en-US" sz="3200" b="1" dirty="0">
                <a:solidFill>
                  <a:srgbClr val="FF0000"/>
                </a:solidFill>
              </a:rPr>
              <a:t>2</a:t>
            </a:r>
            <a:r>
              <a:rPr lang="en-US" sz="3200" b="1" dirty="0" smtClean="0">
                <a:solidFill>
                  <a:srgbClr val="FF0000"/>
                </a:solidFill>
              </a:rPr>
              <a:t>: Words to </a:t>
            </a:r>
            <a:r>
              <a:rPr lang="en-US" sz="3200" b="1" dirty="0" err="1" smtClean="0">
                <a:solidFill>
                  <a:srgbClr val="FF0000"/>
                </a:solidFill>
              </a:rPr>
              <a:t>analyse</a:t>
            </a:r>
            <a:r>
              <a:rPr lang="en-US" sz="3200" b="1" dirty="0" smtClean="0">
                <a:solidFill>
                  <a:srgbClr val="FF0000"/>
                </a:solidFill>
              </a:rPr>
              <a:t> texts</a:t>
            </a:r>
          </a:p>
          <a:p>
            <a:r>
              <a:rPr lang="en-US" sz="3200" b="1" dirty="0" smtClean="0"/>
              <a:t>Shows, demonstrates, implies, portrays, depicts, presents, might, may, seems</a:t>
            </a:r>
            <a:endParaRPr lang="en-US" sz="3200" b="1" dirty="0"/>
          </a:p>
        </p:txBody>
      </p:sp>
    </p:spTree>
    <p:extLst>
      <p:ext uri="{BB962C8B-B14F-4D97-AF65-F5344CB8AC3E}">
        <p14:creationId xmlns:p14="http://schemas.microsoft.com/office/powerpoint/2010/main" val="15996240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56525" y="1751736"/>
            <a:ext cx="3962400" cy="2540000"/>
          </a:xfrm>
          <a:prstGeom prst="rect">
            <a:avLst/>
          </a:prstGeom>
        </p:spPr>
      </p:pic>
      <p:sp>
        <p:nvSpPr>
          <p:cNvPr id="4" name="TextBox 3"/>
          <p:cNvSpPr txBox="1"/>
          <p:nvPr/>
        </p:nvSpPr>
        <p:spPr>
          <a:xfrm>
            <a:off x="4626264" y="2112146"/>
            <a:ext cx="4755852" cy="2308324"/>
          </a:xfrm>
          <a:prstGeom prst="rect">
            <a:avLst/>
          </a:prstGeom>
          <a:noFill/>
        </p:spPr>
        <p:txBody>
          <a:bodyPr wrap="square" rtlCol="0">
            <a:spAutoFit/>
          </a:bodyPr>
          <a:lstStyle/>
          <a:p>
            <a:r>
              <a:rPr lang="en-US" sz="4800" dirty="0" smtClean="0"/>
              <a:t>Reading:</a:t>
            </a:r>
          </a:p>
          <a:p>
            <a:r>
              <a:rPr lang="en-US" sz="4800" dirty="0" smtClean="0"/>
              <a:t>45 </a:t>
            </a:r>
            <a:r>
              <a:rPr lang="en-US" sz="4800" dirty="0" err="1" smtClean="0"/>
              <a:t>mins</a:t>
            </a:r>
            <a:r>
              <a:rPr lang="en-US" sz="4800" dirty="0" smtClean="0"/>
              <a:t> = Q1,2,3</a:t>
            </a:r>
          </a:p>
          <a:p>
            <a:r>
              <a:rPr lang="en-US" sz="4800" dirty="0" smtClean="0"/>
              <a:t>30 </a:t>
            </a:r>
            <a:r>
              <a:rPr lang="en-US" sz="4800" dirty="0" err="1" smtClean="0"/>
              <a:t>mins</a:t>
            </a:r>
            <a:r>
              <a:rPr lang="en-US" sz="4800" dirty="0" smtClean="0"/>
              <a:t> = Q4</a:t>
            </a:r>
            <a:endParaRPr lang="en-US" sz="4800" dirty="0"/>
          </a:p>
        </p:txBody>
      </p:sp>
    </p:spTree>
    <p:extLst>
      <p:ext uri="{BB962C8B-B14F-4D97-AF65-F5344CB8AC3E}">
        <p14:creationId xmlns:p14="http://schemas.microsoft.com/office/powerpoint/2010/main" val="8157654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060" y="2617508"/>
            <a:ext cx="7684524" cy="1323439"/>
          </a:xfrm>
          <a:prstGeom prst="rect">
            <a:avLst/>
          </a:prstGeom>
          <a:noFill/>
        </p:spPr>
        <p:txBody>
          <a:bodyPr wrap="square" rtlCol="0">
            <a:spAutoFit/>
          </a:bodyPr>
          <a:lstStyle/>
          <a:p>
            <a:pPr algn="ctr"/>
            <a:r>
              <a:rPr lang="en-US" sz="8000" dirty="0" smtClean="0"/>
              <a:t>2: Writing</a:t>
            </a:r>
            <a:endParaRPr lang="en-US" sz="8000" dirty="0"/>
          </a:p>
        </p:txBody>
      </p:sp>
    </p:spTree>
    <p:extLst>
      <p:ext uri="{BB962C8B-B14F-4D97-AF65-F5344CB8AC3E}">
        <p14:creationId xmlns:p14="http://schemas.microsoft.com/office/powerpoint/2010/main" val="18160841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060" y="2345391"/>
            <a:ext cx="7684524" cy="2431435"/>
          </a:xfrm>
          <a:prstGeom prst="rect">
            <a:avLst/>
          </a:prstGeom>
          <a:noFill/>
        </p:spPr>
        <p:txBody>
          <a:bodyPr wrap="square" rtlCol="0">
            <a:spAutoFit/>
          </a:bodyPr>
          <a:lstStyle/>
          <a:p>
            <a:pPr algn="ctr"/>
            <a:r>
              <a:rPr lang="en-US" sz="8000" dirty="0" smtClean="0"/>
              <a:t>Explain / describe</a:t>
            </a:r>
          </a:p>
          <a:p>
            <a:pPr algn="ctr"/>
            <a:r>
              <a:rPr lang="en-US" sz="6600" dirty="0" smtClean="0"/>
              <a:t>(25 minutes)</a:t>
            </a:r>
            <a:endParaRPr lang="en-US" sz="6600" dirty="0"/>
          </a:p>
        </p:txBody>
      </p:sp>
    </p:spTree>
    <p:extLst>
      <p:ext uri="{BB962C8B-B14F-4D97-AF65-F5344CB8AC3E}">
        <p14:creationId xmlns:p14="http://schemas.microsoft.com/office/powerpoint/2010/main" val="37228388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565" y="2254685"/>
            <a:ext cx="7684524" cy="1862048"/>
          </a:xfrm>
          <a:prstGeom prst="rect">
            <a:avLst/>
          </a:prstGeom>
          <a:noFill/>
        </p:spPr>
        <p:txBody>
          <a:bodyPr wrap="square" rtlCol="0">
            <a:spAutoFit/>
          </a:bodyPr>
          <a:lstStyle/>
          <a:p>
            <a:pPr algn="ctr"/>
            <a:r>
              <a:rPr lang="en-US" sz="11500" dirty="0" smtClean="0"/>
              <a:t>2 things</a:t>
            </a:r>
            <a:endParaRPr lang="en-US" sz="11500" dirty="0"/>
          </a:p>
        </p:txBody>
      </p:sp>
    </p:spTree>
    <p:extLst>
      <p:ext uri="{BB962C8B-B14F-4D97-AF65-F5344CB8AC3E}">
        <p14:creationId xmlns:p14="http://schemas.microsoft.com/office/powerpoint/2010/main" val="21020543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051" y="479444"/>
            <a:ext cx="4289338" cy="5856998"/>
          </a:xfrm>
          <a:prstGeom prst="rect">
            <a:avLst/>
          </a:prstGeom>
          <a:solidFill>
            <a:schemeClr val="tx1"/>
          </a:solidFill>
          <a:ln>
            <a:solidFill>
              <a:schemeClr val="tx1"/>
            </a:solidFill>
          </a:ln>
        </p:spPr>
        <p:txBody>
          <a:bodyPr wrap="square" rtlCol="0">
            <a:spAutoFit/>
          </a:bodyPr>
          <a:lstStyle/>
          <a:p>
            <a:pPr marL="457200" indent="-457200">
              <a:buFont typeface="Arial"/>
              <a:buChar char="•"/>
            </a:pPr>
            <a:r>
              <a:rPr lang="en-US" sz="2800" dirty="0" smtClean="0">
                <a:solidFill>
                  <a:schemeClr val="bg1"/>
                </a:solidFill>
              </a:rPr>
              <a:t>Write a blog </a:t>
            </a:r>
            <a:r>
              <a:rPr lang="en-US" sz="2800" dirty="0" smtClean="0">
                <a:solidFill>
                  <a:srgbClr val="FFFF00"/>
                </a:solidFill>
              </a:rPr>
              <a:t>describing</a:t>
            </a:r>
            <a:r>
              <a:rPr lang="en-US" sz="2800" dirty="0" smtClean="0">
                <a:solidFill>
                  <a:schemeClr val="bg1"/>
                </a:solidFill>
              </a:rPr>
              <a:t> a place of interest in your area</a:t>
            </a:r>
          </a:p>
          <a:p>
            <a:endParaRPr lang="en-US" sz="2800" dirty="0" smtClean="0">
              <a:solidFill>
                <a:schemeClr val="bg1"/>
              </a:solidFill>
            </a:endParaRPr>
          </a:p>
          <a:p>
            <a:pPr marL="457200" indent="-457200">
              <a:buFont typeface="Arial"/>
              <a:buChar char="•"/>
            </a:pPr>
            <a:r>
              <a:rPr lang="en-US" sz="2800" dirty="0" smtClean="0">
                <a:solidFill>
                  <a:schemeClr val="bg1"/>
                </a:solidFill>
              </a:rPr>
              <a:t>Write a letter </a:t>
            </a:r>
            <a:r>
              <a:rPr lang="en-US" sz="2800" dirty="0" smtClean="0">
                <a:solidFill>
                  <a:srgbClr val="FFFF00"/>
                </a:solidFill>
              </a:rPr>
              <a:t>explaining</a:t>
            </a:r>
            <a:r>
              <a:rPr lang="en-US" sz="2800" dirty="0" smtClean="0">
                <a:solidFill>
                  <a:schemeClr val="bg1"/>
                </a:solidFill>
              </a:rPr>
              <a:t> why you disagree with school uniform</a:t>
            </a:r>
          </a:p>
          <a:p>
            <a:endParaRPr lang="en-US" sz="2800" dirty="0" smtClean="0">
              <a:solidFill>
                <a:schemeClr val="bg1"/>
              </a:solidFill>
            </a:endParaRPr>
          </a:p>
          <a:p>
            <a:pPr marL="457200" indent="-457200">
              <a:buFont typeface="Arial"/>
              <a:buChar char="•"/>
            </a:pPr>
            <a:r>
              <a:rPr lang="en-US" sz="2800" dirty="0" smtClean="0">
                <a:solidFill>
                  <a:schemeClr val="bg1"/>
                </a:solidFill>
              </a:rPr>
              <a:t>Write an article </a:t>
            </a:r>
            <a:r>
              <a:rPr lang="en-US" sz="2800" dirty="0" smtClean="0">
                <a:solidFill>
                  <a:srgbClr val="FFFF00"/>
                </a:solidFill>
              </a:rPr>
              <a:t>informing</a:t>
            </a:r>
            <a:r>
              <a:rPr lang="en-US" sz="2800" dirty="0" smtClean="0">
                <a:solidFill>
                  <a:schemeClr val="bg1"/>
                </a:solidFill>
              </a:rPr>
              <a:t> people about how young people are often stereotyped in the media</a:t>
            </a:r>
          </a:p>
        </p:txBody>
      </p:sp>
      <p:sp>
        <p:nvSpPr>
          <p:cNvPr id="3" name="TextBox 2"/>
          <p:cNvSpPr txBox="1"/>
          <p:nvPr/>
        </p:nvSpPr>
        <p:spPr>
          <a:xfrm>
            <a:off x="5183490" y="609024"/>
            <a:ext cx="3796906" cy="6740308"/>
          </a:xfrm>
          <a:prstGeom prst="rect">
            <a:avLst/>
          </a:prstGeom>
          <a:noFill/>
        </p:spPr>
        <p:txBody>
          <a:bodyPr wrap="square" rtlCol="0">
            <a:spAutoFit/>
          </a:bodyPr>
          <a:lstStyle/>
          <a:p>
            <a:endParaRPr lang="en-US" sz="3600" dirty="0"/>
          </a:p>
          <a:p>
            <a:pPr marL="457200" indent="-457200">
              <a:buFont typeface="Arial"/>
              <a:buChar char="•"/>
            </a:pPr>
            <a:r>
              <a:rPr lang="en-US" sz="3600" dirty="0" smtClean="0"/>
              <a:t>Be </a:t>
            </a:r>
            <a:r>
              <a:rPr lang="en-US" sz="3600" b="1" dirty="0" smtClean="0">
                <a:solidFill>
                  <a:srgbClr val="FF0000"/>
                </a:solidFill>
              </a:rPr>
              <a:t>clear</a:t>
            </a:r>
          </a:p>
          <a:p>
            <a:pPr marL="457200" indent="-457200">
              <a:buFont typeface="Arial"/>
              <a:buChar char="•"/>
            </a:pPr>
            <a:r>
              <a:rPr lang="en-US" sz="3600" dirty="0" smtClean="0"/>
              <a:t>Be </a:t>
            </a:r>
            <a:r>
              <a:rPr lang="en-US" sz="3600" b="1" dirty="0" smtClean="0">
                <a:solidFill>
                  <a:srgbClr val="FF0000"/>
                </a:solidFill>
              </a:rPr>
              <a:t>structured</a:t>
            </a:r>
            <a:r>
              <a:rPr lang="en-US" sz="3600" dirty="0" smtClean="0"/>
              <a:t>:</a:t>
            </a:r>
          </a:p>
          <a:p>
            <a:r>
              <a:rPr lang="en-US" sz="3600" dirty="0" smtClean="0"/>
              <a:t>	5 paragraphs</a:t>
            </a:r>
          </a:p>
          <a:p>
            <a:pPr marL="457200" indent="-457200">
              <a:buFont typeface="Arial"/>
              <a:buChar char="•"/>
            </a:pPr>
            <a:r>
              <a:rPr lang="en-US" sz="3600" dirty="0" smtClean="0"/>
              <a:t>Be </a:t>
            </a:r>
            <a:r>
              <a:rPr lang="en-US" sz="3600" b="1" dirty="0" smtClean="0">
                <a:solidFill>
                  <a:srgbClr val="FF0000"/>
                </a:solidFill>
              </a:rPr>
              <a:t>specific</a:t>
            </a:r>
            <a:r>
              <a:rPr lang="en-US" sz="3600" dirty="0" smtClean="0"/>
              <a:t> – examples</a:t>
            </a:r>
          </a:p>
          <a:p>
            <a:pPr marL="457200" indent="-457200">
              <a:buFont typeface="Arial"/>
              <a:buChar char="•"/>
            </a:pPr>
            <a:r>
              <a:rPr lang="en-US" sz="3600" dirty="0" smtClean="0"/>
              <a:t>Use </a:t>
            </a:r>
            <a:r>
              <a:rPr lang="en-US" sz="3600" b="1" dirty="0" smtClean="0">
                <a:solidFill>
                  <a:srgbClr val="FF0000"/>
                </a:solidFill>
              </a:rPr>
              <a:t>short and long</a:t>
            </a:r>
            <a:r>
              <a:rPr lang="en-US" sz="3600" dirty="0" smtClean="0">
                <a:solidFill>
                  <a:srgbClr val="FF0000"/>
                </a:solidFill>
              </a:rPr>
              <a:t> </a:t>
            </a:r>
            <a:r>
              <a:rPr lang="en-US" sz="3600" dirty="0" smtClean="0"/>
              <a:t>sentences</a:t>
            </a:r>
          </a:p>
          <a:p>
            <a:pPr marL="457200" indent="-457200">
              <a:buFont typeface="Arial"/>
              <a:buChar char="•"/>
            </a:pPr>
            <a:r>
              <a:rPr lang="en-US" sz="3600" b="1" dirty="0" smtClean="0">
                <a:solidFill>
                  <a:srgbClr val="FF0000"/>
                </a:solidFill>
              </a:rPr>
              <a:t>2+ </a:t>
            </a:r>
            <a:r>
              <a:rPr lang="en-US" sz="3600" dirty="0" smtClean="0"/>
              <a:t>sides</a:t>
            </a:r>
            <a:endParaRPr lang="en-US" sz="3600" dirty="0"/>
          </a:p>
          <a:p>
            <a:endParaRPr lang="en-US" sz="3600" dirty="0"/>
          </a:p>
          <a:p>
            <a:endParaRPr lang="en-US" sz="3600" dirty="0" smtClean="0"/>
          </a:p>
          <a:p>
            <a:endParaRPr lang="en-US" sz="3600" dirty="0"/>
          </a:p>
        </p:txBody>
      </p:sp>
    </p:spTree>
    <p:extLst>
      <p:ext uri="{BB962C8B-B14F-4D97-AF65-F5344CB8AC3E}">
        <p14:creationId xmlns:p14="http://schemas.microsoft.com/office/powerpoint/2010/main" val="1432115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060" y="2345391"/>
            <a:ext cx="7684524" cy="2431435"/>
          </a:xfrm>
          <a:prstGeom prst="rect">
            <a:avLst/>
          </a:prstGeom>
          <a:noFill/>
        </p:spPr>
        <p:txBody>
          <a:bodyPr wrap="square" rtlCol="0">
            <a:spAutoFit/>
          </a:bodyPr>
          <a:lstStyle/>
          <a:p>
            <a:pPr algn="ctr"/>
            <a:r>
              <a:rPr lang="en-US" sz="8000" dirty="0" smtClean="0"/>
              <a:t>Persuade / argue</a:t>
            </a:r>
          </a:p>
          <a:p>
            <a:pPr algn="ctr"/>
            <a:r>
              <a:rPr lang="en-US" sz="6600" dirty="0" smtClean="0"/>
              <a:t>(35 </a:t>
            </a:r>
            <a:r>
              <a:rPr lang="en-US" sz="6600" dirty="0" err="1" smtClean="0"/>
              <a:t>mins</a:t>
            </a:r>
            <a:r>
              <a:rPr lang="en-US" sz="6600" dirty="0" smtClean="0"/>
              <a:t>)</a:t>
            </a:r>
            <a:endParaRPr lang="en-US" sz="6600" dirty="0"/>
          </a:p>
        </p:txBody>
      </p:sp>
    </p:spTree>
    <p:extLst>
      <p:ext uri="{BB962C8B-B14F-4D97-AF65-F5344CB8AC3E}">
        <p14:creationId xmlns:p14="http://schemas.microsoft.com/office/powerpoint/2010/main" val="23269745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5390" y="1308754"/>
            <a:ext cx="4289338" cy="3970318"/>
          </a:xfrm>
          <a:prstGeom prst="rect">
            <a:avLst/>
          </a:prstGeom>
          <a:solidFill>
            <a:schemeClr val="tx1"/>
          </a:solidFill>
          <a:ln>
            <a:solidFill>
              <a:schemeClr val="tx1"/>
            </a:solidFill>
          </a:ln>
        </p:spPr>
        <p:txBody>
          <a:bodyPr wrap="square" rtlCol="0">
            <a:spAutoFit/>
          </a:bodyPr>
          <a:lstStyle/>
          <a:p>
            <a:pPr marL="457200" indent="-457200">
              <a:buFont typeface="Arial"/>
              <a:buChar char="•"/>
            </a:pPr>
            <a:r>
              <a:rPr lang="en-US" sz="2800" dirty="0" smtClean="0">
                <a:solidFill>
                  <a:schemeClr val="bg1"/>
                </a:solidFill>
              </a:rPr>
              <a:t>Write an article </a:t>
            </a:r>
            <a:r>
              <a:rPr lang="en-US" sz="2800" dirty="0" smtClean="0">
                <a:solidFill>
                  <a:srgbClr val="FFFF00"/>
                </a:solidFill>
              </a:rPr>
              <a:t>persuading</a:t>
            </a:r>
            <a:r>
              <a:rPr lang="en-US" sz="2800" dirty="0" smtClean="0">
                <a:solidFill>
                  <a:schemeClr val="bg1"/>
                </a:solidFill>
              </a:rPr>
              <a:t> readers that we should take more responsibility for the environment</a:t>
            </a:r>
          </a:p>
          <a:p>
            <a:endParaRPr lang="en-US" sz="2800" dirty="0" smtClean="0">
              <a:solidFill>
                <a:schemeClr val="bg1"/>
              </a:solidFill>
            </a:endParaRPr>
          </a:p>
          <a:p>
            <a:pPr marL="457200" indent="-457200">
              <a:buFont typeface="Arial"/>
              <a:buChar char="•"/>
            </a:pPr>
            <a:r>
              <a:rPr lang="en-US" sz="2800" dirty="0" smtClean="0">
                <a:solidFill>
                  <a:schemeClr val="bg1"/>
                </a:solidFill>
              </a:rPr>
              <a:t>Write an article </a:t>
            </a:r>
            <a:r>
              <a:rPr lang="en-US" sz="2800" dirty="0" smtClean="0">
                <a:solidFill>
                  <a:srgbClr val="FFFF00"/>
                </a:solidFill>
              </a:rPr>
              <a:t>arguing</a:t>
            </a:r>
            <a:r>
              <a:rPr lang="en-US" sz="2800" dirty="0" smtClean="0">
                <a:solidFill>
                  <a:schemeClr val="bg1"/>
                </a:solidFill>
              </a:rPr>
              <a:t> that reality television is harmful</a:t>
            </a:r>
          </a:p>
        </p:txBody>
      </p:sp>
      <p:sp>
        <p:nvSpPr>
          <p:cNvPr id="3" name="TextBox 2"/>
          <p:cNvSpPr txBox="1"/>
          <p:nvPr/>
        </p:nvSpPr>
        <p:spPr>
          <a:xfrm>
            <a:off x="5040944" y="-272117"/>
            <a:ext cx="3978328" cy="8956300"/>
          </a:xfrm>
          <a:prstGeom prst="rect">
            <a:avLst/>
          </a:prstGeom>
          <a:noFill/>
        </p:spPr>
        <p:txBody>
          <a:bodyPr wrap="square" rtlCol="0">
            <a:spAutoFit/>
          </a:bodyPr>
          <a:lstStyle/>
          <a:p>
            <a:endParaRPr lang="en-US" sz="3600" dirty="0"/>
          </a:p>
          <a:p>
            <a:pPr marL="457200" indent="-457200">
              <a:buFont typeface="Arial"/>
              <a:buChar char="•"/>
            </a:pPr>
            <a:r>
              <a:rPr lang="en-US" sz="3600" dirty="0" smtClean="0"/>
              <a:t>Be </a:t>
            </a:r>
            <a:r>
              <a:rPr lang="en-US" sz="3600" b="1" dirty="0" smtClean="0">
                <a:solidFill>
                  <a:srgbClr val="FF0000"/>
                </a:solidFill>
              </a:rPr>
              <a:t>opinionated</a:t>
            </a:r>
          </a:p>
          <a:p>
            <a:pPr marL="457200" indent="-457200">
              <a:buFont typeface="Arial"/>
              <a:buChar char="•"/>
            </a:pPr>
            <a:r>
              <a:rPr lang="en-US" sz="3600" dirty="0" smtClean="0"/>
              <a:t>Be </a:t>
            </a:r>
            <a:r>
              <a:rPr lang="en-US" sz="3600" b="1" dirty="0" smtClean="0">
                <a:solidFill>
                  <a:srgbClr val="FF0000"/>
                </a:solidFill>
              </a:rPr>
              <a:t>varied</a:t>
            </a:r>
            <a:r>
              <a:rPr lang="en-US" sz="3600" dirty="0" smtClean="0"/>
              <a:t>: questions, statistics, quotations, stories</a:t>
            </a:r>
          </a:p>
          <a:p>
            <a:pPr marL="457200" indent="-457200">
              <a:buFont typeface="Arial"/>
              <a:buChar char="•"/>
            </a:pPr>
            <a:r>
              <a:rPr lang="en-US" sz="3600" dirty="0" smtClean="0"/>
              <a:t>Choose </a:t>
            </a:r>
            <a:r>
              <a:rPr lang="en-US" sz="3600" b="1" dirty="0" smtClean="0">
                <a:solidFill>
                  <a:srgbClr val="FF0000"/>
                </a:solidFill>
              </a:rPr>
              <a:t>interesting</a:t>
            </a:r>
            <a:r>
              <a:rPr lang="en-US" sz="3600" dirty="0" smtClean="0"/>
              <a:t> words</a:t>
            </a:r>
          </a:p>
          <a:p>
            <a:pPr marL="457200" indent="-457200">
              <a:buFont typeface="Arial"/>
              <a:buChar char="•"/>
            </a:pPr>
            <a:r>
              <a:rPr lang="en-US" sz="3600" dirty="0" smtClean="0"/>
              <a:t>Use </a:t>
            </a:r>
            <a:r>
              <a:rPr lang="en-US" sz="3600" b="1" dirty="0" smtClean="0">
                <a:solidFill>
                  <a:srgbClr val="FF0000"/>
                </a:solidFill>
              </a:rPr>
              <a:t>short and long </a:t>
            </a:r>
            <a:r>
              <a:rPr lang="en-US" sz="3600" dirty="0" smtClean="0"/>
              <a:t>sentences</a:t>
            </a:r>
          </a:p>
          <a:p>
            <a:pPr marL="457200" indent="-457200">
              <a:buFont typeface="Arial"/>
              <a:buChar char="•"/>
            </a:pPr>
            <a:r>
              <a:rPr lang="en-US" sz="3600" b="1" dirty="0" smtClean="0">
                <a:solidFill>
                  <a:srgbClr val="FF0000"/>
                </a:solidFill>
              </a:rPr>
              <a:t>2½ - 3 </a:t>
            </a:r>
            <a:r>
              <a:rPr lang="en-US" sz="3600" dirty="0" smtClean="0"/>
              <a:t>sides</a:t>
            </a:r>
          </a:p>
          <a:p>
            <a:endParaRPr lang="en-US" sz="3600" dirty="0"/>
          </a:p>
          <a:p>
            <a:endParaRPr lang="en-US" sz="3600" dirty="0"/>
          </a:p>
          <a:p>
            <a:endParaRPr lang="en-US" sz="3600" dirty="0" smtClean="0"/>
          </a:p>
          <a:p>
            <a:endParaRPr lang="en-US" sz="3600" dirty="0"/>
          </a:p>
        </p:txBody>
      </p:sp>
    </p:spTree>
    <p:extLst>
      <p:ext uri="{BB962C8B-B14F-4D97-AF65-F5344CB8AC3E}">
        <p14:creationId xmlns:p14="http://schemas.microsoft.com/office/powerpoint/2010/main" val="25898313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6-02 at 23.12.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428834">
            <a:off x="650269" y="207328"/>
            <a:ext cx="8724734" cy="6858000"/>
          </a:xfrm>
          <a:prstGeom prst="rect">
            <a:avLst/>
          </a:prstGeom>
        </p:spPr>
      </p:pic>
      <p:pic>
        <p:nvPicPr>
          <p:cNvPr id="2" name="Picture 1" descr="Screen Shot 2014-06-02 at 23.11.3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05497">
            <a:off x="971905" y="549070"/>
            <a:ext cx="6259064" cy="5531082"/>
          </a:xfrm>
          <a:prstGeom prst="rect">
            <a:avLst/>
          </a:prstGeom>
        </p:spPr>
      </p:pic>
      <p:pic>
        <p:nvPicPr>
          <p:cNvPr id="4" name="Picture 3" descr="Screen Shot 2014-06-02 at 23.12.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45294">
            <a:off x="2284925" y="-362823"/>
            <a:ext cx="5278783" cy="6858000"/>
          </a:xfrm>
          <a:prstGeom prst="rect">
            <a:avLst/>
          </a:prstGeom>
        </p:spPr>
      </p:pic>
      <p:pic>
        <p:nvPicPr>
          <p:cNvPr id="5" name="Picture 4" descr="Screen Shot 2014-06-02 at 23.13.37.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81020">
            <a:off x="1817336" y="142537"/>
            <a:ext cx="5685060" cy="6858000"/>
          </a:xfrm>
          <a:prstGeom prst="rect">
            <a:avLst/>
          </a:prstGeom>
        </p:spPr>
      </p:pic>
      <p:pic>
        <p:nvPicPr>
          <p:cNvPr id="6" name="Picture 5" descr="Screen Shot 2014-06-02 at 23.16.07.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3480" y="0"/>
            <a:ext cx="6173138" cy="6858000"/>
          </a:xfrm>
          <a:prstGeom prst="rect">
            <a:avLst/>
          </a:prstGeom>
        </p:spPr>
      </p:pic>
    </p:spTree>
    <p:extLst>
      <p:ext uri="{BB962C8B-B14F-4D97-AF65-F5344CB8AC3E}">
        <p14:creationId xmlns:p14="http://schemas.microsoft.com/office/powerpoint/2010/main" val="18790957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8054" y="2700293"/>
            <a:ext cx="7772400" cy="1470025"/>
          </a:xfrm>
        </p:spPr>
        <p:txBody>
          <a:bodyPr>
            <a:noAutofit/>
          </a:bodyPr>
          <a:lstStyle/>
          <a:p>
            <a:pPr algn="l"/>
            <a:r>
              <a:rPr lang="en-US" sz="2400" dirty="0" smtClean="0"/>
              <a:t>Some people believe far-flung holiday destinations are a waste of money and damage the planet. Write an article </a:t>
            </a:r>
            <a:r>
              <a:rPr lang="en-US" sz="2400" dirty="0" smtClean="0"/>
              <a:t>explaining why you agree or disagree with this view.</a:t>
            </a:r>
            <a:endParaRPr lang="en-US" sz="2400" dirty="0"/>
          </a:p>
        </p:txBody>
      </p:sp>
      <p:sp>
        <p:nvSpPr>
          <p:cNvPr id="3" name="Subtitle 2"/>
          <p:cNvSpPr>
            <a:spLocks noGrp="1"/>
          </p:cNvSpPr>
          <p:nvPr>
            <p:ph type="subTitle" idx="1"/>
          </p:nvPr>
        </p:nvSpPr>
        <p:spPr>
          <a:xfrm>
            <a:off x="2229654" y="5434911"/>
            <a:ext cx="6400800" cy="1752600"/>
          </a:xfrm>
        </p:spPr>
        <p:txBody>
          <a:bodyPr>
            <a:normAutofit/>
          </a:bodyPr>
          <a:lstStyle/>
          <a:p>
            <a:r>
              <a:rPr lang="en-US" sz="1800" dirty="0" smtClean="0"/>
              <a:t>Jeremy Clarkson, Sunday Times</a:t>
            </a:r>
          </a:p>
        </p:txBody>
      </p:sp>
    </p:spTree>
    <p:extLst>
      <p:ext uri="{BB962C8B-B14F-4D97-AF65-F5344CB8AC3E}">
        <p14:creationId xmlns:p14="http://schemas.microsoft.com/office/powerpoint/2010/main" val="120708897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8054" y="2700293"/>
            <a:ext cx="7772400" cy="1470025"/>
          </a:xfrm>
        </p:spPr>
        <p:txBody>
          <a:bodyPr>
            <a:noAutofit/>
          </a:bodyPr>
          <a:lstStyle/>
          <a:p>
            <a:pPr marL="742950" indent="-742950" algn="l"/>
            <a:r>
              <a:rPr lang="en-US" sz="2400" dirty="0" smtClean="0"/>
              <a:t>	For your next holiday, why don’t you take all your money and put it on the fire? Then stand in a fridge for a week, beating your children with a baseball bat until their arms and legs break. And then, after you’ve eaten some melted cheese, dislocate your shoulder.</a:t>
            </a:r>
            <a:br>
              <a:rPr lang="en-US" sz="2400" dirty="0" smtClean="0"/>
            </a:br>
            <a:r>
              <a:rPr lang="en-US" sz="2400" dirty="0" smtClean="0"/>
              <a:t/>
            </a:r>
            <a:br>
              <a:rPr lang="en-US" sz="2400" dirty="0" smtClean="0"/>
            </a:br>
            <a:r>
              <a:rPr lang="en-US" sz="2400" dirty="0" smtClean="0"/>
              <a:t>If all of this appeals then you are probably one of the 1.3 million British people …</a:t>
            </a:r>
            <a:endParaRPr lang="en-US" sz="2400" dirty="0"/>
          </a:p>
        </p:txBody>
      </p:sp>
      <p:sp>
        <p:nvSpPr>
          <p:cNvPr id="3" name="TextBox 2"/>
          <p:cNvSpPr txBox="1"/>
          <p:nvPr/>
        </p:nvSpPr>
        <p:spPr>
          <a:xfrm>
            <a:off x="1768794" y="5213527"/>
            <a:ext cx="8147517" cy="461665"/>
          </a:xfrm>
          <a:prstGeom prst="rect">
            <a:avLst/>
          </a:prstGeom>
          <a:noFill/>
        </p:spPr>
        <p:txBody>
          <a:bodyPr wrap="square" rtlCol="0">
            <a:spAutoFit/>
          </a:bodyPr>
          <a:lstStyle/>
          <a:p>
            <a:pPr marL="742950" indent="-742950"/>
            <a:r>
              <a:rPr lang="en-US" sz="2400" dirty="0" smtClean="0"/>
              <a:t> … who go on a skiing holiday at this time of year. </a:t>
            </a:r>
            <a:endParaRPr lang="en-US" sz="2400" dirty="0"/>
          </a:p>
        </p:txBody>
      </p:sp>
    </p:spTree>
    <p:extLst>
      <p:ext uri="{BB962C8B-B14F-4D97-AF65-F5344CB8AC3E}">
        <p14:creationId xmlns:p14="http://schemas.microsoft.com/office/powerpoint/2010/main" val="16718809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565" y="2254685"/>
            <a:ext cx="7684524" cy="1862048"/>
          </a:xfrm>
          <a:prstGeom prst="rect">
            <a:avLst/>
          </a:prstGeom>
          <a:noFill/>
        </p:spPr>
        <p:txBody>
          <a:bodyPr wrap="square" rtlCol="0">
            <a:spAutoFit/>
          </a:bodyPr>
          <a:lstStyle/>
          <a:p>
            <a:pPr algn="ctr"/>
            <a:r>
              <a:rPr lang="en-US" sz="11500" dirty="0" smtClean="0"/>
              <a:t>2¼ hours  </a:t>
            </a:r>
            <a:endParaRPr lang="en-US" sz="11500" dirty="0"/>
          </a:p>
        </p:txBody>
      </p:sp>
    </p:spTree>
    <p:extLst>
      <p:ext uri="{BB962C8B-B14F-4D97-AF65-F5344CB8AC3E}">
        <p14:creationId xmlns:p14="http://schemas.microsoft.com/office/powerpoint/2010/main" val="4437995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565" y="2254685"/>
            <a:ext cx="7684524" cy="1862048"/>
          </a:xfrm>
          <a:prstGeom prst="rect">
            <a:avLst/>
          </a:prstGeom>
          <a:noFill/>
        </p:spPr>
        <p:txBody>
          <a:bodyPr wrap="square" rtlCol="0">
            <a:spAutoFit/>
          </a:bodyPr>
          <a:lstStyle/>
          <a:p>
            <a:pPr algn="ctr"/>
            <a:r>
              <a:rPr lang="en-US" sz="11500" dirty="0" smtClean="0"/>
              <a:t>2 things</a:t>
            </a:r>
            <a:endParaRPr lang="en-US" sz="11500" dirty="0"/>
          </a:p>
        </p:txBody>
      </p:sp>
    </p:spTree>
    <p:extLst>
      <p:ext uri="{BB962C8B-B14F-4D97-AF65-F5344CB8AC3E}">
        <p14:creationId xmlns:p14="http://schemas.microsoft.com/office/powerpoint/2010/main" val="22318588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060" y="2617508"/>
            <a:ext cx="7684524" cy="1323439"/>
          </a:xfrm>
          <a:prstGeom prst="rect">
            <a:avLst/>
          </a:prstGeom>
          <a:noFill/>
        </p:spPr>
        <p:txBody>
          <a:bodyPr wrap="square" rtlCol="0">
            <a:spAutoFit/>
          </a:bodyPr>
          <a:lstStyle/>
          <a:p>
            <a:pPr algn="ctr"/>
            <a:r>
              <a:rPr lang="en-US" sz="8000" dirty="0" smtClean="0"/>
              <a:t>1: Read stuff</a:t>
            </a:r>
            <a:endParaRPr lang="en-US" sz="8000" dirty="0"/>
          </a:p>
        </p:txBody>
      </p:sp>
    </p:spTree>
    <p:extLst>
      <p:ext uri="{BB962C8B-B14F-4D97-AF65-F5344CB8AC3E}">
        <p14:creationId xmlns:p14="http://schemas.microsoft.com/office/powerpoint/2010/main" val="6111776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060" y="2345391"/>
            <a:ext cx="7684524" cy="1323439"/>
          </a:xfrm>
          <a:prstGeom prst="rect">
            <a:avLst/>
          </a:prstGeom>
          <a:noFill/>
        </p:spPr>
        <p:txBody>
          <a:bodyPr wrap="square" rtlCol="0">
            <a:spAutoFit/>
          </a:bodyPr>
          <a:lstStyle/>
          <a:p>
            <a:pPr algn="ctr"/>
            <a:r>
              <a:rPr lang="en-US" sz="8000" dirty="0" smtClean="0"/>
              <a:t>2: Write stuff</a:t>
            </a:r>
            <a:endParaRPr lang="en-US" sz="8000" dirty="0"/>
          </a:p>
        </p:txBody>
      </p:sp>
    </p:spTree>
    <p:extLst>
      <p:ext uri="{BB962C8B-B14F-4D97-AF65-F5344CB8AC3E}">
        <p14:creationId xmlns:p14="http://schemas.microsoft.com/office/powerpoint/2010/main" val="198178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060" y="2617508"/>
            <a:ext cx="7684524" cy="1323439"/>
          </a:xfrm>
          <a:prstGeom prst="rect">
            <a:avLst/>
          </a:prstGeom>
          <a:noFill/>
        </p:spPr>
        <p:txBody>
          <a:bodyPr wrap="square" rtlCol="0">
            <a:spAutoFit/>
          </a:bodyPr>
          <a:lstStyle/>
          <a:p>
            <a:pPr algn="ctr"/>
            <a:r>
              <a:rPr lang="en-US" sz="8000" dirty="0" smtClean="0"/>
              <a:t>1: Read stuff</a:t>
            </a:r>
            <a:endParaRPr lang="en-US" sz="8000" dirty="0"/>
          </a:p>
        </p:txBody>
      </p:sp>
    </p:spTree>
    <p:extLst>
      <p:ext uri="{BB962C8B-B14F-4D97-AF65-F5344CB8AC3E}">
        <p14:creationId xmlns:p14="http://schemas.microsoft.com/office/powerpoint/2010/main" val="16393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751736"/>
            <a:ext cx="3962400" cy="2540000"/>
          </a:xfrm>
          <a:prstGeom prst="rect">
            <a:avLst/>
          </a:prstGeom>
        </p:spPr>
      </p:pic>
      <p:sp>
        <p:nvSpPr>
          <p:cNvPr id="4" name="TextBox 3"/>
          <p:cNvSpPr txBox="1"/>
          <p:nvPr/>
        </p:nvSpPr>
        <p:spPr>
          <a:xfrm>
            <a:off x="4094957" y="881140"/>
            <a:ext cx="4755852" cy="4524315"/>
          </a:xfrm>
          <a:prstGeom prst="rect">
            <a:avLst/>
          </a:prstGeom>
          <a:noFill/>
        </p:spPr>
        <p:txBody>
          <a:bodyPr wrap="square" rtlCol="0">
            <a:spAutoFit/>
          </a:bodyPr>
          <a:lstStyle/>
          <a:p>
            <a:endParaRPr lang="en-US" sz="4800" dirty="0" smtClean="0"/>
          </a:p>
          <a:p>
            <a:r>
              <a:rPr lang="en-US" sz="4800" dirty="0" smtClean="0"/>
              <a:t>45 </a:t>
            </a:r>
            <a:r>
              <a:rPr lang="en-US" sz="4800" dirty="0" err="1" smtClean="0"/>
              <a:t>mins</a:t>
            </a:r>
            <a:r>
              <a:rPr lang="en-US" sz="4800" dirty="0" smtClean="0"/>
              <a:t> = Q1,2,3</a:t>
            </a:r>
          </a:p>
          <a:p>
            <a:r>
              <a:rPr lang="en-US" sz="4800" b="1" dirty="0">
                <a:solidFill>
                  <a:srgbClr val="FF0000"/>
                </a:solidFill>
              </a:rPr>
              <a:t>9</a:t>
            </a:r>
            <a:r>
              <a:rPr lang="en-US" sz="4800" b="1" dirty="0" smtClean="0">
                <a:solidFill>
                  <a:srgbClr val="FF0000"/>
                </a:solidFill>
              </a:rPr>
              <a:t>0 </a:t>
            </a:r>
            <a:r>
              <a:rPr lang="en-US" sz="4800" b="1" dirty="0" err="1" smtClean="0">
                <a:solidFill>
                  <a:srgbClr val="FF0000"/>
                </a:solidFill>
              </a:rPr>
              <a:t>mins</a:t>
            </a:r>
            <a:r>
              <a:rPr lang="en-US" sz="4800" b="1" dirty="0" smtClean="0">
                <a:solidFill>
                  <a:srgbClr val="FF0000"/>
                </a:solidFill>
              </a:rPr>
              <a:t> = Q4</a:t>
            </a:r>
          </a:p>
          <a:p>
            <a:r>
              <a:rPr lang="en-US" sz="4800" b="1" dirty="0">
                <a:solidFill>
                  <a:srgbClr val="FF0000"/>
                </a:solidFill>
              </a:rPr>
              <a:t>6</a:t>
            </a:r>
            <a:r>
              <a:rPr lang="en-US" sz="4800" b="1" dirty="0" smtClean="0">
                <a:solidFill>
                  <a:srgbClr val="FF0000"/>
                </a:solidFill>
              </a:rPr>
              <a:t>0 </a:t>
            </a:r>
            <a:r>
              <a:rPr lang="en-US" sz="4800" b="1" dirty="0" err="1" smtClean="0">
                <a:solidFill>
                  <a:srgbClr val="FF0000"/>
                </a:solidFill>
              </a:rPr>
              <a:t>mins</a:t>
            </a:r>
            <a:r>
              <a:rPr lang="en-US" sz="4800" b="1" dirty="0" smtClean="0">
                <a:solidFill>
                  <a:srgbClr val="FF0000"/>
                </a:solidFill>
              </a:rPr>
              <a:t> = Q5</a:t>
            </a:r>
          </a:p>
          <a:p>
            <a:r>
              <a:rPr lang="en-US" sz="4800" b="1" dirty="0" smtClean="0">
                <a:solidFill>
                  <a:srgbClr val="FF0000"/>
                </a:solidFill>
              </a:rPr>
              <a:t>30 </a:t>
            </a:r>
            <a:r>
              <a:rPr lang="en-US" sz="4800" b="1" dirty="0" err="1" smtClean="0">
                <a:solidFill>
                  <a:srgbClr val="FF0000"/>
                </a:solidFill>
              </a:rPr>
              <a:t>mins</a:t>
            </a:r>
            <a:r>
              <a:rPr lang="en-US" sz="4800" b="1" dirty="0" smtClean="0">
                <a:solidFill>
                  <a:srgbClr val="FF0000"/>
                </a:solidFill>
              </a:rPr>
              <a:t> = Q6</a:t>
            </a:r>
          </a:p>
          <a:p>
            <a:r>
              <a:rPr lang="en-US" sz="4800" dirty="0" smtClean="0"/>
              <a:t>5 </a:t>
            </a:r>
            <a:r>
              <a:rPr lang="en-US" sz="4800" dirty="0" err="1" smtClean="0"/>
              <a:t>mins</a:t>
            </a:r>
            <a:r>
              <a:rPr lang="en-US" sz="4800" dirty="0" smtClean="0"/>
              <a:t> = Wrap up</a:t>
            </a:r>
            <a:endParaRPr lang="en-US" sz="4800" dirty="0"/>
          </a:p>
        </p:txBody>
      </p:sp>
    </p:spTree>
    <p:extLst>
      <p:ext uri="{BB962C8B-B14F-4D97-AF65-F5344CB8AC3E}">
        <p14:creationId xmlns:p14="http://schemas.microsoft.com/office/powerpoint/2010/main" val="371360971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49730" y="2577102"/>
            <a:ext cx="8435512" cy="830997"/>
          </a:xfrm>
          <a:prstGeom prst="rect">
            <a:avLst/>
          </a:prstGeom>
          <a:noFill/>
        </p:spPr>
        <p:txBody>
          <a:bodyPr wrap="square" rtlCol="0">
            <a:spAutoFit/>
          </a:bodyPr>
          <a:lstStyle/>
          <a:p>
            <a:pPr algn="ctr"/>
            <a:r>
              <a:rPr lang="en-US" sz="4800" dirty="0" smtClean="0"/>
              <a:t>Preparing </a:t>
            </a:r>
            <a:r>
              <a:rPr lang="is-IS" sz="4800" dirty="0" smtClean="0"/>
              <a:t>… </a:t>
            </a:r>
            <a:endParaRPr lang="en-US" sz="4800" dirty="0"/>
          </a:p>
        </p:txBody>
      </p:sp>
    </p:spTree>
    <p:extLst>
      <p:ext uri="{BB962C8B-B14F-4D97-AF65-F5344CB8AC3E}">
        <p14:creationId xmlns:p14="http://schemas.microsoft.com/office/powerpoint/2010/main" val="177679767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creen Shot 2016-05-09 at 09.56.3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040" y="0"/>
            <a:ext cx="7095028" cy="6858000"/>
          </a:xfrm>
          <a:prstGeom prst="rect">
            <a:avLst/>
          </a:prstGeom>
        </p:spPr>
      </p:pic>
    </p:spTree>
    <p:extLst>
      <p:ext uri="{BB962C8B-B14F-4D97-AF65-F5344CB8AC3E}">
        <p14:creationId xmlns:p14="http://schemas.microsoft.com/office/powerpoint/2010/main" val="339654130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creen Shot 2016-05-09 at 09.57.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760" y="0"/>
            <a:ext cx="3770151" cy="6858000"/>
          </a:xfrm>
          <a:prstGeom prst="rect">
            <a:avLst/>
          </a:prstGeom>
        </p:spPr>
      </p:pic>
      <p:pic>
        <p:nvPicPr>
          <p:cNvPr id="3" name="Picture 2" descr="Screen Shot 2016-05-09 at 09.57.2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4605" y="0"/>
            <a:ext cx="3909951" cy="6858000"/>
          </a:xfrm>
          <a:prstGeom prst="rect">
            <a:avLst/>
          </a:prstGeom>
        </p:spPr>
      </p:pic>
    </p:spTree>
    <p:extLst>
      <p:ext uri="{BB962C8B-B14F-4D97-AF65-F5344CB8AC3E}">
        <p14:creationId xmlns:p14="http://schemas.microsoft.com/office/powerpoint/2010/main" val="42935556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creen Shot 2016-05-09 at 10.10.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0498"/>
            <a:ext cx="9144000" cy="5149049"/>
          </a:xfrm>
          <a:prstGeom prst="rect">
            <a:avLst/>
          </a:prstGeom>
        </p:spPr>
      </p:pic>
      <p:sp>
        <p:nvSpPr>
          <p:cNvPr id="6" name="TextBox 5"/>
          <p:cNvSpPr txBox="1"/>
          <p:nvPr/>
        </p:nvSpPr>
        <p:spPr>
          <a:xfrm>
            <a:off x="5431701" y="5475076"/>
            <a:ext cx="4850279" cy="369332"/>
          </a:xfrm>
          <a:prstGeom prst="rect">
            <a:avLst/>
          </a:prstGeom>
          <a:noFill/>
        </p:spPr>
        <p:txBody>
          <a:bodyPr wrap="square" rtlCol="0">
            <a:spAutoFit/>
          </a:bodyPr>
          <a:lstStyle/>
          <a:p>
            <a:r>
              <a:rPr lang="en-US" dirty="0" smtClean="0"/>
              <a:t>Howard Jacobson, Independent</a:t>
            </a:r>
            <a:endParaRPr lang="en-US" dirty="0"/>
          </a:p>
        </p:txBody>
      </p:sp>
      <p:pic>
        <p:nvPicPr>
          <p:cNvPr id="5" name="Picture 4" descr="Screen Shot 2016-05-09 at 10.11.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528" y="850498"/>
            <a:ext cx="9606990" cy="4943792"/>
          </a:xfrm>
          <a:prstGeom prst="rect">
            <a:avLst/>
          </a:prstGeom>
        </p:spPr>
      </p:pic>
      <p:sp>
        <p:nvSpPr>
          <p:cNvPr id="7" name="TextBox 6"/>
          <p:cNvSpPr txBox="1"/>
          <p:nvPr/>
        </p:nvSpPr>
        <p:spPr>
          <a:xfrm>
            <a:off x="4651372" y="5573305"/>
            <a:ext cx="4492628" cy="369332"/>
          </a:xfrm>
          <a:prstGeom prst="rect">
            <a:avLst/>
          </a:prstGeom>
          <a:noFill/>
        </p:spPr>
        <p:txBody>
          <a:bodyPr wrap="square" rtlCol="0">
            <a:spAutoFit/>
          </a:bodyPr>
          <a:lstStyle/>
          <a:p>
            <a:r>
              <a:rPr lang="en-US" dirty="0" smtClean="0"/>
              <a:t>Janet</a:t>
            </a:r>
            <a:r>
              <a:rPr lang="en-US" dirty="0"/>
              <a:t> </a:t>
            </a:r>
            <a:r>
              <a:rPr lang="en-US" dirty="0" smtClean="0"/>
              <a:t>Street-Porter, Independent</a:t>
            </a:r>
            <a:endParaRPr lang="en-US" dirty="0"/>
          </a:p>
        </p:txBody>
      </p:sp>
    </p:spTree>
    <p:extLst>
      <p:ext uri="{BB962C8B-B14F-4D97-AF65-F5344CB8AC3E}">
        <p14:creationId xmlns:p14="http://schemas.microsoft.com/office/powerpoint/2010/main" val="36188593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Screen Shot 2016-05-09 at 09.58.2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33" y="0"/>
            <a:ext cx="8626642" cy="6858000"/>
          </a:xfrm>
          <a:prstGeom prst="rect">
            <a:avLst/>
          </a:prstGeom>
        </p:spPr>
      </p:pic>
      <p:pic>
        <p:nvPicPr>
          <p:cNvPr id="2" name="Picture 1" descr="Screen Shot 2016-05-09 at 09.57.5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60046">
            <a:off x="132897" y="529622"/>
            <a:ext cx="6172292" cy="5959172"/>
          </a:xfrm>
          <a:prstGeom prst="rect">
            <a:avLst/>
          </a:prstGeom>
        </p:spPr>
      </p:pic>
    </p:spTree>
    <p:extLst>
      <p:ext uri="{BB962C8B-B14F-4D97-AF65-F5344CB8AC3E}">
        <p14:creationId xmlns:p14="http://schemas.microsoft.com/office/powerpoint/2010/main" val="30291866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49730" y="2266969"/>
            <a:ext cx="8435512" cy="1569660"/>
          </a:xfrm>
          <a:prstGeom prst="rect">
            <a:avLst/>
          </a:prstGeom>
          <a:noFill/>
        </p:spPr>
        <p:txBody>
          <a:bodyPr wrap="square" rtlCol="0">
            <a:spAutoFit/>
          </a:bodyPr>
          <a:lstStyle/>
          <a:p>
            <a:pPr algn="ctr"/>
            <a:r>
              <a:rPr lang="en-US" sz="4800" dirty="0" err="1" smtClean="0"/>
              <a:t>Mr</a:t>
            </a:r>
            <a:r>
              <a:rPr lang="en-US" sz="4800" dirty="0" smtClean="0"/>
              <a:t> B’s GCSE </a:t>
            </a:r>
          </a:p>
          <a:p>
            <a:pPr algn="ctr"/>
            <a:r>
              <a:rPr lang="en-US" sz="4800" dirty="0" smtClean="0"/>
              <a:t>A/A*English </a:t>
            </a:r>
            <a:r>
              <a:rPr lang="en-US" sz="4800" dirty="0" err="1" smtClean="0"/>
              <a:t>Masterclass</a:t>
            </a:r>
            <a:endParaRPr lang="en-US" sz="4800" dirty="0"/>
          </a:p>
        </p:txBody>
      </p:sp>
    </p:spTree>
    <p:extLst>
      <p:ext uri="{BB962C8B-B14F-4D97-AF65-F5344CB8AC3E}">
        <p14:creationId xmlns:p14="http://schemas.microsoft.com/office/powerpoint/2010/main" val="252989090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49730" y="2266969"/>
            <a:ext cx="8435512" cy="1569660"/>
          </a:xfrm>
          <a:prstGeom prst="rect">
            <a:avLst/>
          </a:prstGeom>
          <a:noFill/>
        </p:spPr>
        <p:txBody>
          <a:bodyPr wrap="square" rtlCol="0">
            <a:spAutoFit/>
          </a:bodyPr>
          <a:lstStyle/>
          <a:p>
            <a:pPr algn="ctr"/>
            <a:r>
              <a:rPr lang="en-US" sz="4800" dirty="0" err="1" smtClean="0"/>
              <a:t>Mr</a:t>
            </a:r>
            <a:r>
              <a:rPr lang="en-US" sz="4800" dirty="0" smtClean="0"/>
              <a:t> B’s GCSE </a:t>
            </a:r>
          </a:p>
          <a:p>
            <a:pPr algn="ctr"/>
            <a:r>
              <a:rPr lang="en-US" sz="4800" dirty="0" smtClean="0"/>
              <a:t>A/A*English </a:t>
            </a:r>
            <a:r>
              <a:rPr lang="en-US" sz="4800" dirty="0" err="1" smtClean="0"/>
              <a:t>Masterclass</a:t>
            </a:r>
            <a:endParaRPr lang="en-US" sz="4800" dirty="0"/>
          </a:p>
        </p:txBody>
      </p:sp>
    </p:spTree>
    <p:extLst>
      <p:ext uri="{BB962C8B-B14F-4D97-AF65-F5344CB8AC3E}">
        <p14:creationId xmlns:p14="http://schemas.microsoft.com/office/powerpoint/2010/main" val="39601454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060" y="2345391"/>
            <a:ext cx="7684524" cy="1323439"/>
          </a:xfrm>
          <a:prstGeom prst="rect">
            <a:avLst/>
          </a:prstGeom>
          <a:noFill/>
        </p:spPr>
        <p:txBody>
          <a:bodyPr wrap="square" rtlCol="0">
            <a:spAutoFit/>
          </a:bodyPr>
          <a:lstStyle/>
          <a:p>
            <a:pPr algn="ctr"/>
            <a:r>
              <a:rPr lang="en-US" sz="8000" dirty="0" smtClean="0"/>
              <a:t>2: Write stuff</a:t>
            </a:r>
            <a:endParaRPr lang="en-US" sz="8000" dirty="0"/>
          </a:p>
        </p:txBody>
      </p:sp>
    </p:spTree>
    <p:extLst>
      <p:ext uri="{BB962C8B-B14F-4D97-AF65-F5344CB8AC3E}">
        <p14:creationId xmlns:p14="http://schemas.microsoft.com/office/powerpoint/2010/main" val="1096014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060" y="2617508"/>
            <a:ext cx="7684524" cy="1323439"/>
          </a:xfrm>
          <a:prstGeom prst="rect">
            <a:avLst/>
          </a:prstGeom>
          <a:noFill/>
        </p:spPr>
        <p:txBody>
          <a:bodyPr wrap="square" rtlCol="0">
            <a:spAutoFit/>
          </a:bodyPr>
          <a:lstStyle/>
          <a:p>
            <a:pPr algn="ctr"/>
            <a:r>
              <a:rPr lang="en-US" sz="8000" dirty="0" smtClean="0"/>
              <a:t>1: Read stuff</a:t>
            </a:r>
            <a:endParaRPr lang="en-US" sz="8000" dirty="0"/>
          </a:p>
        </p:txBody>
      </p:sp>
    </p:spTree>
    <p:extLst>
      <p:ext uri="{BB962C8B-B14F-4D97-AF65-F5344CB8AC3E}">
        <p14:creationId xmlns:p14="http://schemas.microsoft.com/office/powerpoint/2010/main" val="13583888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49198" y="1501154"/>
            <a:ext cx="4668212" cy="3496653"/>
          </a:xfrm>
          <a:prstGeom prst="rect">
            <a:avLst/>
          </a:prstGeom>
        </p:spPr>
      </p:pic>
    </p:spTree>
    <p:extLst>
      <p:ext uri="{BB962C8B-B14F-4D97-AF65-F5344CB8AC3E}">
        <p14:creationId xmlns:p14="http://schemas.microsoft.com/office/powerpoint/2010/main" val="104684077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97000" y="1524000"/>
            <a:ext cx="6350000" cy="3810000"/>
          </a:xfrm>
          <a:prstGeom prst="rect">
            <a:avLst/>
          </a:prstGeom>
        </p:spPr>
      </p:pic>
    </p:spTree>
    <p:extLst>
      <p:ext uri="{BB962C8B-B14F-4D97-AF65-F5344CB8AC3E}">
        <p14:creationId xmlns:p14="http://schemas.microsoft.com/office/powerpoint/2010/main" val="99285253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49300" y="698500"/>
            <a:ext cx="7645400" cy="5461000"/>
          </a:xfrm>
          <a:prstGeom prst="rect">
            <a:avLst/>
          </a:prstGeom>
        </p:spPr>
      </p:pic>
    </p:spTree>
    <p:extLst>
      <p:ext uri="{BB962C8B-B14F-4D97-AF65-F5344CB8AC3E}">
        <p14:creationId xmlns:p14="http://schemas.microsoft.com/office/powerpoint/2010/main" val="215808258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1438</TotalTime>
  <Words>695</Words>
  <Application>Microsoft Macintosh PowerPoint</Application>
  <PresentationFormat>On-screen Show (4:3)</PresentationFormat>
  <Paragraphs>148</Paragraphs>
  <Slides>47</Slides>
  <Notes>5</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people believe far-flung holiday destinations are a waste of money and damage the planet. Write an article explaining why you agree or disagree with this view.</vt:lpstr>
      <vt:lpstr> For your next holiday, why don’t you take all your money and put it on the fire? Then stand in a fridge for a week, beating your children with a baseball bat until their arms and legs break. And then, after you’ve eaten some melted cheese, dislocate your shoulder.  If all of this appeals then you are probably one of the 1.3 million British people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King Edward VI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 Barton</dc:creator>
  <cp:lastModifiedBy>Geoff Barton</cp:lastModifiedBy>
  <cp:revision>32</cp:revision>
  <dcterms:created xsi:type="dcterms:W3CDTF">2014-06-02T20:12:09Z</dcterms:created>
  <dcterms:modified xsi:type="dcterms:W3CDTF">2016-05-09T12:15:18Z</dcterms:modified>
</cp:coreProperties>
</file>