
<file path=[Content_Types].xml><?xml version="1.0" encoding="utf-8"?>
<Types xmlns="http://schemas.openxmlformats.org/package/2006/content-types">
  <Override PartName="/ppt/slideLayouts/slideLayout26.xml" ContentType="application/vnd.openxmlformats-officedocument.presentationml.slideLayout+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Layouts/slideLayout32.xml" ContentType="application/vnd.openxmlformats-officedocument.presentationml.slideLayout+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Lst>
  <p:notesMasterIdLst>
    <p:notesMasterId r:id="rId65"/>
  </p:notesMasterIdLst>
  <p:sldIdLst>
    <p:sldId id="373" r:id="rId4"/>
    <p:sldId id="310" r:id="rId5"/>
    <p:sldId id="311" r:id="rId6"/>
    <p:sldId id="309" r:id="rId7"/>
    <p:sldId id="335" r:id="rId8"/>
    <p:sldId id="356" r:id="rId9"/>
    <p:sldId id="359" r:id="rId10"/>
    <p:sldId id="374" r:id="rId11"/>
    <p:sldId id="276" r:id="rId12"/>
    <p:sldId id="337" r:id="rId13"/>
    <p:sldId id="281" r:id="rId14"/>
    <p:sldId id="280" r:id="rId15"/>
    <p:sldId id="338" r:id="rId16"/>
    <p:sldId id="282" r:id="rId17"/>
    <p:sldId id="269" r:id="rId18"/>
    <p:sldId id="341" r:id="rId19"/>
    <p:sldId id="322" r:id="rId20"/>
    <p:sldId id="342" r:id="rId21"/>
    <p:sldId id="316" r:id="rId22"/>
    <p:sldId id="343" r:id="rId23"/>
    <p:sldId id="333" r:id="rId24"/>
    <p:sldId id="334" r:id="rId25"/>
    <p:sldId id="312" r:id="rId26"/>
    <p:sldId id="347" r:id="rId27"/>
    <p:sldId id="361" r:id="rId28"/>
    <p:sldId id="365" r:id="rId29"/>
    <p:sldId id="366" r:id="rId30"/>
    <p:sldId id="367" r:id="rId31"/>
    <p:sldId id="368" r:id="rId32"/>
    <p:sldId id="369" r:id="rId33"/>
    <p:sldId id="371" r:id="rId34"/>
    <p:sldId id="372" r:id="rId35"/>
    <p:sldId id="375" r:id="rId36"/>
    <p:sldId id="444"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9" r:id="rId50"/>
    <p:sldId id="388" r:id="rId51"/>
    <p:sldId id="391" r:id="rId52"/>
    <p:sldId id="442" r:id="rId53"/>
    <p:sldId id="443" r:id="rId54"/>
    <p:sldId id="398" r:id="rId55"/>
    <p:sldId id="447" r:id="rId56"/>
    <p:sldId id="430" r:id="rId57"/>
    <p:sldId id="431" r:id="rId58"/>
    <p:sldId id="445" r:id="rId59"/>
    <p:sldId id="446" r:id="rId60"/>
    <p:sldId id="352" r:id="rId61"/>
    <p:sldId id="448" r:id="rId62"/>
    <p:sldId id="449" r:id="rId63"/>
    <p:sldId id="45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5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564B0-7320-F542-AB58-113BA6C353E2}" type="datetimeFigureOut">
              <a:rPr lang="en-US" smtClean="0"/>
              <a:pPr/>
              <a:t>3/7/11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298A1-D194-CE4C-96B3-647A7500AF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AF86C95-DA2C-CB4A-B301-7411A1AC4247}" type="slidenum">
              <a:rPr lang="en-US"/>
              <a:pPr/>
              <a:t>54</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EF5A6DF-FFC5-FD44-B995-826886FE16A3}" type="slidenum">
              <a:rPr lang="en-US"/>
              <a:pPr/>
              <a:t>55</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3B1C7-F919-B642-A7E2-ABFBF6933621}" type="slidenum">
              <a:rPr lang="en-US"/>
              <a:pPr>
                <a:defRPr/>
              </a:pPr>
              <a:t>‹#›</a:t>
            </a:fld>
            <a:endParaRPr lang="en-US"/>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A4486-6C68-AF41-BF4E-47799C31DFE8}" type="slidenum">
              <a:rPr lang="en-US"/>
              <a:pPr>
                <a:defRPr/>
              </a:pPr>
              <a:t>‹#›</a:t>
            </a:fld>
            <a:endParaRPr lang="en-US"/>
          </a:p>
        </p:txBody>
      </p:sp>
    </p:spTree>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A3D2E-C5D5-2345-A6B4-07E553C33BBF}" type="slidenum">
              <a:rPr lang="en-US"/>
              <a:pPr>
                <a:defRPr/>
              </a:pPr>
              <a:t>‹#›</a:t>
            </a:fld>
            <a:endParaRPr lang="en-US"/>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0DC8D-325C-9F49-A714-5DA9DA40F1FE}" type="slidenum">
              <a:rPr lang="en-US"/>
              <a:pPr>
                <a:defRPr/>
              </a:pPr>
              <a:t>‹#›</a:t>
            </a:fld>
            <a:endParaRPr lang="en-US"/>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B05686-9687-6F4F-8F9C-EFD46D031DAE}" type="slidenum">
              <a:rPr lang="en-US"/>
              <a:pPr>
                <a:defRPr/>
              </a:pPr>
              <a:t>‹#›</a:t>
            </a:fld>
            <a:endParaRPr lang="en-US"/>
          </a:p>
        </p:txBody>
      </p:sp>
    </p:spTree>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8FA401-2365-B548-A95B-9AE5E5651946}" type="slidenum">
              <a:rPr lang="en-US"/>
              <a:pPr>
                <a:defRPr/>
              </a:pPr>
              <a:t>‹#›</a:t>
            </a:fld>
            <a:endParaRPr lang="en-US"/>
          </a:p>
        </p:txBody>
      </p:sp>
    </p:spTree>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F7CDDE-59B2-BB49-AAA0-7D10FA677887}" type="slidenum">
              <a:rPr lang="en-US"/>
              <a:pPr>
                <a:defRPr/>
              </a:pPr>
              <a:t>‹#›</a:t>
            </a:fld>
            <a:endParaRPr lang="en-US"/>
          </a:p>
        </p:txBody>
      </p:sp>
    </p:spTree>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BFB496-8ED5-9049-9777-B4B032A9837B}"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73CFCE-660E-8C4C-BC36-B5BFB8A680CB}" type="slidenum">
              <a:rPr lang="en-US"/>
              <a:pPr>
                <a:defRPr/>
              </a:pPr>
              <a:t>‹#›</a:t>
            </a:fld>
            <a:endParaRPr lang="en-US"/>
          </a:p>
        </p:txBody>
      </p:sp>
    </p:spTree>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D035E-1A2F-0A42-9E25-264C03BA33E5}" type="slidenum">
              <a:rPr lang="en-US"/>
              <a:pPr>
                <a:defRPr/>
              </a:pPr>
              <a:t>‹#›</a:t>
            </a:fld>
            <a:endParaRPr lang="en-US"/>
          </a:p>
        </p:txBody>
      </p:sp>
    </p:spTree>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CBA89B-ACC9-824F-87F6-74B7CA5F3E87}" type="slidenum">
              <a:rPr lang="en-US"/>
              <a:pPr>
                <a:defRPr/>
              </a:pPr>
              <a:t>‹#›</a:t>
            </a:fld>
            <a:endParaRPr lang="en-US"/>
          </a:p>
        </p:txBody>
      </p:sp>
    </p:spTree>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BAA6E-6B0E-1744-B0E5-332627A5D4A4}" type="slidenum">
              <a:rPr lang="en-US"/>
              <a:pPr>
                <a:defRPr/>
              </a:pPr>
              <a:t>‹#›</a:t>
            </a:fld>
            <a:endParaRPr 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9151CB-8121-1941-9367-C295B5D6FEDD}" type="slidenum">
              <a:rPr lang="en-US"/>
              <a:pPr>
                <a:defRPr/>
              </a:pPr>
              <a:t>‹#›</a:t>
            </a:fld>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D9CBE5-B69A-3545-BF12-3A67658680B9}" type="slidenum">
              <a:rPr lang="en-US"/>
              <a:pPr>
                <a:defRPr/>
              </a:pPr>
              <a:t>‹#›</a:t>
            </a:fld>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EFB8C-2F93-724E-A444-37A4DFD7869C}" type="slidenum">
              <a:rPr lang="en-US"/>
              <a:pPr>
                <a:defRPr/>
              </a:pPr>
              <a:t>‹#›</a:t>
            </a:fld>
            <a:endParaRPr 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6F12F6-7306-BC4B-8584-C7D3278510F3}"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C43608-6741-2044-BD38-1141C818C0E1}"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16669C-BF21-B942-A175-9B5B8014B8FE}"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F3796B2-4087-BC47-9FDA-F28B8471F7F0}"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2E51A-CB7B-4B4C-8258-80B61200ED71}"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F508D-4AF2-C04F-8031-C8695462D89A}"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F7C84E-FE0E-7C44-90F2-0199279E8756}"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467B1-404A-3A41-9AD2-FBD0C476E06B}"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F3796B2-4087-BC47-9FDA-F28B8471F7F0}"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F3796B2-4087-BC47-9FDA-F28B8471F7F0}" type="datetimeFigureOut">
              <a:rPr lang="en-US" smtClean="0"/>
              <a:pPr/>
              <a:t>3/7/11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F3796B2-4087-BC47-9FDA-F28B8471F7F0}" type="datetimeFigureOut">
              <a:rPr lang="en-US" smtClean="0"/>
              <a:pPr/>
              <a:t>3/7/11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6B2-4087-BC47-9FDA-F28B8471F7F0}" type="datetimeFigureOut">
              <a:rPr lang="en-US" smtClean="0"/>
              <a:pPr/>
              <a:t>3/7/11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796B2-4087-BC47-9FDA-F28B8471F7F0}"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796B2-4087-BC47-9FDA-F28B8471F7F0}"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796B2-4087-BC47-9FDA-F28B8471F7F0}" type="datetimeFigureOut">
              <a:rPr lang="en-US" smtClean="0"/>
              <a:pPr/>
              <a:t>3/7/11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2459-245D-7249-A2FE-AE75B4F1C3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AA91B9E-1D10-A449-ADD8-DB23A8D761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7EB3B2-CE68-C446-83DD-3B4858716B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pitchFamily="-65"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pitchFamily="-65"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pitchFamily="-65"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pitchFamily="-65"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pitchFamily="-65" charset="0"/>
        </a:defRPr>
      </a:lvl6pPr>
      <a:lvl7pPr marL="914400" algn="ctr" rtl="0" fontAlgn="base">
        <a:spcBef>
          <a:spcPct val="0"/>
        </a:spcBef>
        <a:spcAft>
          <a:spcPct val="0"/>
        </a:spcAft>
        <a:defRPr sz="4400">
          <a:solidFill>
            <a:schemeClr val="tx2"/>
          </a:solidFill>
          <a:latin typeface="Times" pitchFamily="-65" charset="0"/>
        </a:defRPr>
      </a:lvl7pPr>
      <a:lvl8pPr marL="1371600" algn="ctr" rtl="0" fontAlgn="base">
        <a:spcBef>
          <a:spcPct val="0"/>
        </a:spcBef>
        <a:spcAft>
          <a:spcPct val="0"/>
        </a:spcAft>
        <a:defRPr sz="4400">
          <a:solidFill>
            <a:schemeClr val="tx2"/>
          </a:solidFill>
          <a:latin typeface="Times" pitchFamily="-65" charset="0"/>
        </a:defRPr>
      </a:lvl8pPr>
      <a:lvl9pPr marL="1828800" algn="ctr" rtl="0" fontAlgn="base">
        <a:spcBef>
          <a:spcPct val="0"/>
        </a:spcBef>
        <a:spcAft>
          <a:spcPct val="0"/>
        </a:spcAft>
        <a:defRPr sz="4400">
          <a:solidFill>
            <a:schemeClr val="tx2"/>
          </a:solidFill>
          <a:latin typeface="Time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7200" dirty="0" smtClean="0"/>
              <a:t>Make it </a:t>
            </a:r>
            <a:r>
              <a:rPr lang="en-US" sz="7200" dirty="0" smtClean="0"/>
              <a:t>an </a:t>
            </a:r>
            <a:r>
              <a:rPr lang="en-US" sz="7200" dirty="0" smtClean="0"/>
              <a:t>A*</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an 1.tiff"/>
          <p:cNvPicPr>
            <a:picLocks noChangeAspect="1"/>
          </p:cNvPicPr>
          <p:nvPr/>
        </p:nvPicPr>
        <p:blipFill>
          <a:blip r:embed="rId2"/>
          <a:stretch>
            <a:fillRect/>
          </a:stretch>
        </p:blipFill>
        <p:spPr>
          <a:xfrm rot="10800000">
            <a:off x="1578438" y="-156027"/>
            <a:ext cx="6661150"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1694043" y="787255"/>
            <a:ext cx="5837027" cy="3770263"/>
          </a:xfrm>
          <a:prstGeom prst="rect">
            <a:avLst/>
          </a:prstGeom>
          <a:noFill/>
        </p:spPr>
        <p:txBody>
          <a:bodyPr wrap="square" rtlCol="0">
            <a:spAutoFit/>
          </a:bodyPr>
          <a:lstStyle/>
          <a:p>
            <a:pPr algn="ctr"/>
            <a:r>
              <a:rPr lang="en-US" sz="23900" dirty="0" smtClean="0"/>
              <a:t> 1:</a:t>
            </a:r>
            <a:endParaRPr lang="en-US" sz="23900" dirty="0"/>
          </a:p>
        </p:txBody>
      </p:sp>
      <p:sp>
        <p:nvSpPr>
          <p:cNvPr id="6" name="TextBox 5"/>
          <p:cNvSpPr txBox="1"/>
          <p:nvPr/>
        </p:nvSpPr>
        <p:spPr>
          <a:xfrm>
            <a:off x="2714626" y="1730637"/>
            <a:ext cx="6429374" cy="3539430"/>
          </a:xfrm>
          <a:prstGeom prst="rect">
            <a:avLst/>
          </a:prstGeom>
          <a:noFill/>
        </p:spPr>
        <p:txBody>
          <a:bodyPr wrap="square" rtlCol="0">
            <a:spAutoFit/>
          </a:bodyPr>
          <a:lstStyle/>
          <a:p>
            <a:pPr marL="514350" indent="-514350">
              <a:buFont typeface="+mj-lt"/>
              <a:buAutoNum type="arabicPeriod"/>
            </a:pPr>
            <a:r>
              <a:rPr lang="en-US" sz="3200" dirty="0" smtClean="0"/>
              <a:t>Reading non-fiction: </a:t>
            </a:r>
          </a:p>
          <a:p>
            <a:pPr marL="514350" indent="-514350"/>
            <a:r>
              <a:rPr lang="en-US" sz="3200" dirty="0"/>
              <a:t>	</a:t>
            </a:r>
            <a:r>
              <a:rPr lang="en-US" sz="3200" dirty="0" smtClean="0"/>
              <a:t>understand / presentation / language</a:t>
            </a:r>
          </a:p>
          <a:p>
            <a:pPr marL="514350" indent="-514350"/>
            <a:endParaRPr lang="en-US" sz="3200" dirty="0" smtClean="0"/>
          </a:p>
          <a:p>
            <a:pPr marL="514350" indent="-514350">
              <a:buFont typeface="+mj-lt"/>
              <a:buAutoNum type="arabicPeriod"/>
            </a:pPr>
            <a:r>
              <a:rPr lang="en-US" sz="3200" dirty="0" smtClean="0"/>
              <a:t>Writing to argue / persuade / advise</a:t>
            </a:r>
          </a:p>
          <a:p>
            <a:endParaRPr lang="en-US" sz="3200"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2</a:t>
            </a:r>
            <a:endParaRPr lang="en-US" sz="8800"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04-12 at 12.19.39.png"/>
          <p:cNvPicPr>
            <a:picLocks noChangeAspect="1"/>
          </p:cNvPicPr>
          <p:nvPr/>
        </p:nvPicPr>
        <p:blipFill>
          <a:blip r:embed="rId2"/>
          <a:stretch>
            <a:fillRect/>
          </a:stretch>
        </p:blipFill>
        <p:spPr>
          <a:xfrm>
            <a:off x="1686295" y="-1"/>
            <a:ext cx="612457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1694043" y="787255"/>
            <a:ext cx="5837027" cy="3770263"/>
          </a:xfrm>
          <a:prstGeom prst="rect">
            <a:avLst/>
          </a:prstGeom>
          <a:noFill/>
        </p:spPr>
        <p:txBody>
          <a:bodyPr wrap="square" rtlCol="0">
            <a:spAutoFit/>
          </a:bodyPr>
          <a:lstStyle/>
          <a:p>
            <a:pPr algn="ctr"/>
            <a:r>
              <a:rPr lang="en-US" sz="23900" dirty="0" smtClean="0"/>
              <a:t> 2:</a:t>
            </a:r>
            <a:endParaRPr lang="en-US" sz="23900" dirty="0"/>
          </a:p>
        </p:txBody>
      </p:sp>
      <p:sp>
        <p:nvSpPr>
          <p:cNvPr id="6" name="TextBox 5"/>
          <p:cNvSpPr txBox="1"/>
          <p:nvPr/>
        </p:nvSpPr>
        <p:spPr>
          <a:xfrm>
            <a:off x="2714626" y="1730637"/>
            <a:ext cx="6429374" cy="2554545"/>
          </a:xfrm>
          <a:prstGeom prst="rect">
            <a:avLst/>
          </a:prstGeom>
          <a:noFill/>
        </p:spPr>
        <p:txBody>
          <a:bodyPr wrap="square" rtlCol="0">
            <a:spAutoFit/>
          </a:bodyPr>
          <a:lstStyle/>
          <a:p>
            <a:pPr marL="514350" indent="-514350">
              <a:buFont typeface="+mj-lt"/>
              <a:buAutoNum type="arabicPeriod"/>
            </a:pPr>
            <a:r>
              <a:rPr lang="en-US" sz="3200" dirty="0" smtClean="0"/>
              <a:t>Reading poetry</a:t>
            </a:r>
          </a:p>
          <a:p>
            <a:pPr marL="514350" indent="-514350"/>
            <a:endParaRPr lang="en-US" sz="3200" dirty="0" smtClean="0"/>
          </a:p>
          <a:p>
            <a:pPr marL="514350" indent="-514350">
              <a:buFont typeface="+mj-lt"/>
              <a:buAutoNum type="arabicPeriod"/>
            </a:pPr>
            <a:r>
              <a:rPr lang="en-US" sz="3200" dirty="0" smtClean="0"/>
              <a:t>Writing to inform / explain / describe</a:t>
            </a:r>
          </a:p>
          <a:p>
            <a:endParaRPr lang="en-US" sz="3200"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2.09.51.png"/>
          <p:cNvPicPr>
            <a:picLocks noChangeAspect="1"/>
          </p:cNvPicPr>
          <p:nvPr/>
        </p:nvPicPr>
        <p:blipFill>
          <a:blip r:embed="rId3"/>
          <a:stretch>
            <a:fillRect/>
          </a:stretch>
        </p:blipFill>
        <p:spPr>
          <a:xfrm>
            <a:off x="1585398" y="694776"/>
            <a:ext cx="5638800" cy="4419601"/>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1</a:t>
            </a:r>
            <a:endParaRPr lang="en-US" sz="8800"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6" name="Picture 5" descr="Screen shot 2010-03-22 at 06.27.38.png"/>
          <p:cNvPicPr>
            <a:picLocks noChangeAspect="1"/>
          </p:cNvPicPr>
          <p:nvPr/>
        </p:nvPicPr>
        <p:blipFill>
          <a:blip r:embed="rId3"/>
          <a:stretch>
            <a:fillRect/>
          </a:stretch>
        </p:blipFill>
        <p:spPr>
          <a:xfrm>
            <a:off x="-1" y="640747"/>
            <a:ext cx="9144001" cy="806450"/>
          </a:xfrm>
          <a:prstGeom prst="rect">
            <a:avLst/>
          </a:prstGeom>
        </p:spPr>
      </p:pic>
      <p:pic>
        <p:nvPicPr>
          <p:cNvPr id="5" name="Picture 4" descr="Screen shot 2010-03-22 at 06.27.19.png"/>
          <p:cNvPicPr>
            <a:picLocks noChangeAspect="1"/>
          </p:cNvPicPr>
          <p:nvPr/>
        </p:nvPicPr>
        <p:blipFill>
          <a:blip r:embed="rId4"/>
          <a:stretch>
            <a:fillRect/>
          </a:stretch>
        </p:blipFill>
        <p:spPr>
          <a:xfrm>
            <a:off x="-1" y="1851025"/>
            <a:ext cx="9144000" cy="1016000"/>
          </a:xfrm>
          <a:prstGeom prst="rect">
            <a:avLst/>
          </a:prstGeom>
        </p:spPr>
      </p:pic>
      <p:pic>
        <p:nvPicPr>
          <p:cNvPr id="7" name="Picture 6" descr="Screen shot 2010-03-22 at 06.27.01.png"/>
          <p:cNvPicPr>
            <a:picLocks noChangeAspect="1"/>
          </p:cNvPicPr>
          <p:nvPr/>
        </p:nvPicPr>
        <p:blipFill>
          <a:blip r:embed="rId5"/>
          <a:stretch>
            <a:fillRect/>
          </a:stretch>
        </p:blipFill>
        <p:spPr>
          <a:xfrm>
            <a:off x="-160170" y="3192295"/>
            <a:ext cx="9144000" cy="962025"/>
          </a:xfrm>
          <a:prstGeom prst="rect">
            <a:avLst/>
          </a:prstGeom>
        </p:spPr>
      </p:pic>
      <p:pic>
        <p:nvPicPr>
          <p:cNvPr id="8" name="Picture 7" descr="Screen shot 2010-03-22 at 06.26.40.png"/>
          <p:cNvPicPr>
            <a:picLocks noChangeAspect="1"/>
          </p:cNvPicPr>
          <p:nvPr/>
        </p:nvPicPr>
        <p:blipFill>
          <a:blip r:embed="rId6"/>
          <a:stretch>
            <a:fillRect/>
          </a:stretch>
        </p:blipFill>
        <p:spPr>
          <a:xfrm>
            <a:off x="-160170" y="4154320"/>
            <a:ext cx="9144001" cy="942975"/>
          </a:xfrm>
          <a:prstGeom prst="rect">
            <a:avLst/>
          </a:prstGeom>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2</a:t>
            </a:r>
            <a:endParaRPr lang="en-US" sz="8800"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3-22 at 06.23.34.png"/>
          <p:cNvPicPr>
            <a:picLocks noChangeAspect="1"/>
          </p:cNvPicPr>
          <p:nvPr/>
        </p:nvPicPr>
        <p:blipFill>
          <a:blip r:embed="rId2"/>
          <a:stretch>
            <a:fillRect/>
          </a:stretch>
        </p:blipFill>
        <p:spPr>
          <a:xfrm>
            <a:off x="505632" y="945447"/>
            <a:ext cx="8017793" cy="4844083"/>
          </a:xfrm>
          <a:prstGeom prst="rect">
            <a:avLst/>
          </a:prstGeom>
        </p:spPr>
      </p:pic>
      <p:pic>
        <p:nvPicPr>
          <p:cNvPr id="4" name="Picture 3"/>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2140" y="2260485"/>
            <a:ext cx="9917542" cy="1446550"/>
          </a:xfrm>
          <a:prstGeom prst="rect">
            <a:avLst/>
          </a:prstGeom>
          <a:noFill/>
        </p:spPr>
        <p:txBody>
          <a:bodyPr wrap="square" rtlCol="0">
            <a:spAutoFit/>
          </a:bodyPr>
          <a:lstStyle/>
          <a:p>
            <a:pPr algn="ctr"/>
            <a:r>
              <a:rPr lang="en-US" sz="8800" dirty="0" smtClean="0"/>
              <a:t>What</a:t>
            </a:r>
            <a:endParaRPr lang="en-US" sz="8800" dirty="0"/>
          </a:p>
        </p:txBody>
      </p:sp>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WRITING</a:t>
            </a:r>
            <a:endParaRPr lang="en-US" sz="8800" dirty="0"/>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pic>
        <p:nvPicPr>
          <p:cNvPr id="3" name="Picture 2"/>
          <p:cNvPicPr>
            <a:picLocks noChangeAspect="1"/>
          </p:cNvPicPr>
          <p:nvPr/>
        </p:nvPicPr>
        <p:blipFill>
          <a:blip r:embed="rId3"/>
          <a:stretch>
            <a:fillRect/>
          </a:stretch>
        </p:blipFill>
        <p:spPr>
          <a:xfrm>
            <a:off x="1488195" y="787657"/>
            <a:ext cx="6313126" cy="5373932"/>
          </a:xfrm>
          <a:prstGeom prst="rect">
            <a:avLst/>
          </a:prstGeom>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4" name="TextBox 3"/>
          <p:cNvSpPr txBox="1"/>
          <p:nvPr/>
        </p:nvSpPr>
        <p:spPr>
          <a:xfrm>
            <a:off x="1006784" y="1879862"/>
            <a:ext cx="7276301" cy="3416320"/>
          </a:xfrm>
          <a:prstGeom prst="rect">
            <a:avLst/>
          </a:prstGeom>
          <a:noFill/>
        </p:spPr>
        <p:txBody>
          <a:bodyPr wrap="square" rtlCol="0">
            <a:spAutoFit/>
          </a:bodyPr>
          <a:lstStyle/>
          <a:p>
            <a:pPr algn="ctr"/>
            <a:r>
              <a:rPr lang="en-US" sz="7200" dirty="0" smtClean="0"/>
              <a:t>Describe</a:t>
            </a:r>
            <a:r>
              <a:rPr lang="en-US" sz="7200" dirty="0" smtClean="0"/>
              <a:t> a place that means a lot to you</a:t>
            </a:r>
            <a:endParaRPr lang="en-US" sz="7200"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pic>
        <p:nvPicPr>
          <p:cNvPr id="3" name="Picture 2"/>
          <p:cNvPicPr>
            <a:picLocks noChangeAspect="1"/>
          </p:cNvPicPr>
          <p:nvPr/>
        </p:nvPicPr>
        <p:blipFill>
          <a:blip r:embed="rId3"/>
          <a:stretch>
            <a:fillRect/>
          </a:stretch>
        </p:blipFill>
        <p:spPr>
          <a:xfrm>
            <a:off x="1488195" y="787657"/>
            <a:ext cx="6313126" cy="5373932"/>
          </a:xfrm>
          <a:prstGeom prst="rect">
            <a:avLst/>
          </a:prstGeom>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63138" y="537770"/>
            <a:ext cx="8880862" cy="5124479"/>
          </a:xfrm>
          <a:prstGeom prst="rect">
            <a:avLst/>
          </a:prstGeom>
          <a:noFill/>
        </p:spPr>
        <p:txBody>
          <a:bodyPr wrap="square" rtlCol="0">
            <a:spAutoFit/>
          </a:bodyPr>
          <a:lstStyle/>
          <a:p>
            <a:pPr algn="ctr"/>
            <a:r>
              <a:rPr lang="en-US" sz="23900" dirty="0" smtClean="0"/>
              <a:t>5</a:t>
            </a:r>
          </a:p>
          <a:p>
            <a:pPr algn="ctr"/>
            <a:r>
              <a:rPr lang="en-US" sz="4400" dirty="0" smtClean="0"/>
              <a:t>Approaches I wish someone had taught me</a:t>
            </a:r>
            <a:endParaRPr lang="en-US" sz="23900"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1: Sentence Variety</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762140" y="1281495"/>
            <a:ext cx="7596374" cy="5016757"/>
          </a:xfrm>
          <a:prstGeom prst="rect">
            <a:avLst/>
          </a:prstGeom>
          <a:noFill/>
        </p:spPr>
        <p:txBody>
          <a:bodyPr wrap="square" rtlCol="0">
            <a:spAutoFit/>
          </a:bodyPr>
          <a:lstStyle/>
          <a:p>
            <a:pPr marL="342900" indent="-342900">
              <a:buFont typeface="+mj-lt"/>
              <a:buAutoNum type="arabicPeriod"/>
            </a:pPr>
            <a:r>
              <a:rPr lang="en-US" sz="3200" dirty="0" smtClean="0"/>
              <a:t>Short and long sentences</a:t>
            </a:r>
          </a:p>
          <a:p>
            <a:pPr marL="342900" indent="-342900">
              <a:buFont typeface="+mj-lt"/>
              <a:buAutoNum type="arabicPeriod"/>
            </a:pPr>
            <a:r>
              <a:rPr lang="en-US" sz="3200" dirty="0" smtClean="0"/>
              <a:t>Less “and” and “but”</a:t>
            </a:r>
          </a:p>
          <a:p>
            <a:pPr marL="342900" indent="-342900">
              <a:buFont typeface="+mj-lt"/>
              <a:buAutoNum type="arabicPeriod"/>
            </a:pPr>
            <a:r>
              <a:rPr lang="en-US" sz="3200" dirty="0" smtClean="0"/>
              <a:t>Link with “that”, “who”, “which”</a:t>
            </a:r>
          </a:p>
          <a:p>
            <a:pPr marL="342900" indent="-342900">
              <a:buFont typeface="+mj-lt"/>
              <a:buAutoNum type="arabicPeriod"/>
            </a:pPr>
            <a:r>
              <a:rPr lang="en-US" sz="3200" dirty="0" smtClean="0"/>
              <a:t>Use 2-part sentences:</a:t>
            </a:r>
          </a:p>
          <a:p>
            <a:pPr marL="800100" lvl="1" indent="-342900">
              <a:buFont typeface="Arial"/>
              <a:buChar char="•"/>
            </a:pPr>
            <a:r>
              <a:rPr lang="en-US" sz="3200" dirty="0" smtClean="0"/>
              <a:t>As …, …</a:t>
            </a:r>
          </a:p>
          <a:p>
            <a:pPr marL="800100" lvl="1" indent="-342900">
              <a:buFont typeface="Arial"/>
              <a:buChar char="•"/>
            </a:pPr>
            <a:r>
              <a:rPr lang="en-US" sz="3200" dirty="0" smtClean="0"/>
              <a:t>Although …, …</a:t>
            </a:r>
          </a:p>
          <a:p>
            <a:pPr marL="800100" lvl="1" indent="-342900">
              <a:buFont typeface="Arial"/>
              <a:buChar char="•"/>
            </a:pPr>
            <a:r>
              <a:rPr lang="en-US" sz="3200" dirty="0" smtClean="0"/>
              <a:t>If …, …</a:t>
            </a:r>
          </a:p>
          <a:p>
            <a:pPr marL="800100" lvl="1" indent="-342900">
              <a:buFont typeface="Arial"/>
              <a:buChar char="•"/>
            </a:pPr>
            <a:r>
              <a:rPr lang="en-US" sz="3200" dirty="0" smtClean="0"/>
              <a:t>-</a:t>
            </a:r>
            <a:r>
              <a:rPr lang="en-US" sz="3200" dirty="0" err="1" smtClean="0"/>
              <a:t>ing</a:t>
            </a:r>
            <a:r>
              <a:rPr lang="en-US" sz="3200" dirty="0" smtClean="0"/>
              <a:t> …, …</a:t>
            </a:r>
          </a:p>
          <a:p>
            <a:pPr marL="800100" lvl="1" indent="-342900">
              <a:buFont typeface="Arial"/>
              <a:buChar char="•"/>
            </a:pPr>
            <a:r>
              <a:rPr lang="en-US" sz="3200" dirty="0" smtClean="0"/>
              <a:t>-</a:t>
            </a:r>
            <a:r>
              <a:rPr lang="en-US" sz="3200" dirty="0" err="1" smtClean="0"/>
              <a:t>ed</a:t>
            </a:r>
            <a:r>
              <a:rPr lang="en-US" sz="3200" dirty="0" smtClean="0"/>
              <a:t> …, …</a:t>
            </a:r>
          </a:p>
          <a:p>
            <a:pPr marL="342900" indent="-342900">
              <a:buFont typeface="+mj-lt"/>
              <a:buAutoNum type="arabicPeriod"/>
            </a:pP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subTnLst>
                                    <p:animClr>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subTnLst>
                                    <p:animClr>
                                      <p:cBhvr override="childStyle">
                                        <p:cTn dur="1" fill="hold" display="0" masterRel="nextClick" afterEffect="1"/>
                                        <p:tgtEl>
                                          <p:spTgt spid="6">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2: Vivid vocabulary:</a:t>
            </a:r>
            <a:br>
              <a:rPr lang="en-US" sz="7200" dirty="0" smtClean="0"/>
            </a:br>
            <a:r>
              <a:rPr lang="en-US" dirty="0" smtClean="0"/>
              <a:t>Think senses</a:t>
            </a:r>
            <a:br>
              <a:rPr lang="en-US" dirty="0" smtClean="0"/>
            </a:br>
            <a:r>
              <a:rPr lang="en-US" dirty="0" smtClean="0"/>
              <a:t>Think metaphors</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3229350"/>
            <a:ext cx="7772400" cy="1470025"/>
          </a:xfrm>
        </p:spPr>
        <p:txBody>
          <a:bodyPr>
            <a:noAutofit/>
          </a:bodyPr>
          <a:lstStyle/>
          <a:p>
            <a:r>
              <a:rPr lang="en-US" sz="7200" dirty="0" smtClean="0"/>
              <a:t>3: Tone changers:</a:t>
            </a:r>
            <a:br>
              <a:rPr lang="en-US" sz="7200" dirty="0" smtClean="0"/>
            </a:br>
            <a:r>
              <a:rPr lang="en-US" sz="6000" dirty="0" smtClean="0"/>
              <a:t>Questions – statements – dialogue – statistics</a:t>
            </a:r>
            <a:r>
              <a:rPr lang="en-US" sz="7200" dirty="0" smtClean="0"/>
              <a:t/>
            </a:r>
            <a:br>
              <a:rPr lang="en-US" sz="7200" dirty="0" smtClean="0"/>
            </a:br>
            <a:endParaRPr lang="en-US" sz="7200" dirty="0"/>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3229350"/>
            <a:ext cx="7772400" cy="1470025"/>
          </a:xfrm>
        </p:spPr>
        <p:txBody>
          <a:bodyPr>
            <a:noAutofit/>
          </a:bodyPr>
          <a:lstStyle/>
          <a:p>
            <a:r>
              <a:rPr lang="en-US" sz="7200" dirty="0" smtClean="0"/>
              <a:t>4: Surprise us</a:t>
            </a:r>
            <a:br>
              <a:rPr lang="en-US" sz="7200" dirty="0" smtClean="0"/>
            </a:br>
            <a:r>
              <a:rPr lang="en-US" sz="6000" dirty="0" smtClean="0"/>
              <a:t>(eg pronouns / narrative disjuncture)</a:t>
            </a:r>
            <a:br>
              <a:rPr lang="en-US" sz="6000" dirty="0" smtClean="0"/>
            </a:br>
            <a:endParaRPr lang="en-US" sz="7200"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2140" y="2260485"/>
            <a:ext cx="9917542" cy="1446550"/>
          </a:xfrm>
          <a:prstGeom prst="rect">
            <a:avLst/>
          </a:prstGeom>
          <a:noFill/>
        </p:spPr>
        <p:txBody>
          <a:bodyPr wrap="square" rtlCol="0">
            <a:spAutoFit/>
          </a:bodyPr>
          <a:lstStyle/>
          <a:p>
            <a:pPr algn="ctr"/>
            <a:r>
              <a:rPr lang="en-US" sz="8800" dirty="0" smtClean="0"/>
              <a:t>How</a:t>
            </a:r>
            <a:endParaRPr lang="en-US" sz="8800" dirty="0"/>
          </a:p>
        </p:txBody>
      </p:sp>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3229350"/>
            <a:ext cx="7772400" cy="1470025"/>
          </a:xfrm>
        </p:spPr>
        <p:txBody>
          <a:bodyPr>
            <a:noAutofit/>
          </a:bodyPr>
          <a:lstStyle/>
          <a:p>
            <a:r>
              <a:rPr lang="en-US" sz="7200" dirty="0" smtClean="0"/>
              <a:t>5: Advanced punctuation:</a:t>
            </a:r>
            <a:br>
              <a:rPr lang="en-US" sz="7200" dirty="0" smtClean="0"/>
            </a:br>
            <a:r>
              <a:rPr lang="en-US" sz="7200" dirty="0" smtClean="0"/>
              <a:t>:   ;   (,,) </a:t>
            </a:r>
            <a:br>
              <a:rPr lang="en-US" sz="7200" dirty="0" smtClean="0"/>
            </a:br>
            <a:endParaRPr lang="en-US" sz="7200" dirty="0"/>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Describe a person you admire</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Write a letter to your </a:t>
            </a:r>
            <a:r>
              <a:rPr lang="en-US" sz="7200" dirty="0" err="1" smtClean="0"/>
              <a:t>headteacher</a:t>
            </a:r>
            <a:r>
              <a:rPr lang="en-US" sz="7200" dirty="0" smtClean="0"/>
              <a:t> asking for more PE and sport</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READING</a:t>
            </a:r>
            <a:endParaRPr lang="en-US" sz="8800"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Content?</a:t>
            </a:r>
          </a:p>
          <a:p>
            <a:pPr marL="342900" indent="-342900">
              <a:buFont typeface="+mj-lt"/>
              <a:buAutoNum type="arabicPeriod"/>
            </a:pPr>
            <a:r>
              <a:rPr lang="en-US" sz="5400" dirty="0" smtClean="0"/>
              <a:t>Style?</a:t>
            </a:r>
            <a:endParaRPr lang="en-US" sz="5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43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4340"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MYSTERY TEXTS</a:t>
            </a:r>
          </a:p>
        </p:txBody>
      </p:sp>
      <p:pic>
        <p:nvPicPr>
          <p:cNvPr id="14341" name="Picture 6"/>
          <p:cNvPicPr>
            <a:picLocks noChangeAspect="1"/>
          </p:cNvPicPr>
          <p:nvPr/>
        </p:nvPicPr>
        <p:blipFill>
          <a:blip r:embed="rId3"/>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53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5364"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000000"/>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000000"/>
                </a:solidFill>
                <a:latin typeface="Comic Sans MS" charset="0"/>
                <a:ea typeface="Comic Sans MS" charset="0"/>
                <a:cs typeface="Comic Sans MS" charset="0"/>
              </a:rPr>
              <a:t> </a:t>
            </a:r>
            <a:endParaRPr lang="en-GB" sz="280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63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6388"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000000"/>
                </a:solidFill>
                <a:latin typeface="Comic Sans MS" charset="0"/>
                <a:ea typeface="Comic Sans MS" charset="0"/>
                <a:cs typeface="Comic Sans MS" charset="0"/>
              </a:rPr>
              <a:t> </a:t>
            </a:r>
            <a:endParaRPr lang="en-GB" sz="360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741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7412"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charset="0"/>
                <a:ea typeface="Comic Sans MS" charset="0"/>
                <a:cs typeface="Comic Sans MS" charset="0"/>
              </a:rPr>
              <a:t>The </a:t>
            </a:r>
            <a:r>
              <a:rPr lang="en-US" sz="3600">
                <a:solidFill>
                  <a:srgbClr val="FF0000"/>
                </a:solidFill>
                <a:latin typeface="Comic Sans MS" charset="0"/>
                <a:ea typeface="Comic Sans MS" charset="0"/>
                <a:cs typeface="Comic Sans MS" charset="0"/>
              </a:rPr>
              <a:t>best treatment </a:t>
            </a:r>
            <a:r>
              <a:rPr lang="en-US" sz="3600">
                <a:solidFill>
                  <a:srgbClr val="000000"/>
                </a:solidFill>
                <a:latin typeface="Comic Sans MS" charset="0"/>
                <a:ea typeface="Comic Sans MS" charset="0"/>
                <a:cs typeface="Comic Sans MS" charset="0"/>
              </a:rPr>
              <a:t>for </a:t>
            </a:r>
            <a:r>
              <a:rPr lang="en-US" sz="3600">
                <a:solidFill>
                  <a:srgbClr val="FF0000"/>
                </a:solidFill>
                <a:latin typeface="Comic Sans MS" charset="0"/>
                <a:ea typeface="Comic Sans MS" charset="0"/>
                <a:cs typeface="Comic Sans MS" charset="0"/>
              </a:rPr>
              <a:t>mouth ulcers</a:t>
            </a:r>
            <a:r>
              <a:rPr lang="en-US" sz="3600">
                <a:solidFill>
                  <a:srgbClr val="000000"/>
                </a:solidFill>
                <a:latin typeface="Comic Sans MS" charset="0"/>
                <a:ea typeface="Comic Sans MS" charset="0"/>
                <a:cs typeface="Comic Sans MS" charset="0"/>
              </a:rPr>
              <a:t>. </a:t>
            </a:r>
            <a:r>
              <a:rPr lang="en-US" sz="3600">
                <a:solidFill>
                  <a:srgbClr val="FF0000"/>
                </a:solidFill>
                <a:latin typeface="Comic Sans MS" charset="0"/>
                <a:ea typeface="Comic Sans MS" charset="0"/>
                <a:cs typeface="Comic Sans MS" charset="0"/>
              </a:rPr>
              <a:t>Gargle </a:t>
            </a:r>
            <a:r>
              <a:rPr lang="en-US" sz="3600">
                <a:solidFill>
                  <a:srgbClr val="000000"/>
                </a:solidFill>
                <a:latin typeface="Comic Sans MS" charset="0"/>
                <a:ea typeface="Comic Sans MS" charset="0"/>
                <a:cs typeface="Comic Sans MS" charset="0"/>
              </a:rPr>
              <a:t>with </a:t>
            </a:r>
            <a:r>
              <a:rPr lang="en-US" sz="3600">
                <a:solidFill>
                  <a:srgbClr val="FF0000"/>
                </a:solidFill>
                <a:latin typeface="Comic Sans MS" charset="0"/>
                <a:ea typeface="Comic Sans MS" charset="0"/>
                <a:cs typeface="Comic Sans MS" charset="0"/>
              </a:rPr>
              <a:t>salt water</a:t>
            </a:r>
            <a:r>
              <a:rPr lang="en-US" sz="3600">
                <a:solidFill>
                  <a:srgbClr val="000000"/>
                </a:solidFill>
                <a:latin typeface="Comic Sans MS" charset="0"/>
                <a:ea typeface="Comic Sans MS" charset="0"/>
                <a:cs typeface="Comic Sans MS" charset="0"/>
              </a:rPr>
              <a:t>. You </a:t>
            </a:r>
            <a:r>
              <a:rPr lang="en-US" sz="3600">
                <a:solidFill>
                  <a:srgbClr val="FF0000"/>
                </a:solidFill>
                <a:latin typeface="Comic Sans MS" charset="0"/>
                <a:ea typeface="Comic Sans MS" charset="0"/>
                <a:cs typeface="Comic Sans MS" charset="0"/>
              </a:rPr>
              <a:t>should find </a:t>
            </a:r>
            <a:r>
              <a:rPr lang="en-US" sz="3600">
                <a:solidFill>
                  <a:srgbClr val="000000"/>
                </a:solidFill>
                <a:latin typeface="Comic Sans MS" charset="0"/>
                <a:ea typeface="Comic Sans MS" charset="0"/>
                <a:cs typeface="Comic Sans MS" charset="0"/>
              </a:rPr>
              <a:t>that it </a:t>
            </a:r>
            <a:r>
              <a:rPr lang="en-US" sz="3600">
                <a:solidFill>
                  <a:srgbClr val="FF0000"/>
                </a:solidFill>
                <a:latin typeface="Comic Sans MS" charset="0"/>
                <a:ea typeface="Comic Sans MS" charset="0"/>
                <a:cs typeface="Comic Sans MS" charset="0"/>
              </a:rPr>
              <a:t>works </a:t>
            </a:r>
            <a:r>
              <a:rPr lang="en-US" sz="3600">
                <a:solidFill>
                  <a:srgbClr val="000000"/>
                </a:solidFill>
                <a:latin typeface="Comic Sans MS" charset="0"/>
                <a:ea typeface="Comic Sans MS" charset="0"/>
                <a:cs typeface="Comic Sans MS" charset="0"/>
              </a:rPr>
              <a:t>a </a:t>
            </a:r>
            <a:r>
              <a:rPr lang="en-US" sz="3600">
                <a:solidFill>
                  <a:srgbClr val="FF0000"/>
                </a:solidFill>
                <a:latin typeface="Comic Sans MS" charset="0"/>
                <a:ea typeface="Comic Sans MS" charset="0"/>
                <a:cs typeface="Comic Sans MS" charset="0"/>
              </a:rPr>
              <a:t>treat</a:t>
            </a:r>
            <a:r>
              <a:rPr lang="en-US" sz="3600">
                <a:solidFill>
                  <a:srgbClr val="000000"/>
                </a:solidFill>
                <a:latin typeface="Comic Sans MS" charset="0"/>
                <a:ea typeface="Comic Sans MS" charset="0"/>
                <a:cs typeface="Comic Sans MS" charset="0"/>
              </a:rPr>
              <a:t>. </a:t>
            </a:r>
            <a:r>
              <a:rPr lang="en-US" sz="3600">
                <a:solidFill>
                  <a:srgbClr val="FF0000"/>
                </a:solidFill>
                <a:latin typeface="Comic Sans MS" charset="0"/>
                <a:ea typeface="Comic Sans MS" charset="0"/>
                <a:cs typeface="Comic Sans MS" charset="0"/>
              </a:rPr>
              <a:t>Salt </a:t>
            </a:r>
            <a:r>
              <a:rPr lang="en-US" sz="3600">
                <a:solidFill>
                  <a:srgbClr val="000000"/>
                </a:solidFill>
                <a:latin typeface="Comic Sans MS" charset="0"/>
                <a:ea typeface="Comic Sans MS" charset="0"/>
                <a:cs typeface="Comic Sans MS" charset="0"/>
              </a:rPr>
              <a:t>is </a:t>
            </a:r>
            <a:r>
              <a:rPr lang="en-US" sz="3600">
                <a:solidFill>
                  <a:srgbClr val="FF0000"/>
                </a:solidFill>
                <a:latin typeface="Comic Sans MS" charset="0"/>
                <a:ea typeface="Comic Sans MS" charset="0"/>
                <a:cs typeface="Comic Sans MS" charset="0"/>
              </a:rPr>
              <a:t>cheap </a:t>
            </a:r>
            <a:r>
              <a:rPr lang="en-US" sz="3600">
                <a:solidFill>
                  <a:srgbClr val="000000"/>
                </a:solidFill>
                <a:latin typeface="Comic Sans MS" charset="0"/>
                <a:ea typeface="Comic Sans MS" charset="0"/>
                <a:cs typeface="Comic Sans MS" charset="0"/>
              </a:rPr>
              <a:t>and </a:t>
            </a:r>
            <a:r>
              <a:rPr lang="en-US" sz="3600">
                <a:solidFill>
                  <a:srgbClr val="FF0000"/>
                </a:solidFill>
                <a:latin typeface="Comic Sans MS" charset="0"/>
                <a:ea typeface="Comic Sans MS" charset="0"/>
                <a:cs typeface="Comic Sans MS" charset="0"/>
              </a:rPr>
              <a:t>easy </a:t>
            </a:r>
            <a:r>
              <a:rPr lang="en-US" sz="3600">
                <a:solidFill>
                  <a:srgbClr val="000000"/>
                </a:solidFill>
                <a:latin typeface="Comic Sans MS" charset="0"/>
                <a:ea typeface="Comic Sans MS" charset="0"/>
                <a:cs typeface="Comic Sans MS" charset="0"/>
              </a:rPr>
              <a:t>to </a:t>
            </a:r>
            <a:r>
              <a:rPr lang="en-US" sz="3600">
                <a:solidFill>
                  <a:srgbClr val="FF0000"/>
                </a:solidFill>
                <a:latin typeface="Comic Sans MS" charset="0"/>
                <a:ea typeface="Comic Sans MS" charset="0"/>
                <a:cs typeface="Comic Sans MS" charset="0"/>
              </a:rPr>
              <a:t>get hold </a:t>
            </a:r>
            <a:r>
              <a:rPr lang="en-US" sz="3600">
                <a:solidFill>
                  <a:srgbClr val="000000"/>
                </a:solidFill>
                <a:latin typeface="Comic Sans MS" charset="0"/>
                <a:ea typeface="Comic Sans MS" charset="0"/>
                <a:cs typeface="Comic Sans MS" charset="0"/>
              </a:rPr>
              <a:t>of and we all </a:t>
            </a:r>
            <a:r>
              <a:rPr lang="en-US" sz="3600">
                <a:solidFill>
                  <a:srgbClr val="FF0000"/>
                </a:solidFill>
                <a:latin typeface="Comic Sans MS" charset="0"/>
                <a:ea typeface="Comic Sans MS" charset="0"/>
                <a:cs typeface="Comic Sans MS" charset="0"/>
              </a:rPr>
              <a:t>have </a:t>
            </a:r>
            <a:r>
              <a:rPr lang="en-US" sz="3600">
                <a:solidFill>
                  <a:srgbClr val="000000"/>
                </a:solidFill>
                <a:latin typeface="Comic Sans MS" charset="0"/>
                <a:ea typeface="Comic Sans MS" charset="0"/>
                <a:cs typeface="Comic Sans MS" charset="0"/>
              </a:rPr>
              <a:t>it at </a:t>
            </a:r>
            <a:r>
              <a:rPr lang="en-US" sz="3600">
                <a:solidFill>
                  <a:srgbClr val="FF0000"/>
                </a:solidFill>
                <a:latin typeface="Comic Sans MS" charset="0"/>
                <a:ea typeface="Comic Sans MS" charset="0"/>
                <a:cs typeface="Comic Sans MS" charset="0"/>
              </a:rPr>
              <a:t>home</a:t>
            </a:r>
            <a:r>
              <a:rPr lang="en-US" sz="3600">
                <a:solidFill>
                  <a:srgbClr val="000000"/>
                </a:solidFill>
                <a:latin typeface="Comic Sans MS" charset="0"/>
                <a:ea typeface="Comic Sans MS" charset="0"/>
                <a:cs typeface="Comic Sans MS" charset="0"/>
              </a:rPr>
              <a:t>, so no </a:t>
            </a:r>
            <a:r>
              <a:rPr lang="en-US" sz="3600">
                <a:solidFill>
                  <a:srgbClr val="FF0000"/>
                </a:solidFill>
                <a:latin typeface="Comic Sans MS" charset="0"/>
                <a:ea typeface="Comic Sans MS" charset="0"/>
                <a:cs typeface="Comic Sans MS" charset="0"/>
              </a:rPr>
              <a:t>need </a:t>
            </a:r>
            <a:r>
              <a:rPr lang="en-US" sz="3600">
                <a:solidFill>
                  <a:srgbClr val="000000"/>
                </a:solidFill>
                <a:latin typeface="Comic Sans MS" charset="0"/>
                <a:ea typeface="Comic Sans MS" charset="0"/>
                <a:cs typeface="Comic Sans MS" charset="0"/>
              </a:rPr>
              <a:t>to </a:t>
            </a:r>
            <a:r>
              <a:rPr lang="en-US" sz="3600">
                <a:solidFill>
                  <a:srgbClr val="FF0000"/>
                </a:solidFill>
                <a:latin typeface="Comic Sans MS" charset="0"/>
                <a:ea typeface="Comic Sans MS" charset="0"/>
                <a:cs typeface="Comic Sans MS" charset="0"/>
              </a:rPr>
              <a:t>splash </a:t>
            </a:r>
            <a:r>
              <a:rPr lang="en-US" sz="3600">
                <a:solidFill>
                  <a:srgbClr val="000000"/>
                </a:solidFill>
                <a:latin typeface="Comic Sans MS" charset="0"/>
                <a:ea typeface="Comic Sans MS" charset="0"/>
                <a:cs typeface="Comic Sans MS" charset="0"/>
              </a:rPr>
              <a:t>out and </a:t>
            </a:r>
            <a:r>
              <a:rPr lang="en-US" sz="3600">
                <a:solidFill>
                  <a:srgbClr val="FF0000"/>
                </a:solidFill>
                <a:latin typeface="Comic Sans MS" charset="0"/>
                <a:ea typeface="Comic Sans MS" charset="0"/>
                <a:cs typeface="Comic Sans MS" charset="0"/>
              </a:rPr>
              <a:t>spend lots </a:t>
            </a:r>
            <a:r>
              <a:rPr lang="en-US" sz="3600">
                <a:solidFill>
                  <a:srgbClr val="000000"/>
                </a:solidFill>
                <a:latin typeface="Comic Sans MS" charset="0"/>
                <a:ea typeface="Comic Sans MS" charset="0"/>
                <a:cs typeface="Comic Sans MS" charset="0"/>
              </a:rPr>
              <a:t>of </a:t>
            </a:r>
            <a:r>
              <a:rPr lang="en-US" sz="3600">
                <a:solidFill>
                  <a:srgbClr val="FF0000"/>
                </a:solidFill>
                <a:latin typeface="Comic Sans MS" charset="0"/>
                <a:ea typeface="Comic Sans MS" charset="0"/>
                <a:cs typeface="Comic Sans MS" charset="0"/>
              </a:rPr>
              <a:t>money </a:t>
            </a:r>
            <a:r>
              <a:rPr lang="en-US" sz="3600">
                <a:solidFill>
                  <a:srgbClr val="000000"/>
                </a:solidFill>
                <a:latin typeface="Comic Sans MS" charset="0"/>
                <a:ea typeface="Comic Sans MS" charset="0"/>
                <a:cs typeface="Comic Sans MS" charset="0"/>
              </a:rPr>
              <a:t>on </a:t>
            </a:r>
            <a:r>
              <a:rPr lang="en-US" sz="3600">
                <a:solidFill>
                  <a:srgbClr val="FF0000"/>
                </a:solidFill>
                <a:latin typeface="Comic Sans MS" charset="0"/>
                <a:ea typeface="Comic Sans MS" charset="0"/>
                <a:cs typeface="Comic Sans MS" charset="0"/>
              </a:rPr>
              <a:t>expensive mouth ulcer creams</a:t>
            </a:r>
            <a:r>
              <a:rPr lang="en-US" sz="3600">
                <a:solidFill>
                  <a:srgbClr val="000000"/>
                </a:solidFill>
                <a:latin typeface="Comic Sans MS" charset="0"/>
                <a:ea typeface="Comic Sans MS" charset="0"/>
                <a:cs typeface="Comic Sans MS" charset="0"/>
              </a:rPr>
              <a:t>.</a:t>
            </a:r>
            <a:r>
              <a:rPr lang="en-GB" sz="3600">
                <a:solidFill>
                  <a:srgbClr val="000000"/>
                </a:solidFill>
                <a:latin typeface="Comic Sans MS" charset="0"/>
                <a:ea typeface="Comic Sans MS" charset="0"/>
                <a:cs typeface="Comic Sans MS" charset="0"/>
              </a:rPr>
              <a:t> </a:t>
            </a:r>
            <a:endParaRPr lang="en-GB" sz="360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84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8436"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18437"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38"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39"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0"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1"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2"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3"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4" name="Rectangle 11"/>
          <p:cNvSpPr>
            <a:spLocks noChangeArrowheads="1"/>
          </p:cNvSpPr>
          <p:nvPr/>
        </p:nvSpPr>
        <p:spPr bwMode="auto">
          <a:xfrm>
            <a:off x="4038600" y="2819400"/>
            <a:ext cx="2057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5"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6"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7"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8"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8449"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3923" y="389727"/>
            <a:ext cx="8890000" cy="6223000"/>
          </a:xfrm>
          <a:prstGeom prst="rect">
            <a:avLst/>
          </a:prstGeom>
        </p:spPr>
      </p:pic>
      <p:pic>
        <p:nvPicPr>
          <p:cNvPr id="6" name="Picture 5"/>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94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9460"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19461"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2"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3"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4"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5"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6"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7"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8"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69"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70"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71"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19472"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048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048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048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86"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87"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88"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89"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0"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1"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2"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3"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4"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0495"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15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0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1509"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0"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1"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2"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3"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4"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5"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6"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7"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1518"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253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2532"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2533"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4"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5"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6"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8"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3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40"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2541"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355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3556"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3557"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58"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59"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60"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61"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62"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63"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3564"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457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4580"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4581"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2"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3"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4"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5"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6"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4587"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560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560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560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6"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8" name="Rectangle 13"/>
          <p:cNvSpPr>
            <a:spLocks noChangeArrowheads="1"/>
          </p:cNvSpPr>
          <p:nvPr/>
        </p:nvSpPr>
        <p:spPr bwMode="auto">
          <a:xfrm>
            <a:off x="1295400" y="4545644"/>
            <a:ext cx="6705600" cy="1855155"/>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10"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560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560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2560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6"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0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25610"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662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662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441682"/>
            <a:ext cx="7276302" cy="252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18497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88490" y="4858002"/>
            <a:ext cx="3943381" cy="374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69494" y="4438668"/>
            <a:ext cx="2700011"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328264" y="4381401"/>
            <a:ext cx="3817533"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7397"/>
            <a:ext cx="8772253" cy="6075659"/>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441682"/>
            <a:ext cx="7276302" cy="252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18497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69494" y="4438668"/>
            <a:ext cx="2700011"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328264" y="4381401"/>
            <a:ext cx="3817533"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2127975" cy="476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38601" y="1441682"/>
            <a:ext cx="410719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18497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69494" y="4438668"/>
            <a:ext cx="2700011"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328264" y="4381401"/>
            <a:ext cx="3817533" cy="41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14400" y="1447800"/>
            <a:ext cx="2127975" cy="476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69495" y="1838333"/>
            <a:ext cx="7276302" cy="2441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5" name="TextBox 4"/>
          <p:cNvSpPr txBox="1"/>
          <p:nvPr/>
        </p:nvSpPr>
        <p:spPr>
          <a:xfrm>
            <a:off x="4770783" y="5206073"/>
            <a:ext cx="3375014" cy="923330"/>
          </a:xfrm>
          <a:prstGeom prst="rect">
            <a:avLst/>
          </a:prstGeom>
          <a:noFill/>
        </p:spPr>
        <p:txBody>
          <a:bodyPr wrap="square" rtlCol="0">
            <a:spAutoFit/>
          </a:bodyPr>
          <a:lstStyle/>
          <a:p>
            <a:endParaRPr lang="en-US" dirty="0" smtClean="0"/>
          </a:p>
          <a:p>
            <a:r>
              <a:rPr lang="en-US" dirty="0" smtClean="0">
                <a:solidFill>
                  <a:srgbClr val="FF0000"/>
                </a:solidFill>
              </a:rPr>
              <a:t>History of the Bassoon</a:t>
            </a:r>
          </a:p>
          <a:p>
            <a:r>
              <a:rPr lang="en-US" dirty="0" smtClean="0">
                <a:solidFill>
                  <a:srgbClr val="FF0000"/>
                </a:solidFill>
              </a:rPr>
              <a:t>http://</a:t>
            </a:r>
            <a:r>
              <a:rPr lang="en-US" dirty="0" err="1" smtClean="0">
                <a:solidFill>
                  <a:srgbClr val="FF0000"/>
                </a:solidFill>
              </a:rPr>
              <a:t>library.thinkquest.org</a:t>
            </a:r>
            <a:endParaRPr lang="en-US"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43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4340"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MYSTERY TEXTS</a:t>
            </a:r>
          </a:p>
        </p:txBody>
      </p:sp>
      <p:pic>
        <p:nvPicPr>
          <p:cNvPr id="14341" name="Picture 6"/>
          <p:cNvPicPr>
            <a:picLocks noChangeAspect="1"/>
          </p:cNvPicPr>
          <p:nvPr/>
        </p:nvPicPr>
        <p:blipFill>
          <a:blip r:embed="rId3"/>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1251" name="Text Box 3"/>
          <p:cNvSpPr txBox="1">
            <a:spLocks noChangeArrowheads="1"/>
          </p:cNvSpPr>
          <p:nvPr/>
        </p:nvSpPr>
        <p:spPr bwMode="auto">
          <a:xfrm>
            <a:off x="457200" y="1371600"/>
            <a:ext cx="7848600" cy="4614863"/>
          </a:xfrm>
          <a:prstGeom prst="rect">
            <a:avLst/>
          </a:prstGeom>
          <a:noFill/>
          <a:ln w="9525">
            <a:noFill/>
            <a:miter lim="800000"/>
            <a:headEnd/>
            <a:tailEnd/>
          </a:ln>
        </p:spPr>
        <p:txBody>
          <a:bodyPr>
            <a:prstTxWarp prst="textNoShape">
              <a:avLst/>
            </a:prstTxWarp>
            <a:spAutoFit/>
          </a:bodyPr>
          <a:lstStyle/>
          <a:p>
            <a:r>
              <a:rPr lang="en-GB" sz="1600" b="1">
                <a:ea typeface="Times" charset="0"/>
                <a:cs typeface="Times" charset="0"/>
              </a:rPr>
              <a:t>The Life of Charles Dickens</a:t>
            </a:r>
          </a:p>
          <a:p>
            <a:r>
              <a:rPr lang="en-GB" sz="1600" b="1">
                <a:ea typeface="Times" charset="0"/>
                <a:cs typeface="Times" charset="0"/>
              </a:rPr>
              <a:t>Chapter 1</a:t>
            </a:r>
          </a:p>
          <a:p>
            <a:endParaRPr lang="en-GB" sz="1600" b="1">
              <a:ea typeface="Times" charset="0"/>
              <a:cs typeface="Times" charset="0"/>
            </a:endParaRPr>
          </a:p>
          <a:p>
            <a:r>
              <a:rPr lang="en-GB" sz="1600">
                <a:ea typeface="Times" charset="0"/>
                <a:cs typeface="Times" charset="0"/>
              </a:rPr>
              <a:t>CHARLES DICKENS, the most popular novelist of the century, and one of the greatest humorists that England has produced, was born at Lanport, in Portsea, on Friday, the seventh of February, 1812.</a:t>
            </a:r>
          </a:p>
          <a:p>
            <a:endParaRPr lang="en-GB" sz="1600">
              <a:ea typeface="Times" charset="0"/>
              <a:cs typeface="Times" charset="0"/>
            </a:endParaRPr>
          </a:p>
          <a:p>
            <a:r>
              <a:rPr lang="en-GB" sz="1600">
                <a:ea typeface="Times" charset="0"/>
                <a:cs typeface="Times" charset="0"/>
              </a:rPr>
              <a:t>His father, John Dickens, a clerk in the navy pay-office, was at this time stationed in the Portsmouth Dockyard.  He had made acquaintance with the lady, Elizabeth Barrow, who became afterwards his wife, through her elder brother, Thomas Barrow, also engaged on the establishment at Somerset House, and she bore him in all a family of eight children, of whom two died in infancy.  The eldest, Fanny (born 1810), was followed by Charles (entered in the baptismal register of Portsea as Charles John Huffham, though on the very rare occasions when he subscribed that name he wrote Huffam); by another son, named Alfred, who died in childhood; by Letitia (born 1816); by another daughter, Harriet, who died also in childhood; by Frederick (born 1820); by Alfred Lamert (born 1822); and by Augustus (born 1827).</a:t>
            </a:r>
          </a:p>
          <a:p>
            <a:endParaRPr lang="en-GB" sz="1600">
              <a:ea typeface="Times" charset="0"/>
              <a:cs typeface="Times" charset="0"/>
            </a:endParaRPr>
          </a:p>
          <a:p>
            <a:pPr>
              <a:spcBef>
                <a:spcPct val="50000"/>
              </a:spcBef>
            </a:pPr>
            <a:endParaRPr lang="en-GB" sz="16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dissolve">
                                      <p:cBhvr>
                                        <p:cTn id="7" dur="500"/>
                                        <p:tgtEl>
                                          <p:spTgt spid="18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40" name="Text Box 4"/>
          <p:cNvSpPr txBox="1">
            <a:spLocks noChangeArrowheads="1"/>
          </p:cNvSpPr>
          <p:nvPr/>
        </p:nvSpPr>
        <p:spPr bwMode="auto">
          <a:xfrm>
            <a:off x="457200" y="1371600"/>
            <a:ext cx="7848600" cy="5118100"/>
          </a:xfrm>
          <a:prstGeom prst="rect">
            <a:avLst/>
          </a:prstGeom>
          <a:noFill/>
          <a:ln w="9525">
            <a:noFill/>
            <a:miter lim="800000"/>
            <a:headEnd/>
            <a:tailEnd/>
          </a:ln>
        </p:spPr>
        <p:txBody>
          <a:bodyPr>
            <a:prstTxWarp prst="textNoShape">
              <a:avLst/>
            </a:prstTxWarp>
            <a:spAutoFit/>
          </a:bodyPr>
          <a:lstStyle/>
          <a:p>
            <a:r>
              <a:rPr lang="en-GB" sz="1600" b="1">
                <a:ea typeface="Times" charset="0"/>
                <a:cs typeface="Times" charset="0"/>
              </a:rPr>
              <a:t>DICKENS</a:t>
            </a:r>
          </a:p>
          <a:p>
            <a:endParaRPr lang="en-GB" sz="1600">
              <a:ea typeface="Times" charset="0"/>
              <a:cs typeface="Times" charset="0"/>
            </a:endParaRPr>
          </a:p>
          <a:p>
            <a:r>
              <a:rPr lang="en-GB" sz="1600">
                <a:ea typeface="Times" charset="0"/>
                <a:cs typeface="Times" charset="0"/>
              </a:rPr>
              <a:t>CHARLES DICKENS was dead.  He lay on a narrow green sofa – but there was room enough for him, so spare had he become – in the dining room of Gad’s Hill Place.  He had died in the house which he had first seen as a small boy and which his father had pointed out to him as a suitable object of his ambitions; so great was his father’s hold upon his life that, forty years later, he had bought it.  Now he had gone.  It was customary to close the blinds and curtains, thus enshrouding the corpse in darkness before its last journey to the tomb; but in the dining room of Gad’s Hill the curtains were pulled apart and on this June day the bright sunshine streamed in, glittering on the large mirrors around the room.  The family beside him knew how he enjoyed the light, how he needed the light; and they understood, too, that none of the conventional sombreness of the late Victorian period – the year was 1870 – had ever touched him.</a:t>
            </a:r>
          </a:p>
          <a:p>
            <a:endParaRPr lang="en-GB" sz="1600">
              <a:ea typeface="Times" charset="0"/>
              <a:cs typeface="Times" charset="0"/>
            </a:endParaRPr>
          </a:p>
          <a:p>
            <a:r>
              <a:rPr lang="en-GB" sz="1600">
                <a:ea typeface="Times" charset="0"/>
                <a:cs typeface="Times" charset="0"/>
              </a:rPr>
              <a:t>All the lines and wrinkles which marked the passage of his life were new erased in the stillness of death.  He was not old – he died in his fifty-eighth year – but there had  been signs of premature ageing on a visage so marked and worn; he had acquired, it was said, a “sarcastic look”.  But now all that was gone and his daughter, Katey, who watched him as he lay dead, noticed how there once more emerged upon his face “beauty and pathos”. </a:t>
            </a:r>
            <a:endParaRPr lang="en-GB" sz="1000">
              <a:ea typeface="Times" charset="0"/>
              <a:cs typeface="Times" charset="0"/>
            </a:endParaRPr>
          </a:p>
          <a:p>
            <a:endParaRPr lang="en-GB" sz="1000">
              <a:ea typeface="Times" charset="0"/>
              <a:cs typeface="Times" charset="0"/>
            </a:endParaRPr>
          </a:p>
          <a:p>
            <a:pPr>
              <a:spcBef>
                <a:spcPct val="50000"/>
              </a:spcBef>
            </a:pPr>
            <a:endParaRPr lang="en-GB" sz="10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755167"/>
            <a:ext cx="7796215" cy="4832092"/>
          </a:xfrm>
          <a:prstGeom prst="rect">
            <a:avLst/>
          </a:prstGeom>
          <a:noFill/>
        </p:spPr>
        <p:txBody>
          <a:bodyPr wrap="square" rtlCol="0">
            <a:spAutoFit/>
          </a:bodyPr>
          <a:lstStyle/>
          <a:p>
            <a:r>
              <a:rPr lang="en-GB" sz="4400" dirty="0" smtClean="0">
                <a:ea typeface="Times" charset="0"/>
                <a:cs typeface="Times" charset="0"/>
              </a:rPr>
              <a:t>It was a bitterly cold day. Everyone was in black. The cars were black too. There were people standing around in a group waiting for the coffin. Crows were flying in the sky. It was really eerie.</a:t>
            </a:r>
            <a:endParaRPr lang="en-GB" sz="4400" dirty="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755167"/>
            <a:ext cx="7796215" cy="5262980"/>
          </a:xfrm>
          <a:prstGeom prst="rect">
            <a:avLst/>
          </a:prstGeom>
          <a:noFill/>
        </p:spPr>
        <p:txBody>
          <a:bodyPr wrap="square" rtlCol="0">
            <a:spAutoFit/>
          </a:bodyPr>
          <a:lstStyle/>
          <a:p>
            <a:r>
              <a:rPr lang="en-GB" sz="2800" dirty="0" smtClean="0">
                <a:ea typeface="Times" charset="0"/>
                <a:cs typeface="Times" charset="0"/>
              </a:rPr>
              <a:t>The </a:t>
            </a:r>
            <a:r>
              <a:rPr lang="en-GB" sz="2800" dirty="0" smtClean="0">
                <a:ea typeface="Times" charset="0"/>
                <a:cs typeface="Times" charset="0"/>
              </a:rPr>
              <a:t>undertaker's men were like crows, stiff and black, and the cars were black, lined up beside the path that led to the church; and we, we too were black, as we stood in our pathetic, awkward group waiting for them to lift out the coffin and shoulder it, and for the clergyman to arrange himself; and he was another black crow in his long cloak.</a:t>
            </a:r>
          </a:p>
          <a:p>
            <a:endParaRPr lang="en-GB" sz="2800" dirty="0" smtClean="0">
              <a:ea typeface="Times" charset="0"/>
              <a:cs typeface="Times" charset="0"/>
            </a:endParaRPr>
          </a:p>
          <a:p>
            <a:r>
              <a:rPr lang="en-GB" sz="2800" dirty="0" smtClean="0">
                <a:ea typeface="Times" charset="0"/>
                <a:cs typeface="Times" charset="0"/>
              </a:rPr>
              <a:t>And then the real crows rose suddenly from the trees and from the fields, whirled up like scraps of blackened paper from a bonfire, and circled, caw-caw-</a:t>
            </a:r>
            <a:r>
              <a:rPr lang="en-GB" sz="2800" dirty="0" err="1" smtClean="0">
                <a:ea typeface="Times" charset="0"/>
                <a:cs typeface="Times" charset="0"/>
              </a:rPr>
              <a:t>ing</a:t>
            </a:r>
            <a:r>
              <a:rPr lang="en-GB" sz="2800" dirty="0" smtClean="0">
                <a:ea typeface="Times" charset="0"/>
                <a:cs typeface="Times" charset="0"/>
              </a:rPr>
              <a:t> above our heads.</a:t>
            </a:r>
            <a:endParaRPr lang="en-GB" sz="2800" dirty="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7200" dirty="0" smtClean="0"/>
              <a:t>Make it </a:t>
            </a:r>
            <a:r>
              <a:rPr lang="en-US" sz="7200" dirty="0" smtClean="0"/>
              <a:t>an </a:t>
            </a:r>
            <a:r>
              <a:rPr lang="en-US" sz="7200" dirty="0" smtClean="0"/>
              <a:t>A*</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995343" y="1430240"/>
            <a:ext cx="4793664" cy="369332"/>
          </a:xfrm>
          <a:prstGeom prst="rect">
            <a:avLst/>
          </a:prstGeom>
          <a:noFill/>
        </p:spPr>
        <p:txBody>
          <a:bodyPr wrap="square" rtlCol="0">
            <a:spAutoFit/>
          </a:bodyPr>
          <a:lstStyle/>
          <a:p>
            <a:endParaRPr lang="en-US" dirty="0"/>
          </a:p>
        </p:txBody>
      </p:sp>
      <p:sp>
        <p:nvSpPr>
          <p:cNvPr id="7" name="TextBox 6"/>
          <p:cNvSpPr txBox="1"/>
          <p:nvPr/>
        </p:nvSpPr>
        <p:spPr>
          <a:xfrm>
            <a:off x="652120" y="1430240"/>
            <a:ext cx="7642405" cy="3416320"/>
          </a:xfrm>
          <a:prstGeom prst="rect">
            <a:avLst/>
          </a:prstGeom>
          <a:noFill/>
        </p:spPr>
        <p:txBody>
          <a:bodyPr wrap="square" rtlCol="0">
            <a:spAutoFit/>
          </a:bodyPr>
          <a:lstStyle/>
          <a:p>
            <a:r>
              <a:rPr lang="en-US" sz="2400" dirty="0" smtClean="0"/>
              <a:t> </a:t>
            </a:r>
          </a:p>
          <a:p>
            <a:pPr marL="342900" indent="-342900">
              <a:buFont typeface="Arial"/>
              <a:buChar char="•"/>
            </a:pPr>
            <a:r>
              <a:rPr lang="en-US" sz="2400" dirty="0" smtClean="0"/>
              <a:t>consider </a:t>
            </a:r>
            <a:r>
              <a:rPr lang="en-US" sz="2400" dirty="0" smtClean="0"/>
              <a:t>alternative interpretations in poetry </a:t>
            </a:r>
            <a:r>
              <a:rPr lang="en-US" sz="2400" dirty="0" smtClean="0"/>
              <a:t>analysis</a:t>
            </a:r>
          </a:p>
          <a:p>
            <a:pPr marL="342900" indent="-342900">
              <a:buFont typeface="Arial"/>
              <a:buChar char="•"/>
            </a:pPr>
            <a:r>
              <a:rPr lang="en-US" sz="2400" dirty="0" smtClean="0"/>
              <a:t>evaluate </a:t>
            </a:r>
            <a:r>
              <a:rPr lang="en-US" sz="2400" dirty="0" smtClean="0"/>
              <a:t>the writer's </a:t>
            </a:r>
            <a:r>
              <a:rPr lang="en-US" sz="2400" dirty="0" smtClean="0"/>
              <a:t>techniques</a:t>
            </a:r>
          </a:p>
          <a:p>
            <a:pPr marL="342900" indent="-342900">
              <a:buFont typeface="Arial"/>
              <a:buChar char="•"/>
            </a:pPr>
            <a:r>
              <a:rPr lang="en-US" sz="2400" dirty="0" smtClean="0"/>
              <a:t>use </a:t>
            </a:r>
            <a:r>
              <a:rPr lang="en-US" sz="2400" dirty="0" smtClean="0"/>
              <a:t>technical vocabulary to describe </a:t>
            </a:r>
            <a:r>
              <a:rPr lang="en-US" sz="2400" dirty="0" smtClean="0"/>
              <a:t>language</a:t>
            </a:r>
          </a:p>
          <a:p>
            <a:pPr marL="342900" indent="-342900">
              <a:buFont typeface="Arial"/>
              <a:buChar char="•"/>
            </a:pPr>
            <a:r>
              <a:rPr lang="en-US" sz="2400" dirty="0" smtClean="0"/>
              <a:t>independently </a:t>
            </a:r>
            <a:r>
              <a:rPr lang="en-US" sz="2400" dirty="0" err="1" smtClean="0"/>
              <a:t>analyse</a:t>
            </a:r>
            <a:r>
              <a:rPr lang="en-US" sz="2400" dirty="0" smtClean="0"/>
              <a:t> texts and be original in their </a:t>
            </a:r>
            <a:r>
              <a:rPr lang="en-US" sz="2400" dirty="0" smtClean="0"/>
              <a:t>interpretations</a:t>
            </a:r>
          </a:p>
          <a:p>
            <a:pPr marL="342900" indent="-342900">
              <a:buFont typeface="Arial"/>
              <a:buChar char="•"/>
            </a:pPr>
            <a:r>
              <a:rPr lang="en-US" sz="2400" dirty="0" smtClean="0"/>
              <a:t>use </a:t>
            </a:r>
            <a:r>
              <a:rPr lang="en-US" sz="2400" dirty="0" smtClean="0"/>
              <a:t>sophisticated </a:t>
            </a:r>
            <a:r>
              <a:rPr lang="en-US" sz="2400" dirty="0" smtClean="0"/>
              <a:t>vocabulary</a:t>
            </a:r>
          </a:p>
          <a:p>
            <a:pPr marL="342900" indent="-342900">
              <a:buFont typeface="Arial"/>
              <a:buChar char="•"/>
            </a:pPr>
            <a:r>
              <a:rPr lang="en-US" sz="2400" dirty="0" smtClean="0"/>
              <a:t>experiment </a:t>
            </a:r>
            <a:r>
              <a:rPr lang="en-US" sz="2400" dirty="0" smtClean="0"/>
              <a:t>with language for </a:t>
            </a:r>
            <a:r>
              <a:rPr lang="en-US" sz="2400" dirty="0" smtClean="0"/>
              <a:t>effect</a:t>
            </a:r>
          </a:p>
          <a:p>
            <a:pPr marL="342900" indent="-342900">
              <a:buFont typeface="Arial"/>
              <a:buChar char="•"/>
            </a:pPr>
            <a:r>
              <a:rPr lang="en-US" sz="2400" dirty="0" smtClean="0"/>
              <a:t>be </a:t>
            </a:r>
            <a:r>
              <a:rPr lang="en-US" sz="2400" dirty="0" smtClean="0"/>
              <a:t>original in their writing</a:t>
            </a:r>
            <a:endParaRPr lang="en-US" sz="2400" dirty="0"/>
          </a:p>
        </p:txBody>
      </p:sp>
      <p:sp>
        <p:nvSpPr>
          <p:cNvPr id="8" name="TextBox 7"/>
          <p:cNvSpPr txBox="1"/>
          <p:nvPr/>
        </p:nvSpPr>
        <p:spPr>
          <a:xfrm>
            <a:off x="823732" y="1060908"/>
            <a:ext cx="5697481" cy="461665"/>
          </a:xfrm>
          <a:prstGeom prst="rect">
            <a:avLst/>
          </a:prstGeom>
          <a:noFill/>
        </p:spPr>
        <p:txBody>
          <a:bodyPr wrap="square" rtlCol="0">
            <a:spAutoFit/>
          </a:bodyPr>
          <a:lstStyle/>
          <a:p>
            <a:r>
              <a:rPr lang="en-US" sz="2400" dirty="0" smtClean="0"/>
              <a:t>A* students need to: </a:t>
            </a:r>
            <a:endParaRPr lang="en-US" sz="2400" dirty="0"/>
          </a:p>
        </p:txBody>
      </p:sp>
      <p:cxnSp>
        <p:nvCxnSpPr>
          <p:cNvPr id="11" name="Straight Connector 10"/>
          <p:cNvCxnSpPr/>
          <p:nvPr/>
        </p:nvCxnSpPr>
        <p:spPr>
          <a:xfrm>
            <a:off x="838200" y="1676400"/>
            <a:ext cx="723054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lide(from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slide(from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slide(from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slide(from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What</a:t>
            </a:r>
            <a:endParaRPr lang="en-US" sz="8800" dirty="0"/>
          </a:p>
        </p:txBody>
      </p:sp>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995343" y="1430240"/>
            <a:ext cx="4793664" cy="369332"/>
          </a:xfrm>
          <a:prstGeom prst="rect">
            <a:avLst/>
          </a:prstGeom>
          <a:noFill/>
        </p:spPr>
        <p:txBody>
          <a:bodyPr wrap="square" rtlCol="0">
            <a:spAutoFit/>
          </a:bodyPr>
          <a:lstStyle/>
          <a:p>
            <a:endParaRPr lang="en-US" dirty="0"/>
          </a:p>
        </p:txBody>
      </p:sp>
      <p:sp>
        <p:nvSpPr>
          <p:cNvPr id="7" name="TextBox 6"/>
          <p:cNvSpPr txBox="1"/>
          <p:nvPr/>
        </p:nvSpPr>
        <p:spPr>
          <a:xfrm>
            <a:off x="1361445" y="2288384"/>
            <a:ext cx="7642405" cy="1938992"/>
          </a:xfrm>
          <a:prstGeom prst="rect">
            <a:avLst/>
          </a:prstGeom>
          <a:noFill/>
        </p:spPr>
        <p:txBody>
          <a:bodyPr wrap="square" rtlCol="0">
            <a:spAutoFit/>
          </a:bodyPr>
          <a:lstStyle/>
          <a:p>
            <a:pPr marL="457200" indent="-457200">
              <a:buFont typeface="Arial"/>
              <a:buChar char="•"/>
            </a:pPr>
            <a:r>
              <a:rPr lang="en-US" sz="4000" dirty="0" smtClean="0"/>
              <a:t>original</a:t>
            </a:r>
          </a:p>
          <a:p>
            <a:pPr marL="457200" indent="-457200">
              <a:buFont typeface="Arial"/>
              <a:buChar char="•"/>
            </a:pPr>
            <a:r>
              <a:rPr lang="en-US" sz="4000" dirty="0" smtClean="0"/>
              <a:t>sophisticated</a:t>
            </a:r>
          </a:p>
          <a:p>
            <a:pPr marL="457200" indent="-457200">
              <a:buFont typeface="Arial"/>
              <a:buChar char="•"/>
            </a:pPr>
            <a:r>
              <a:rPr lang="en-US" sz="4000" dirty="0" smtClean="0"/>
              <a:t>impressive</a:t>
            </a:r>
            <a:endParaRPr lang="en-US" sz="4000" dirty="0"/>
          </a:p>
        </p:txBody>
      </p:sp>
      <p:sp>
        <p:nvSpPr>
          <p:cNvPr id="8" name="TextBox 7"/>
          <p:cNvSpPr txBox="1"/>
          <p:nvPr/>
        </p:nvSpPr>
        <p:spPr>
          <a:xfrm>
            <a:off x="823732" y="1060908"/>
            <a:ext cx="5697481" cy="646331"/>
          </a:xfrm>
          <a:prstGeom prst="rect">
            <a:avLst/>
          </a:prstGeom>
          <a:noFill/>
        </p:spPr>
        <p:txBody>
          <a:bodyPr wrap="square" rtlCol="0">
            <a:spAutoFit/>
          </a:bodyPr>
          <a:lstStyle/>
          <a:p>
            <a:r>
              <a:rPr lang="en-US" sz="3600" dirty="0" smtClean="0"/>
              <a:t>Key words</a:t>
            </a:r>
            <a:r>
              <a:rPr lang="en-US" sz="3600" dirty="0" smtClean="0"/>
              <a:t>:</a:t>
            </a:r>
            <a:r>
              <a:rPr lang="en-US" sz="3600" dirty="0" smtClean="0"/>
              <a:t> </a:t>
            </a:r>
            <a:endParaRPr lang="en-US" sz="3600" dirty="0"/>
          </a:p>
        </p:txBody>
      </p:sp>
      <p:cxnSp>
        <p:nvCxnSpPr>
          <p:cNvPr id="11" name="Straight Connector 10"/>
          <p:cNvCxnSpPr/>
          <p:nvPr/>
        </p:nvCxnSpPr>
        <p:spPr>
          <a:xfrm>
            <a:off x="838200" y="1676400"/>
            <a:ext cx="723054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7200" dirty="0" smtClean="0"/>
              <a:t>Make it </a:t>
            </a:r>
            <a:r>
              <a:rPr lang="en-US" sz="7200" dirty="0" smtClean="0"/>
              <a:t>an </a:t>
            </a:r>
            <a:r>
              <a:rPr lang="en-US" sz="7200" dirty="0" smtClean="0"/>
              <a:t>A*</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995343" y="1430240"/>
            <a:ext cx="4793664" cy="369332"/>
          </a:xfrm>
          <a:prstGeom prst="rect">
            <a:avLst/>
          </a:prstGeom>
          <a:noFill/>
        </p:spPr>
        <p:txBody>
          <a:bodyPr wrap="square" rtlCol="0">
            <a:spAutoFit/>
          </a:bodyPr>
          <a:lstStyle/>
          <a:p>
            <a:endParaRPr lang="en-US" dirty="0"/>
          </a:p>
        </p:txBody>
      </p:sp>
      <p:sp>
        <p:nvSpPr>
          <p:cNvPr id="7" name="TextBox 6"/>
          <p:cNvSpPr txBox="1"/>
          <p:nvPr/>
        </p:nvSpPr>
        <p:spPr>
          <a:xfrm>
            <a:off x="652120" y="1430240"/>
            <a:ext cx="7642405" cy="3416320"/>
          </a:xfrm>
          <a:prstGeom prst="rect">
            <a:avLst/>
          </a:prstGeom>
          <a:noFill/>
        </p:spPr>
        <p:txBody>
          <a:bodyPr wrap="square" rtlCol="0">
            <a:spAutoFit/>
          </a:bodyPr>
          <a:lstStyle/>
          <a:p>
            <a:r>
              <a:rPr lang="en-US" sz="2400" dirty="0" smtClean="0"/>
              <a:t> </a:t>
            </a:r>
          </a:p>
          <a:p>
            <a:pPr marL="342900" indent="-342900">
              <a:buFont typeface="Arial"/>
              <a:buChar char="•"/>
            </a:pPr>
            <a:r>
              <a:rPr lang="en-US" sz="2400" dirty="0" smtClean="0"/>
              <a:t>consider </a:t>
            </a:r>
            <a:r>
              <a:rPr lang="en-US" sz="2400" dirty="0" smtClean="0"/>
              <a:t>alternative interpretations in poetry </a:t>
            </a:r>
            <a:r>
              <a:rPr lang="en-US" sz="2400" dirty="0" smtClean="0"/>
              <a:t>analysis</a:t>
            </a:r>
          </a:p>
          <a:p>
            <a:pPr marL="342900" indent="-342900">
              <a:buFont typeface="Arial"/>
              <a:buChar char="•"/>
            </a:pPr>
            <a:r>
              <a:rPr lang="en-US" sz="2400" dirty="0" smtClean="0"/>
              <a:t>evaluate </a:t>
            </a:r>
            <a:r>
              <a:rPr lang="en-US" sz="2400" dirty="0" smtClean="0"/>
              <a:t>the writer's </a:t>
            </a:r>
            <a:r>
              <a:rPr lang="en-US" sz="2400" dirty="0" smtClean="0"/>
              <a:t>techniques</a:t>
            </a:r>
          </a:p>
          <a:p>
            <a:pPr marL="342900" indent="-342900">
              <a:buFont typeface="Arial"/>
              <a:buChar char="•"/>
            </a:pPr>
            <a:r>
              <a:rPr lang="en-US" sz="2400" dirty="0" smtClean="0"/>
              <a:t>use </a:t>
            </a:r>
            <a:r>
              <a:rPr lang="en-US" sz="2400" dirty="0" smtClean="0"/>
              <a:t>technical vocabulary to describe </a:t>
            </a:r>
            <a:r>
              <a:rPr lang="en-US" sz="2400" dirty="0" smtClean="0"/>
              <a:t>language</a:t>
            </a:r>
          </a:p>
          <a:p>
            <a:pPr marL="342900" indent="-342900">
              <a:buFont typeface="Arial"/>
              <a:buChar char="•"/>
            </a:pPr>
            <a:r>
              <a:rPr lang="en-US" sz="2400" dirty="0" smtClean="0"/>
              <a:t>independently </a:t>
            </a:r>
            <a:r>
              <a:rPr lang="en-US" sz="2400" dirty="0" err="1" smtClean="0"/>
              <a:t>analyse</a:t>
            </a:r>
            <a:r>
              <a:rPr lang="en-US" sz="2400" dirty="0" smtClean="0"/>
              <a:t> texts and be original in their </a:t>
            </a:r>
            <a:r>
              <a:rPr lang="en-US" sz="2400" dirty="0" smtClean="0"/>
              <a:t>interpretations</a:t>
            </a:r>
          </a:p>
          <a:p>
            <a:pPr marL="342900" indent="-342900">
              <a:buFont typeface="Arial"/>
              <a:buChar char="•"/>
            </a:pPr>
            <a:r>
              <a:rPr lang="en-US" sz="2400" dirty="0" smtClean="0"/>
              <a:t>use </a:t>
            </a:r>
            <a:r>
              <a:rPr lang="en-US" sz="2400" dirty="0" smtClean="0"/>
              <a:t>sophisticated </a:t>
            </a:r>
            <a:r>
              <a:rPr lang="en-US" sz="2400" dirty="0" smtClean="0"/>
              <a:t>vocabulary</a:t>
            </a:r>
          </a:p>
          <a:p>
            <a:pPr marL="342900" indent="-342900">
              <a:buFont typeface="Arial"/>
              <a:buChar char="•"/>
            </a:pPr>
            <a:r>
              <a:rPr lang="en-US" sz="2400" dirty="0" smtClean="0"/>
              <a:t>experiment </a:t>
            </a:r>
            <a:r>
              <a:rPr lang="en-US" sz="2400" dirty="0" smtClean="0"/>
              <a:t>with language for </a:t>
            </a:r>
            <a:r>
              <a:rPr lang="en-US" sz="2400" dirty="0" smtClean="0"/>
              <a:t>effect</a:t>
            </a:r>
          </a:p>
          <a:p>
            <a:pPr marL="342900" indent="-342900">
              <a:buFont typeface="Arial"/>
              <a:buChar char="•"/>
            </a:pPr>
            <a:r>
              <a:rPr lang="en-US" sz="2400" dirty="0" smtClean="0"/>
              <a:t>be </a:t>
            </a:r>
            <a:r>
              <a:rPr lang="en-US" sz="2400" dirty="0" smtClean="0"/>
              <a:t>original in their writing</a:t>
            </a:r>
            <a:endParaRPr lang="en-US" sz="2400" dirty="0"/>
          </a:p>
        </p:txBody>
      </p:sp>
      <p:sp>
        <p:nvSpPr>
          <p:cNvPr id="8" name="TextBox 7"/>
          <p:cNvSpPr txBox="1"/>
          <p:nvPr/>
        </p:nvSpPr>
        <p:spPr>
          <a:xfrm>
            <a:off x="823732" y="1060908"/>
            <a:ext cx="5697481" cy="461665"/>
          </a:xfrm>
          <a:prstGeom prst="rect">
            <a:avLst/>
          </a:prstGeom>
          <a:noFill/>
        </p:spPr>
        <p:txBody>
          <a:bodyPr wrap="square" rtlCol="0">
            <a:spAutoFit/>
          </a:bodyPr>
          <a:lstStyle/>
          <a:p>
            <a:r>
              <a:rPr lang="en-US" sz="2400" dirty="0" smtClean="0"/>
              <a:t>A* students need to: </a:t>
            </a:r>
            <a:endParaRPr lang="en-US" sz="2400" dirty="0"/>
          </a:p>
        </p:txBody>
      </p:sp>
      <p:cxnSp>
        <p:nvCxnSpPr>
          <p:cNvPr id="11" name="Straight Connector 10"/>
          <p:cNvCxnSpPr/>
          <p:nvPr/>
        </p:nvCxnSpPr>
        <p:spPr>
          <a:xfrm>
            <a:off x="838200" y="1676400"/>
            <a:ext cx="723054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lide(from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slide(from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slide(from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slide(from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995343" y="1430240"/>
            <a:ext cx="4793664" cy="369332"/>
          </a:xfrm>
          <a:prstGeom prst="rect">
            <a:avLst/>
          </a:prstGeom>
          <a:noFill/>
        </p:spPr>
        <p:txBody>
          <a:bodyPr wrap="square" rtlCol="0">
            <a:spAutoFit/>
          </a:bodyPr>
          <a:lstStyle/>
          <a:p>
            <a:endParaRPr lang="en-US" dirty="0"/>
          </a:p>
        </p:txBody>
      </p:sp>
      <p:sp>
        <p:nvSpPr>
          <p:cNvPr id="7" name="TextBox 6"/>
          <p:cNvSpPr txBox="1"/>
          <p:nvPr/>
        </p:nvSpPr>
        <p:spPr>
          <a:xfrm>
            <a:off x="1361445" y="2288384"/>
            <a:ext cx="7642405" cy="1938992"/>
          </a:xfrm>
          <a:prstGeom prst="rect">
            <a:avLst/>
          </a:prstGeom>
          <a:noFill/>
        </p:spPr>
        <p:txBody>
          <a:bodyPr wrap="square" rtlCol="0">
            <a:spAutoFit/>
          </a:bodyPr>
          <a:lstStyle/>
          <a:p>
            <a:pPr marL="457200" indent="-457200">
              <a:buFont typeface="Arial"/>
              <a:buChar char="•"/>
            </a:pPr>
            <a:r>
              <a:rPr lang="en-US" sz="4000" dirty="0" smtClean="0"/>
              <a:t>original</a:t>
            </a:r>
          </a:p>
          <a:p>
            <a:pPr marL="457200" indent="-457200">
              <a:buFont typeface="Arial"/>
              <a:buChar char="•"/>
            </a:pPr>
            <a:r>
              <a:rPr lang="en-US" sz="4000" dirty="0" smtClean="0"/>
              <a:t>sophisticated</a:t>
            </a:r>
          </a:p>
          <a:p>
            <a:pPr marL="457200" indent="-457200">
              <a:buFont typeface="Arial"/>
              <a:buChar char="•"/>
            </a:pPr>
            <a:r>
              <a:rPr lang="en-US" sz="4000" dirty="0" smtClean="0"/>
              <a:t>impressive</a:t>
            </a:r>
            <a:endParaRPr lang="en-US" sz="4000" dirty="0"/>
          </a:p>
        </p:txBody>
      </p:sp>
      <p:sp>
        <p:nvSpPr>
          <p:cNvPr id="8" name="TextBox 7"/>
          <p:cNvSpPr txBox="1"/>
          <p:nvPr/>
        </p:nvSpPr>
        <p:spPr>
          <a:xfrm>
            <a:off x="823732" y="1060908"/>
            <a:ext cx="5697481" cy="646331"/>
          </a:xfrm>
          <a:prstGeom prst="rect">
            <a:avLst/>
          </a:prstGeom>
          <a:noFill/>
        </p:spPr>
        <p:txBody>
          <a:bodyPr wrap="square" rtlCol="0">
            <a:spAutoFit/>
          </a:bodyPr>
          <a:lstStyle/>
          <a:p>
            <a:r>
              <a:rPr lang="en-US" sz="3600" dirty="0" smtClean="0"/>
              <a:t>Key words</a:t>
            </a:r>
            <a:r>
              <a:rPr lang="en-US" sz="3600" dirty="0" smtClean="0"/>
              <a:t>:</a:t>
            </a:r>
            <a:r>
              <a:rPr lang="en-US" sz="3600" dirty="0" smtClean="0"/>
              <a:t> </a:t>
            </a:r>
            <a:endParaRPr lang="en-US" sz="3600" dirty="0"/>
          </a:p>
        </p:txBody>
      </p:sp>
      <p:cxnSp>
        <p:nvCxnSpPr>
          <p:cNvPr id="11" name="Straight Connector 10"/>
          <p:cNvCxnSpPr/>
          <p:nvPr/>
        </p:nvCxnSpPr>
        <p:spPr>
          <a:xfrm>
            <a:off x="838200" y="1676400"/>
            <a:ext cx="723054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1</a:t>
            </a:r>
            <a:endParaRPr lang="en-US" sz="8800" dirty="0"/>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3189</TotalTime>
  <Words>2699</Words>
  <Application>Microsoft Macintosh PowerPoint</Application>
  <PresentationFormat>On-screen Show (4:3)</PresentationFormat>
  <Paragraphs>122</Paragraphs>
  <Slides>61</Slides>
  <Notes>2</Notes>
  <HiddenSlides>0</HiddenSlides>
  <MMClips>0</MMClips>
  <ScaleCrop>false</ScaleCrop>
  <HeadingPairs>
    <vt:vector size="4" baseType="variant">
      <vt:variant>
        <vt:lpstr>Design Template</vt:lpstr>
      </vt:variant>
      <vt:variant>
        <vt:i4>3</vt:i4>
      </vt:variant>
      <vt:variant>
        <vt:lpstr>Slide Titles</vt:lpstr>
      </vt:variant>
      <vt:variant>
        <vt:i4>61</vt:i4>
      </vt:variant>
    </vt:vector>
  </HeadingPairs>
  <TitlesOfParts>
    <vt:vector size="64" baseType="lpstr">
      <vt:lpstr>Office Theme</vt:lpstr>
      <vt:lpstr>Blank Presentation</vt:lpstr>
      <vt:lpstr>1_Blank Presentation</vt:lpstr>
      <vt:lpstr>English GCSE:  Make it an 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1: Sentence Variety</vt:lpstr>
      <vt:lpstr>Slide 26</vt:lpstr>
      <vt:lpstr>2: Vivid vocabulary: Think senses Think metaphors</vt:lpstr>
      <vt:lpstr>3: Tone changers: Questions – statements – dialogue – statistics </vt:lpstr>
      <vt:lpstr>4: Surprise us (eg pronouns / narrative disjuncture) </vt:lpstr>
      <vt:lpstr>5: Advanced punctuation: :   ;   (,,)  </vt:lpstr>
      <vt:lpstr>Describe a person you admire</vt:lpstr>
      <vt:lpstr>Write a letter to your headteacher asking for more PE and sport</vt:lpstr>
      <vt:lpstr>Slide 33</vt:lpstr>
      <vt:lpstr>Slide 34</vt:lpstr>
      <vt:lpstr>MYSTERY TEXTS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MYSTERY TEXTS</vt:lpstr>
      <vt:lpstr>Slide 54</vt:lpstr>
      <vt:lpstr>Slide 55</vt:lpstr>
      <vt:lpstr>Slide 56</vt:lpstr>
      <vt:lpstr>Slide 57</vt:lpstr>
      <vt:lpstr>English GCSE:  Make it an A*</vt:lpstr>
      <vt:lpstr>Slide 59</vt:lpstr>
      <vt:lpstr>Slide 60</vt:lpstr>
      <vt:lpstr>English GCSE:  Make it an A*</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GCSE: Grade C or higher</dc:title>
  <dc:creator>Geoff Barton</dc:creator>
  <cp:lastModifiedBy>Geoff Barton</cp:lastModifiedBy>
  <cp:revision>29</cp:revision>
  <dcterms:created xsi:type="dcterms:W3CDTF">2011-03-07T21:50:32Z</dcterms:created>
  <dcterms:modified xsi:type="dcterms:W3CDTF">2011-03-08T06:30:47Z</dcterms:modified>
</cp:coreProperties>
</file>