
<file path=[Content_Types].xml><?xml version="1.0" encoding="utf-8"?>
<Types xmlns="http://schemas.openxmlformats.org/package/2006/content-types">
  <Override PartName="/ppt/slides/slide14.xml" ContentType="application/vnd.openxmlformats-officedocument.presentationml.slide+xml"/>
  <Override PartName="/ppt/slides/slide109.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Override PartName="/ppt/slides/slide114.xml" ContentType="application/vnd.openxmlformats-officedocument.presentationml.slide+xml"/>
  <Default Extension="bin" ContentType="application/vnd.openxmlformats-officedocument.presentationml.printerSettings"/>
  <Override PartName="/ppt/slideLayouts/slideLayout8.xml" ContentType="application/vnd.openxmlformats-officedocument.presentationml.slideLayout+xml"/>
  <Override PartName="/ppt/slides/slide92.xml" ContentType="application/vnd.openxmlformats-officedocument.presentationml.slide+xml"/>
  <Override PartName="/ppt/slides/slide100.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slides/slide118.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98.xml" ContentType="application/vnd.openxmlformats-officedocument.presentationml.slide+xml"/>
  <Override PartName="/ppt/slides/slide106.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84.xml" ContentType="application/vnd.openxmlformats-officedocument.presentationml.slide+xml"/>
  <Override PartName="/ppt/slides/slide7.xml" ContentType="application/vnd.openxmlformats-officedocument.presentationml.slide+xml"/>
  <Override PartName="/ppt/slides/slide111.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Default Extension="tiff" ContentType="image/tiff"/>
  <Override PartName="/ppt/slides/slide7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slides/slide53.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Layouts/slideLayout9.xml" ContentType="application/vnd.openxmlformats-officedocument.presentationml.slideLayout+xml"/>
  <Override PartName="/ppt/slides/slide20.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slides/slide93.xml" ContentType="application/vnd.openxmlformats-officedocument.presentationml.slide+xml"/>
  <Override PartName="/ppt/slides/slide101.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slides/slide119.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Override PartName="/ppt/slides/slide9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107.xml" ContentType="application/vnd.openxmlformats-officedocument.presentationml.slide+xml"/>
  <Override PartName="/ppt/slides/slide31.xml" ContentType="application/vnd.openxmlformats-officedocument.presentationml.slide+xml"/>
  <Override PartName="/ppt/slideLayouts/slideLayout6.xml" ContentType="application/vnd.openxmlformats-officedocument.presentationml.slideLayout+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116.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s/slide104.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Override PartName="/ppt/slides/slide96.xml" ContentType="application/vnd.openxmlformats-officedocument.presentationml.slide+xml"/>
  <Override PartName="/ppt/slides/slide82.xml" ContentType="application/vnd.openxmlformats-officedocument.presentationml.slide+xml"/>
  <Override PartName="/ppt/slides/slide63.xml" ContentType="application/vnd.openxmlformats-officedocument.presentationml.slide+xml"/>
  <Override PartName="/ppt/slideLayouts/slideLayout3.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slides/slide51.xml" ContentType="application/vnd.openxmlformats-officedocument.presentationml.slide+xml"/>
  <Override PartName="/ppt/slides/slide48.xml" ContentType="application/vnd.openxmlformats-officedocument.presentationml.slide+xml"/>
  <Override PartName="/ppt/slides/slide67.xml" ContentType="application/vnd.openxmlformats-officedocument.presentationml.slide+xml"/>
  <Override PartName="/ppt/slides/slide108.xml" ContentType="application/vnd.openxmlformats-officedocument.presentationml.slide+xml"/>
  <Override PartName="/ppt/slides/slide32.xml" ContentType="application/vnd.openxmlformats-officedocument.presentationml.slide+xml"/>
  <Override PartName="/ppt/slides/slide113.xml" ContentType="application/vnd.openxmlformats-officedocument.presentationml.slide+xml"/>
  <Override PartName="/ppt/slides/slide29.xml" ContentType="application/vnd.openxmlformats-officedocument.presentationml.slide+xml"/>
  <Override PartName="/ppt/slides/slide86.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91.xml" ContentType="application/vnd.openxmlformats-officedocument.presentationml.slide+xml"/>
  <Override PartName="/ppt/notesMasters/notesMaster1.xml" ContentType="application/vnd.openxmlformats-officedocument.presentationml.notesMaster+xml"/>
  <Override PartName="/ppt/slideLayouts/slideLayout7.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117.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97.xml" ContentType="application/vnd.openxmlformats-officedocument.presentationml.slide+xml"/>
  <Override PartName="/ppt/slides/slide105.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s/slide6.xml" ContentType="application/vnd.openxmlformats-officedocument.presentationml.slide+xml"/>
  <Override PartName="/ppt/slides/slide110.xml" ContentType="application/vnd.openxmlformats-officedocument.presentationml.slide+xml"/>
  <Override PartName="/ppt/slideLayouts/slideLayout4.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1"/>
  </p:notesMasterIdLst>
  <p:sldIdLst>
    <p:sldId id="336" r:id="rId2"/>
    <p:sldId id="337" r:id="rId3"/>
    <p:sldId id="379" r:id="rId4"/>
    <p:sldId id="445" r:id="rId5"/>
    <p:sldId id="564" r:id="rId6"/>
    <p:sldId id="348" r:id="rId7"/>
    <p:sldId id="339" r:id="rId8"/>
    <p:sldId id="340" r:id="rId9"/>
    <p:sldId id="341" r:id="rId10"/>
    <p:sldId id="342" r:id="rId11"/>
    <p:sldId id="344" r:id="rId12"/>
    <p:sldId id="345" r:id="rId13"/>
    <p:sldId id="346" r:id="rId14"/>
    <p:sldId id="347" r:id="rId15"/>
    <p:sldId id="447" r:id="rId16"/>
    <p:sldId id="349" r:id="rId17"/>
    <p:sldId id="350" r:id="rId18"/>
    <p:sldId id="352" r:id="rId19"/>
    <p:sldId id="351" r:id="rId20"/>
    <p:sldId id="399" r:id="rId21"/>
    <p:sldId id="404" r:id="rId22"/>
    <p:sldId id="416" r:id="rId23"/>
    <p:sldId id="409" r:id="rId24"/>
    <p:sldId id="410" r:id="rId25"/>
    <p:sldId id="411" r:id="rId26"/>
    <p:sldId id="412" r:id="rId27"/>
    <p:sldId id="413" r:id="rId28"/>
    <p:sldId id="414" r:id="rId29"/>
    <p:sldId id="415" r:id="rId30"/>
    <p:sldId id="417" r:id="rId31"/>
    <p:sldId id="419" r:id="rId32"/>
    <p:sldId id="418" r:id="rId33"/>
    <p:sldId id="421" r:id="rId34"/>
    <p:sldId id="392" r:id="rId35"/>
    <p:sldId id="393" r:id="rId36"/>
    <p:sldId id="422" r:id="rId37"/>
    <p:sldId id="394" r:id="rId38"/>
    <p:sldId id="395" r:id="rId39"/>
    <p:sldId id="356" r:id="rId40"/>
    <p:sldId id="380" r:id="rId41"/>
    <p:sldId id="361" r:id="rId42"/>
    <p:sldId id="362" r:id="rId43"/>
    <p:sldId id="363" r:id="rId44"/>
    <p:sldId id="364" r:id="rId45"/>
    <p:sldId id="365" r:id="rId46"/>
    <p:sldId id="366" r:id="rId47"/>
    <p:sldId id="367" r:id="rId48"/>
    <p:sldId id="448" r:id="rId49"/>
    <p:sldId id="449" r:id="rId50"/>
    <p:sldId id="450" r:id="rId51"/>
    <p:sldId id="451" r:id="rId52"/>
    <p:sldId id="452" r:id="rId53"/>
    <p:sldId id="482" r:id="rId54"/>
    <p:sldId id="483" r:id="rId55"/>
    <p:sldId id="549" r:id="rId56"/>
    <p:sldId id="550" r:id="rId57"/>
    <p:sldId id="484" r:id="rId58"/>
    <p:sldId id="554" r:id="rId59"/>
    <p:sldId id="555" r:id="rId60"/>
    <p:sldId id="485"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38" r:id="rId77"/>
    <p:sldId id="539" r:id="rId78"/>
    <p:sldId id="540" r:id="rId79"/>
    <p:sldId id="541" r:id="rId80"/>
    <p:sldId id="542" r:id="rId81"/>
    <p:sldId id="548" r:id="rId82"/>
    <p:sldId id="546" r:id="rId83"/>
    <p:sldId id="547" r:id="rId84"/>
    <p:sldId id="561" r:id="rId85"/>
    <p:sldId id="562" r:id="rId86"/>
    <p:sldId id="563" r:id="rId87"/>
    <p:sldId id="456" r:id="rId88"/>
    <p:sldId id="457" r:id="rId89"/>
    <p:sldId id="458" r:id="rId90"/>
    <p:sldId id="459" r:id="rId91"/>
    <p:sldId id="460" r:id="rId92"/>
    <p:sldId id="461" r:id="rId93"/>
    <p:sldId id="462" r:id="rId94"/>
    <p:sldId id="463" r:id="rId95"/>
    <p:sldId id="464" r:id="rId96"/>
    <p:sldId id="465" r:id="rId97"/>
    <p:sldId id="466" r:id="rId98"/>
    <p:sldId id="467" r:id="rId99"/>
    <p:sldId id="468" r:id="rId100"/>
    <p:sldId id="469" r:id="rId101"/>
    <p:sldId id="470" r:id="rId102"/>
    <p:sldId id="471" r:id="rId103"/>
    <p:sldId id="472" r:id="rId104"/>
    <p:sldId id="473" r:id="rId105"/>
    <p:sldId id="474" r:id="rId106"/>
    <p:sldId id="475" r:id="rId107"/>
    <p:sldId id="476" r:id="rId108"/>
    <p:sldId id="477" r:id="rId109"/>
    <p:sldId id="478" r:id="rId110"/>
    <p:sldId id="479" r:id="rId111"/>
    <p:sldId id="480" r:id="rId112"/>
    <p:sldId id="481" r:id="rId113"/>
    <p:sldId id="490" r:id="rId114"/>
    <p:sldId id="489" r:id="rId115"/>
    <p:sldId id="556" r:id="rId116"/>
    <p:sldId id="557" r:id="rId117"/>
    <p:sldId id="558" r:id="rId118"/>
    <p:sldId id="559" r:id="rId119"/>
    <p:sldId id="560"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varScale="1">
        <p:scale>
          <a:sx n="109" d="100"/>
          <a:sy n="109" d="100"/>
        </p:scale>
        <p:origin x="-1136"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4564B0-7320-F542-AB58-113BA6C353E2}" type="datetimeFigureOut">
              <a:rPr lang="en-US" smtClean="0"/>
              <a:pPr/>
              <a:t>3/10/11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298A1-D194-CE4C-96B3-647A7500AF8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F3796B2-4087-BC47-9FDA-F28B8471F7F0}" type="datetimeFigureOut">
              <a:rPr lang="en-US" smtClean="0"/>
              <a:pPr/>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3796B2-4087-BC47-9FDA-F28B8471F7F0}" type="datetimeFigureOut">
              <a:rPr lang="en-US" smtClean="0"/>
              <a:pPr/>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3796B2-4087-BC47-9FDA-F28B8471F7F0}" type="datetimeFigureOut">
              <a:rPr lang="en-US" smtClean="0"/>
              <a:pPr/>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3796B2-4087-BC47-9FDA-F28B8471F7F0}" type="datetimeFigureOut">
              <a:rPr lang="en-US" smtClean="0"/>
              <a:pPr/>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F3796B2-4087-BC47-9FDA-F28B8471F7F0}" type="datetimeFigureOut">
              <a:rPr lang="en-US" smtClean="0"/>
              <a:pPr/>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F3796B2-4087-BC47-9FDA-F28B8471F7F0}" type="datetimeFigureOut">
              <a:rPr lang="en-US" smtClean="0"/>
              <a:pPr/>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F3796B2-4087-BC47-9FDA-F28B8471F7F0}" type="datetimeFigureOut">
              <a:rPr lang="en-US" smtClean="0"/>
              <a:pPr/>
              <a:t>3/10/11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F3796B2-4087-BC47-9FDA-F28B8471F7F0}" type="datetimeFigureOut">
              <a:rPr lang="en-US" smtClean="0"/>
              <a:pPr/>
              <a:t>3/10/11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796B2-4087-BC47-9FDA-F28B8471F7F0}" type="datetimeFigureOut">
              <a:rPr lang="en-US" smtClean="0"/>
              <a:pPr/>
              <a:t>3/10/11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F3796B2-4087-BC47-9FDA-F28B8471F7F0}" type="datetimeFigureOut">
              <a:rPr lang="en-US" smtClean="0"/>
              <a:pPr/>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F3796B2-4087-BC47-9FDA-F28B8471F7F0}" type="datetimeFigureOut">
              <a:rPr lang="en-US" smtClean="0"/>
              <a:pPr/>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42459-245D-7249-A2FE-AE75B4F1C3FC}" type="slidenum">
              <a:rPr lang="en-US" smtClean="0"/>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796B2-4087-BC47-9FDA-F28B8471F7F0}" type="datetimeFigureOut">
              <a:rPr lang="en-US" smtClean="0"/>
              <a:pPr/>
              <a:t>3/10/11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42459-245D-7249-A2FE-AE75B4F1C3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English GCSE: </a:t>
            </a:r>
            <a:br>
              <a:rPr lang="en-US" sz="7200" dirty="0" smtClean="0"/>
            </a:br>
            <a:r>
              <a:rPr lang="en-US" sz="5400" dirty="0" smtClean="0"/>
              <a:t>C or higher – guaranteed!</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6" name="TextBox 5"/>
          <p:cNvSpPr txBox="1"/>
          <p:nvPr/>
        </p:nvSpPr>
        <p:spPr>
          <a:xfrm>
            <a:off x="2691639" y="4765210"/>
            <a:ext cx="3885588" cy="369332"/>
          </a:xfrm>
          <a:prstGeom prst="rect">
            <a:avLst/>
          </a:prstGeom>
          <a:noFill/>
        </p:spPr>
        <p:txBody>
          <a:bodyPr wrap="square" rtlCol="0">
            <a:spAutoFit/>
          </a:bodyPr>
          <a:lstStyle/>
          <a:p>
            <a:pPr algn="ctr"/>
            <a:fld id="{EA826488-DA37-F545-B69A-B24869437B33}" type="datetime2">
              <a:rPr lang="en-US" smtClean="0"/>
              <a:pPr algn="ctr"/>
              <a:t>Thursday, March 10, 2011</a:t>
            </a:fld>
            <a:endParaRPr lang="en-US" dirty="0"/>
          </a:p>
        </p:txBody>
      </p:sp>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16988" y="5296182"/>
            <a:ext cx="2082424" cy="1561818"/>
          </a:xfrm>
          <a:prstGeom prst="rect">
            <a:avLst/>
          </a:prstGeom>
        </p:spPr>
      </p:pic>
      <p:sp>
        <p:nvSpPr>
          <p:cNvPr id="5" name="Title 1"/>
          <p:cNvSpPr txBox="1">
            <a:spLocks/>
          </p:cNvSpPr>
          <p:nvPr/>
        </p:nvSpPr>
        <p:spPr>
          <a:xfrm>
            <a:off x="685800" y="2438400"/>
            <a:ext cx="7772400" cy="1470025"/>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smtClean="0">
                <a:ln>
                  <a:noFill/>
                </a:ln>
                <a:solidFill>
                  <a:schemeClr val="tx1"/>
                </a:solidFill>
                <a:effectLst/>
                <a:uLnTx/>
                <a:uFillTx/>
                <a:latin typeface="+mj-lt"/>
                <a:ea typeface="+mj-ea"/>
                <a:cs typeface="+mj-cs"/>
              </a:rPr>
              <a:t>1 – Listen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7200" dirty="0" smtClean="0">
                <a:latin typeface="+mj-lt"/>
                <a:ea typeface="+mj-ea"/>
                <a:cs typeface="+mj-cs"/>
              </a:rPr>
              <a:t>2 - </a:t>
            </a:r>
            <a:r>
              <a:rPr lang="en-US" sz="7200" dirty="0" err="1" smtClean="0">
                <a:latin typeface="+mj-lt"/>
                <a:ea typeface="+mj-ea"/>
                <a:cs typeface="+mj-cs"/>
              </a:rPr>
              <a:t>Practise</a:t>
            </a:r>
            <a:endParaRPr kumimoji="0" lang="en-US" sz="7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5400" dirty="0" smtClean="0"/>
              <a:t>1: </a:t>
            </a:r>
            <a:r>
              <a:rPr lang="en-US" sz="11500" dirty="0" smtClean="0">
                <a:solidFill>
                  <a:srgbClr val="FF0000"/>
                </a:solidFill>
              </a:rPr>
              <a:t>Be</a:t>
            </a:r>
            <a:r>
              <a:rPr lang="en-US" sz="11500" dirty="0" smtClean="0"/>
              <a:t>-lie-</a:t>
            </a:r>
            <a:r>
              <a:rPr lang="en-US" sz="11500" dirty="0" smtClean="0">
                <a:solidFill>
                  <a:srgbClr val="FF0000"/>
                </a:solidFill>
              </a:rPr>
              <a:t>ve</a:t>
            </a:r>
            <a:endParaRPr lang="en-US" sz="11500" dirty="0">
              <a:solidFill>
                <a:srgbClr val="FF0000"/>
              </a:solidFill>
            </a:endParaRPr>
          </a:p>
        </p:txBody>
      </p:sp>
    </p:spTree>
  </p:cSld>
  <p:clrMapOvr>
    <a:masterClrMapping/>
  </p:clrMapOvr>
  <p:transition spd="slow">
    <p:dissolv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a:t>2</a:t>
            </a:r>
            <a:r>
              <a:rPr lang="en-US" sz="9600" dirty="0" smtClean="0"/>
              <a:t>: </a:t>
            </a:r>
            <a:r>
              <a:rPr lang="en-US" sz="11500" dirty="0" smtClean="0">
                <a:solidFill>
                  <a:srgbClr val="FF0000"/>
                </a:solidFill>
              </a:rPr>
              <a:t>Bu</a:t>
            </a:r>
            <a:r>
              <a:rPr lang="en-US" sz="11500" dirty="0" smtClean="0"/>
              <a:t>-sin-</a:t>
            </a:r>
            <a:r>
              <a:rPr lang="en-US" sz="11500" dirty="0" err="1" smtClean="0">
                <a:solidFill>
                  <a:srgbClr val="FF0000"/>
                </a:solidFill>
              </a:rPr>
              <a:t>ess</a:t>
            </a:r>
            <a:endParaRPr lang="en-US" sz="11500" dirty="0">
              <a:solidFill>
                <a:srgbClr val="FF0000"/>
              </a:solidFill>
            </a:endParaRPr>
          </a:p>
        </p:txBody>
      </p:sp>
    </p:spTree>
  </p:cSld>
  <p:clrMapOvr>
    <a:masterClrMapping/>
  </p:clrMapOvr>
  <p:transition spd="slow">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a:t>3</a:t>
            </a:r>
            <a:r>
              <a:rPr lang="en-US" sz="9600" dirty="0" smtClean="0"/>
              <a:t>: </a:t>
            </a:r>
            <a:r>
              <a:rPr lang="en-US" sz="11500" dirty="0" smtClean="0">
                <a:solidFill>
                  <a:srgbClr val="FF0000"/>
                </a:solidFill>
              </a:rPr>
              <a:t>Se</a:t>
            </a:r>
            <a:r>
              <a:rPr lang="en-US" sz="11500" dirty="0" smtClean="0"/>
              <a:t>-</a:t>
            </a:r>
            <a:r>
              <a:rPr lang="en-US" sz="11500" dirty="0" err="1" smtClean="0"/>
              <a:t>para-</a:t>
            </a:r>
            <a:r>
              <a:rPr lang="en-US" sz="11500" dirty="0" err="1" smtClean="0">
                <a:solidFill>
                  <a:srgbClr val="FF0000"/>
                </a:solidFill>
              </a:rPr>
              <a:t>te</a:t>
            </a:r>
            <a:endParaRPr lang="en-US" sz="11500" dirty="0">
              <a:solidFill>
                <a:srgbClr val="FF0000"/>
              </a:solidFill>
            </a:endParaRPr>
          </a:p>
        </p:txBody>
      </p:sp>
    </p:spTree>
  </p:cSld>
  <p:clrMapOvr>
    <a:masterClrMapping/>
  </p:clrMapOvr>
  <p:transition spd="slow">
    <p:dissolve/>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99826"/>
            <a:ext cx="9144000" cy="1470025"/>
          </a:xfrm>
        </p:spPr>
        <p:txBody>
          <a:bodyPr>
            <a:noAutofit/>
          </a:bodyPr>
          <a:lstStyle/>
          <a:p>
            <a:r>
              <a:rPr lang="en-US" sz="9600" dirty="0" smtClean="0"/>
              <a:t>4: </a:t>
            </a:r>
            <a:r>
              <a:rPr lang="en-US" sz="9600" dirty="0" err="1" smtClean="0">
                <a:solidFill>
                  <a:srgbClr val="FF0000"/>
                </a:solidFill>
              </a:rPr>
              <a:t>Envi</a:t>
            </a:r>
            <a:r>
              <a:rPr lang="en-US" sz="9600" dirty="0" err="1" smtClean="0"/>
              <a:t>-ron-</a:t>
            </a:r>
            <a:r>
              <a:rPr lang="en-US" sz="9600" dirty="0" err="1" smtClean="0">
                <a:solidFill>
                  <a:srgbClr val="FF0000"/>
                </a:solidFill>
              </a:rPr>
              <a:t>ment</a:t>
            </a:r>
            <a:endParaRPr lang="en-US" sz="11500" dirty="0">
              <a:solidFill>
                <a:srgbClr val="FF0000"/>
              </a:solidFill>
            </a:endParaRPr>
          </a:p>
        </p:txBody>
      </p:sp>
    </p:spTree>
  </p:cSld>
  <p:clrMapOvr>
    <a:masterClrMapping/>
  </p:clrMapOvr>
  <p:transition spd="slow">
    <p:dissolve/>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2497" y="665337"/>
            <a:ext cx="3135703" cy="4927534"/>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smtClean="0"/>
              <a:t>Hear</a:t>
            </a:r>
            <a:endParaRPr lang="en-US" sz="11500" dirty="0"/>
          </a:p>
        </p:txBody>
      </p:sp>
    </p:spTree>
  </p:cSld>
  <p:clrMapOvr>
    <a:masterClrMapping/>
  </p:clrMapOvr>
  <p:transition spd="slow">
    <p:dissolve/>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459" y="2299826"/>
            <a:ext cx="8846541" cy="1470025"/>
          </a:xfrm>
        </p:spPr>
        <p:txBody>
          <a:bodyPr>
            <a:noAutofit/>
          </a:bodyPr>
          <a:lstStyle/>
          <a:p>
            <a:r>
              <a:rPr lang="en-US" sz="9600" dirty="0" smtClean="0"/>
              <a:t>5: </a:t>
            </a:r>
            <a:r>
              <a:rPr lang="en-US" sz="9600" dirty="0" err="1" smtClean="0"/>
              <a:t>Govern</a:t>
            </a:r>
            <a:r>
              <a:rPr lang="en-US" sz="9600" dirty="0" err="1" smtClean="0">
                <a:solidFill>
                  <a:srgbClr val="FF0000"/>
                </a:solidFill>
              </a:rPr>
              <a:t>+</a:t>
            </a:r>
            <a:r>
              <a:rPr lang="en-US" sz="9600" dirty="0" err="1" smtClean="0"/>
              <a:t>ment</a:t>
            </a:r>
            <a:endParaRPr lang="en-US" sz="9600" dirty="0"/>
          </a:p>
        </p:txBody>
      </p:sp>
    </p:spTree>
  </p:cSld>
  <p:clrMapOvr>
    <a:masterClrMapping/>
  </p:clrMapOvr>
  <p:transition spd="slow">
    <p:dissolve/>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a:t>6</a:t>
            </a:r>
            <a:r>
              <a:rPr lang="en-US" sz="9600" dirty="0" smtClean="0"/>
              <a:t>: </a:t>
            </a:r>
            <a:r>
              <a:rPr lang="en-US" sz="9600" dirty="0" smtClean="0">
                <a:solidFill>
                  <a:srgbClr val="FF0000"/>
                </a:solidFill>
              </a:rPr>
              <a:t>Feb</a:t>
            </a:r>
            <a:r>
              <a:rPr lang="en-US" sz="9600" dirty="0" smtClean="0"/>
              <a:t>-RU-</a:t>
            </a:r>
            <a:r>
              <a:rPr lang="en-US" sz="9600" dirty="0" err="1" smtClean="0">
                <a:solidFill>
                  <a:srgbClr val="FF0000"/>
                </a:solidFill>
              </a:rPr>
              <a:t>ary</a:t>
            </a:r>
            <a:endParaRPr lang="en-US" sz="9600" dirty="0">
              <a:solidFill>
                <a:srgbClr val="FF0000"/>
              </a:solidFill>
            </a:endParaRPr>
          </a:p>
        </p:txBody>
      </p:sp>
    </p:spTree>
  </p:cSld>
  <p:clrMapOvr>
    <a:masterClrMapping/>
  </p:clrMapOvr>
  <p:transition spd="slow">
    <p:dissolve/>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smtClean="0"/>
              <a:t>7: </a:t>
            </a:r>
            <a:r>
              <a:rPr lang="en-US" sz="9600" dirty="0" err="1" smtClean="0">
                <a:solidFill>
                  <a:srgbClr val="000000"/>
                </a:solidFill>
              </a:rPr>
              <a:t>Happen</a:t>
            </a:r>
            <a:r>
              <a:rPr lang="en-US" sz="9600" dirty="0" err="1" smtClean="0">
                <a:solidFill>
                  <a:srgbClr val="FF0000"/>
                </a:solidFill>
              </a:rPr>
              <a:t>+</a:t>
            </a:r>
            <a:r>
              <a:rPr lang="en-US" sz="9600" dirty="0" err="1" smtClean="0">
                <a:solidFill>
                  <a:srgbClr val="000000"/>
                </a:solidFill>
              </a:rPr>
              <a:t>ed</a:t>
            </a:r>
            <a:endParaRPr lang="en-US" sz="9600" dirty="0">
              <a:solidFill>
                <a:srgbClr val="000000"/>
              </a:solidFill>
            </a:endParaRPr>
          </a:p>
        </p:txBody>
      </p:sp>
    </p:spTree>
  </p:cSld>
  <p:clrMapOvr>
    <a:masterClrMapping/>
  </p:clrMapOvr>
  <p:transition spd="slow">
    <p:dissolve/>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a:t>8</a:t>
            </a:r>
            <a:r>
              <a:rPr lang="en-US" sz="9600" dirty="0" smtClean="0"/>
              <a:t>: </a:t>
            </a:r>
            <a:r>
              <a:rPr lang="en-US" sz="9600" dirty="0" err="1" smtClean="0">
                <a:solidFill>
                  <a:srgbClr val="000000"/>
                </a:solidFill>
              </a:rPr>
              <a:t>Su</a:t>
            </a:r>
            <a:r>
              <a:rPr lang="en-US" sz="9600" dirty="0" err="1" smtClean="0">
                <a:solidFill>
                  <a:srgbClr val="FF0000"/>
                </a:solidFill>
              </a:rPr>
              <a:t>r+</a:t>
            </a:r>
            <a:r>
              <a:rPr lang="en-US" sz="9600" dirty="0" err="1" smtClean="0">
                <a:solidFill>
                  <a:srgbClr val="000000"/>
                </a:solidFill>
              </a:rPr>
              <a:t>prise</a:t>
            </a:r>
            <a:endParaRPr lang="en-US" sz="9600" dirty="0">
              <a:solidFill>
                <a:srgbClr val="000000"/>
              </a:solidFill>
            </a:endParaRPr>
          </a:p>
        </p:txBody>
      </p:sp>
    </p:spTree>
  </p:cSld>
  <p:clrMapOvr>
    <a:masterClrMapping/>
  </p:clrMapOvr>
  <p:transition spd="slow">
    <p:dissolve/>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9600" dirty="0" smtClean="0"/>
              <a:t>9: </a:t>
            </a:r>
            <a:r>
              <a:rPr lang="en-US" sz="9600" dirty="0" smtClean="0">
                <a:solidFill>
                  <a:srgbClr val="000000"/>
                </a:solidFill>
              </a:rPr>
              <a:t>In</a:t>
            </a:r>
            <a:r>
              <a:rPr lang="en-US" sz="9600" dirty="0" smtClean="0">
                <a:solidFill>
                  <a:srgbClr val="FF0000"/>
                </a:solidFill>
              </a:rPr>
              <a:t>ter</a:t>
            </a:r>
            <a:r>
              <a:rPr lang="en-US" sz="9600" dirty="0" smtClean="0">
                <a:solidFill>
                  <a:srgbClr val="000000"/>
                </a:solidFill>
              </a:rPr>
              <a:t>esting</a:t>
            </a:r>
            <a:endParaRPr lang="en-US" sz="9600" dirty="0">
              <a:solidFill>
                <a:srgbClr val="000000"/>
              </a:solidFill>
            </a:endParaRPr>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sp>
        <p:nvSpPr>
          <p:cNvPr id="4" name="TextBox 3"/>
          <p:cNvSpPr txBox="1"/>
          <p:nvPr/>
        </p:nvSpPr>
        <p:spPr>
          <a:xfrm>
            <a:off x="1006784" y="1879862"/>
            <a:ext cx="7276301" cy="3416320"/>
          </a:xfrm>
          <a:prstGeom prst="rect">
            <a:avLst/>
          </a:prstGeom>
          <a:noFill/>
        </p:spPr>
        <p:txBody>
          <a:bodyPr wrap="square" rtlCol="0">
            <a:spAutoFit/>
          </a:bodyPr>
          <a:lstStyle/>
          <a:p>
            <a:pPr algn="ctr"/>
            <a:r>
              <a:rPr lang="en-US" sz="7200" dirty="0" err="1" smtClean="0"/>
              <a:t>Visualise</a:t>
            </a:r>
            <a:r>
              <a:rPr lang="en-US" sz="7200" dirty="0" smtClean="0"/>
              <a:t> what success will feel like</a:t>
            </a:r>
            <a:endParaRPr lang="en-US" sz="7200" dirty="0"/>
          </a:p>
        </p:txBody>
      </p:sp>
    </p:spTree>
  </p:cSld>
  <p:clrMapOvr>
    <a:masterClrMapping/>
  </p:clrMapOvr>
  <p:transition spd="slow">
    <p:dissolv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71886" y="2692640"/>
            <a:ext cx="4165360" cy="4165360"/>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err="1" smtClean="0"/>
              <a:t>Memorise</a:t>
            </a:r>
            <a:endParaRPr lang="en-US" sz="11500" dirty="0"/>
          </a:p>
        </p:txBody>
      </p:sp>
    </p:spTree>
  </p:cSld>
  <p:clrMapOvr>
    <a:masterClrMapping/>
  </p:clrMapOvr>
  <p:transition spd="slow">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299826"/>
            <a:ext cx="9438599" cy="1470025"/>
          </a:xfrm>
        </p:spPr>
        <p:txBody>
          <a:bodyPr>
            <a:noAutofit/>
          </a:bodyPr>
          <a:lstStyle/>
          <a:p>
            <a:r>
              <a:rPr lang="en-US" sz="8800" dirty="0" smtClean="0"/>
              <a:t>10: </a:t>
            </a:r>
            <a:r>
              <a:rPr lang="en-US" sz="8800" dirty="0" smtClean="0">
                <a:solidFill>
                  <a:srgbClr val="FF0000"/>
                </a:solidFill>
              </a:rPr>
              <a:t>A</a:t>
            </a:r>
            <a:r>
              <a:rPr lang="en-US" sz="8800" u="sng" dirty="0" smtClean="0"/>
              <a:t>cc</a:t>
            </a:r>
            <a:r>
              <a:rPr lang="en-US" sz="8800" dirty="0" smtClean="0">
                <a:solidFill>
                  <a:srgbClr val="FF0000"/>
                </a:solidFill>
              </a:rPr>
              <a:t>o</a:t>
            </a:r>
            <a:r>
              <a:rPr lang="en-US" sz="8800" u="sng" dirty="0" smtClean="0">
                <a:solidFill>
                  <a:srgbClr val="000000"/>
                </a:solidFill>
              </a:rPr>
              <a:t>mm</a:t>
            </a:r>
            <a:r>
              <a:rPr lang="en-US" sz="8800" dirty="0" smtClean="0">
                <a:solidFill>
                  <a:srgbClr val="FF0000"/>
                </a:solidFill>
              </a:rPr>
              <a:t>odation</a:t>
            </a:r>
            <a:endParaRPr lang="en-US" sz="8800" dirty="0">
              <a:solidFill>
                <a:srgbClr val="FF0000"/>
              </a:solidFill>
            </a:endParaRPr>
          </a:p>
        </p:txBody>
      </p:sp>
      <p:pic>
        <p:nvPicPr>
          <p:cNvPr id="4" name="Picture 3"/>
          <p:cNvPicPr>
            <a:picLocks noChangeAspect="1"/>
          </p:cNvPicPr>
          <p:nvPr/>
        </p:nvPicPr>
        <p:blipFill>
          <a:blip r:embed="rId2"/>
          <a:stretch>
            <a:fillRect/>
          </a:stretch>
        </p:blipFill>
        <p:spPr>
          <a:xfrm>
            <a:off x="1801474" y="3769851"/>
            <a:ext cx="2575570" cy="1966568"/>
          </a:xfrm>
          <a:prstGeom prst="rect">
            <a:avLst/>
          </a:prstGeom>
        </p:spPr>
      </p:pic>
      <p:pic>
        <p:nvPicPr>
          <p:cNvPr id="5" name="Picture 4"/>
          <p:cNvPicPr>
            <a:picLocks noChangeAspect="1"/>
          </p:cNvPicPr>
          <p:nvPr/>
        </p:nvPicPr>
        <p:blipFill>
          <a:blip r:embed="rId3"/>
          <a:stretch>
            <a:fillRect/>
          </a:stretch>
        </p:blipFill>
        <p:spPr>
          <a:xfrm>
            <a:off x="4377044" y="3769851"/>
            <a:ext cx="2431790" cy="1823843"/>
          </a:xfrm>
          <a:prstGeom prst="rect">
            <a:avLst/>
          </a:prstGeom>
        </p:spPr>
      </p:pic>
    </p:spTree>
  </p:cSld>
  <p:clrMapOvr>
    <a:masterClrMapping/>
  </p:clrMapOvr>
  <p:transition spd="slow">
    <p:dissolv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70" y="2299826"/>
            <a:ext cx="8983830" cy="1470025"/>
          </a:xfrm>
        </p:spPr>
        <p:txBody>
          <a:bodyPr>
            <a:noAutofit/>
          </a:bodyPr>
          <a:lstStyle/>
          <a:p>
            <a:r>
              <a:rPr lang="en-US" sz="9600" dirty="0" smtClean="0"/>
              <a:t>11: </a:t>
            </a:r>
            <a:r>
              <a:rPr lang="en-US" sz="11500" dirty="0" smtClean="0"/>
              <a:t>Ski</a:t>
            </a:r>
            <a:r>
              <a:rPr lang="en-US" sz="11500" dirty="0" smtClean="0">
                <a:solidFill>
                  <a:srgbClr val="FF0000"/>
                </a:solidFill>
              </a:rPr>
              <a:t>l</a:t>
            </a:r>
            <a:r>
              <a:rPr lang="en-US" sz="11500" dirty="0" smtClean="0"/>
              <a:t>fu</a:t>
            </a:r>
            <a:r>
              <a:rPr lang="en-US" sz="11500" dirty="0" smtClean="0">
                <a:solidFill>
                  <a:srgbClr val="FF0000"/>
                </a:solidFill>
              </a:rPr>
              <a:t>l</a:t>
            </a:r>
            <a:endParaRPr lang="en-US" sz="11500" dirty="0">
              <a:solidFill>
                <a:srgbClr val="FF0000"/>
              </a:solidFill>
            </a:endParaRPr>
          </a:p>
        </p:txBody>
      </p:sp>
    </p:spTree>
  </p:cSld>
  <p:clrMapOvr>
    <a:masterClrMapping/>
  </p:clrMapOvr>
  <p:transition spd="slow">
    <p:dissolv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50109" y="3769851"/>
            <a:ext cx="2831796" cy="2831796"/>
          </a:xfrm>
          <a:prstGeom prst="rect">
            <a:avLst/>
          </a:prstGeom>
        </p:spPr>
      </p:pic>
      <p:sp>
        <p:nvSpPr>
          <p:cNvPr id="2" name="Title 1"/>
          <p:cNvSpPr>
            <a:spLocks noGrp="1"/>
          </p:cNvSpPr>
          <p:nvPr>
            <p:ph type="ctrTitle"/>
          </p:nvPr>
        </p:nvSpPr>
        <p:spPr>
          <a:xfrm>
            <a:off x="160170" y="2299826"/>
            <a:ext cx="8983830" cy="1470025"/>
          </a:xfrm>
        </p:spPr>
        <p:txBody>
          <a:bodyPr>
            <a:noAutofit/>
          </a:bodyPr>
          <a:lstStyle/>
          <a:p>
            <a:r>
              <a:rPr lang="en-US" sz="9600" dirty="0" smtClean="0"/>
              <a:t>12: </a:t>
            </a:r>
            <a:r>
              <a:rPr lang="en-US" sz="11500" dirty="0" smtClean="0"/>
              <a:t>Necessary</a:t>
            </a:r>
            <a:endParaRPr lang="en-US" sz="11500" dirty="0"/>
          </a:p>
        </p:txBody>
      </p:sp>
      <p:pic>
        <p:nvPicPr>
          <p:cNvPr id="3" name="Picture 2"/>
          <p:cNvPicPr>
            <a:picLocks noChangeAspect="1"/>
          </p:cNvPicPr>
          <p:nvPr/>
        </p:nvPicPr>
        <p:blipFill>
          <a:blip r:embed="rId3"/>
          <a:stretch>
            <a:fillRect/>
          </a:stretch>
        </p:blipFill>
        <p:spPr>
          <a:xfrm>
            <a:off x="3392253" y="274712"/>
            <a:ext cx="3037671" cy="2025114"/>
          </a:xfrm>
          <a:prstGeom prst="rect">
            <a:avLst/>
          </a:prstGeom>
        </p:spPr>
      </p:pic>
      <p:pic>
        <p:nvPicPr>
          <p:cNvPr id="4" name="Picture 3"/>
          <p:cNvPicPr>
            <a:picLocks noChangeAspect="1"/>
          </p:cNvPicPr>
          <p:nvPr/>
        </p:nvPicPr>
        <p:blipFill>
          <a:blip r:embed="rId4"/>
          <a:stretch>
            <a:fillRect/>
          </a:stretch>
        </p:blipFill>
        <p:spPr>
          <a:xfrm>
            <a:off x="1639736" y="3947462"/>
            <a:ext cx="2810373" cy="2107780"/>
          </a:xfrm>
          <a:prstGeom prst="rect">
            <a:avLst/>
          </a:prstGeom>
        </p:spPr>
      </p:pic>
    </p:spTree>
  </p:cSld>
  <p:clrMapOvr>
    <a:masterClrMapping/>
  </p:clrMapOvr>
  <p:transition spd="slow">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
        <p:nvSpPr>
          <p:cNvPr id="3" name="Rectangle 2"/>
          <p:cNvSpPr/>
          <p:nvPr/>
        </p:nvSpPr>
        <p:spPr>
          <a:xfrm>
            <a:off x="446188" y="2299825"/>
            <a:ext cx="8283086" cy="377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59257" y="522674"/>
            <a:ext cx="6118173" cy="177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62001" y="902037"/>
            <a:ext cx="7296199" cy="3770263"/>
          </a:xfrm>
          <a:prstGeom prst="rect">
            <a:avLst/>
          </a:prstGeom>
          <a:noFill/>
        </p:spPr>
        <p:txBody>
          <a:bodyPr wrap="square" rtlCol="0">
            <a:spAutoFit/>
          </a:bodyPr>
          <a:lstStyle/>
          <a:p>
            <a:pPr algn="ctr"/>
            <a:r>
              <a:rPr lang="en-US" sz="23900" dirty="0" smtClean="0"/>
              <a:t>Test</a:t>
            </a:r>
            <a:endParaRPr lang="en-US" sz="3600" dirty="0"/>
          </a:p>
        </p:txBody>
      </p:sp>
    </p:spTree>
  </p:cSld>
  <p:clrMapOvr>
    <a:masterClrMapping/>
  </p:clrMapOvr>
  <p:transition spd="slow">
    <p:dissolv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63138" y="1398106"/>
            <a:ext cx="8880862" cy="4154983"/>
          </a:xfrm>
          <a:prstGeom prst="rect">
            <a:avLst/>
          </a:prstGeom>
          <a:noFill/>
        </p:spPr>
        <p:txBody>
          <a:bodyPr wrap="square" rtlCol="0">
            <a:spAutoFit/>
          </a:bodyPr>
          <a:lstStyle/>
          <a:p>
            <a:pPr algn="ctr"/>
            <a:r>
              <a:rPr lang="en-US" sz="8800" dirty="0" smtClean="0"/>
              <a:t>How </a:t>
            </a:r>
            <a:r>
              <a:rPr lang="en-US" sz="8800" dirty="0" smtClean="0"/>
              <a:t>to</a:t>
            </a:r>
            <a:r>
              <a:rPr lang="en-US" sz="8800" dirty="0" smtClean="0"/>
              <a:t> get in training for a C or above</a:t>
            </a:r>
            <a:endParaRPr lang="en-US" sz="8800" dirty="0"/>
          </a:p>
        </p:txBody>
      </p:sp>
    </p:spTree>
  </p:cSld>
  <p:clrMapOvr>
    <a:masterClrMapping/>
  </p:clrMapOvr>
  <p:transition spd="slow">
    <p:dissolv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547626" y="1521775"/>
            <a:ext cx="7596374" cy="3970318"/>
          </a:xfrm>
          <a:prstGeom prst="rect">
            <a:avLst/>
          </a:prstGeom>
          <a:noFill/>
        </p:spPr>
        <p:txBody>
          <a:bodyPr wrap="square" rtlCol="0">
            <a:spAutoFit/>
          </a:bodyPr>
          <a:lstStyle/>
          <a:p>
            <a:pPr marL="742950" indent="-742950">
              <a:buFont typeface="+mj-lt"/>
              <a:buAutoNum type="arabicPeriod"/>
            </a:pPr>
            <a:r>
              <a:rPr lang="en-US" sz="3600" dirty="0" smtClean="0"/>
              <a:t>Read and write stuff</a:t>
            </a:r>
          </a:p>
          <a:p>
            <a:pPr marL="742950" indent="-742950">
              <a:buFont typeface="+mj-lt"/>
              <a:buAutoNum type="arabicPeriod"/>
            </a:pPr>
            <a:r>
              <a:rPr lang="en-US" sz="3600" dirty="0" smtClean="0"/>
              <a:t>Hide your spelling weaknesses</a:t>
            </a:r>
          </a:p>
          <a:p>
            <a:pPr marL="742950" indent="-742950">
              <a:buFont typeface="+mj-lt"/>
              <a:buAutoNum type="arabicPeriod"/>
            </a:pPr>
            <a:r>
              <a:rPr lang="en-US" sz="3600" dirty="0" smtClean="0"/>
              <a:t>Learn vocabulary (eg “suggest”)</a:t>
            </a:r>
            <a:endParaRPr lang="en-US" sz="3600" dirty="0" smtClean="0"/>
          </a:p>
          <a:p>
            <a:pPr marL="742950" indent="-742950">
              <a:buFont typeface="+mj-lt"/>
              <a:buAutoNum type="arabicPeriod"/>
            </a:pPr>
            <a:r>
              <a:rPr lang="en-US" sz="3600" dirty="0" smtClean="0"/>
              <a:t>Learn to t</a:t>
            </a:r>
            <a:r>
              <a:rPr lang="en-US" sz="3600" dirty="0" smtClean="0"/>
              <a:t>rick </a:t>
            </a:r>
            <a:r>
              <a:rPr lang="en-US" sz="3600" dirty="0" smtClean="0"/>
              <a:t>the examiner</a:t>
            </a:r>
          </a:p>
          <a:p>
            <a:pPr marL="742950" indent="-742950">
              <a:buFont typeface="+mj-lt"/>
              <a:buAutoNum type="arabicPeriod"/>
            </a:pPr>
            <a:r>
              <a:rPr lang="en-US" sz="3600" dirty="0" smtClean="0"/>
              <a:t>Trick your brain</a:t>
            </a:r>
          </a:p>
          <a:p>
            <a:pPr marL="742950" indent="-742950">
              <a:buFont typeface="+mj-lt"/>
              <a:buAutoNum type="arabicPeriod"/>
            </a:pPr>
            <a:endParaRPr lang="en-US" sz="3600" dirty="0" smtClean="0"/>
          </a:p>
          <a:p>
            <a:pPr marL="742950" indent="-742950">
              <a:buFont typeface="+mj-lt"/>
              <a:buAutoNum type="arabicPeriod"/>
            </a:pPr>
            <a:endParaRPr lang="en-US" sz="36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subTnLst>
                                    <p:animClr>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subTnLst>
                                    <p:animClr>
                                      <p:cBhvr override="childStyle">
                                        <p:cTn dur="1" fill="hold" display="0" masterRel="nextClick" afterEffect="1"/>
                                        <p:tgtEl>
                                          <p:spTgt spid="6">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subTnLst>
                                    <p:animClr>
                                      <p:cBhvr override="childStyle">
                                        <p:cTn dur="1" fill="hold" display="0" masterRel="nextClick" afterEffect="1"/>
                                        <p:tgtEl>
                                          <p:spTgt spid="6">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subTnLst>
                                    <p:animClr>
                                      <p:cBhvr override="childStyle">
                                        <p:cTn dur="1" fill="hold" display="0" masterRel="nextClick" afterEffect="1"/>
                                        <p:tgtEl>
                                          <p:spTgt spid="6">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subTnLst>
                                    <p:animClr>
                                      <p:cBhvr override="childStyle">
                                        <p:cTn dur="1" fill="hold" display="0" masterRel="nextClick" afterEffect="1"/>
                                        <p:tgtEl>
                                          <p:spTgt spid="6">
                                            <p:txEl>
                                              <p:pRg st="4" end="4"/>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5" name="Picture 4"/>
          <p:cNvPicPr>
            <a:picLocks noChangeAspect="1"/>
          </p:cNvPicPr>
          <p:nvPr/>
        </p:nvPicPr>
        <p:blipFill>
          <a:blip r:embed="rId3"/>
          <a:stretch>
            <a:fillRect/>
          </a:stretch>
        </p:blipFill>
        <p:spPr>
          <a:xfrm>
            <a:off x="1306925" y="1958058"/>
            <a:ext cx="2857500" cy="2857500"/>
          </a:xfrm>
          <a:prstGeom prst="rect">
            <a:avLst/>
          </a:prstGeom>
        </p:spPr>
      </p:pic>
      <p:sp>
        <p:nvSpPr>
          <p:cNvPr id="7" name="TextBox 6"/>
          <p:cNvSpPr txBox="1"/>
          <p:nvPr/>
        </p:nvSpPr>
        <p:spPr>
          <a:xfrm>
            <a:off x="4507647" y="2700293"/>
            <a:ext cx="4213047" cy="2123658"/>
          </a:xfrm>
          <a:prstGeom prst="rect">
            <a:avLst/>
          </a:prstGeom>
          <a:noFill/>
        </p:spPr>
        <p:txBody>
          <a:bodyPr wrap="square" rtlCol="0">
            <a:spAutoFit/>
          </a:bodyPr>
          <a:lstStyle/>
          <a:p>
            <a:r>
              <a:rPr lang="en-US" sz="6600" dirty="0" smtClean="0"/>
              <a:t>25 </a:t>
            </a:r>
            <a:r>
              <a:rPr lang="en-US" sz="6600" dirty="0" err="1" smtClean="0"/>
              <a:t>mins</a:t>
            </a:r>
            <a:endParaRPr lang="en-US" sz="6600" dirty="0" smtClean="0"/>
          </a:p>
          <a:p>
            <a:r>
              <a:rPr lang="en-US" sz="6600" dirty="0" smtClean="0"/>
              <a:t>+5 </a:t>
            </a:r>
            <a:r>
              <a:rPr lang="en-US" sz="6600" dirty="0" err="1" smtClean="0"/>
              <a:t>mins</a:t>
            </a:r>
            <a:endParaRPr lang="en-US" sz="6600" dirty="0"/>
          </a:p>
        </p:txBody>
      </p:sp>
      <p:sp>
        <p:nvSpPr>
          <p:cNvPr id="8" name="TextBox 7"/>
          <p:cNvSpPr txBox="1"/>
          <p:nvPr/>
        </p:nvSpPr>
        <p:spPr>
          <a:xfrm>
            <a:off x="1704669" y="4630892"/>
            <a:ext cx="4919512" cy="369332"/>
          </a:xfrm>
          <a:prstGeom prst="rect">
            <a:avLst/>
          </a:prstGeom>
          <a:noFill/>
        </p:spPr>
        <p:txBody>
          <a:bodyPr wrap="square" rtlCol="0">
            <a:spAutoFit/>
          </a:bodyPr>
          <a:lstStyle/>
          <a:p>
            <a:r>
              <a:rPr lang="en-US" dirty="0" err="1" smtClean="0"/>
              <a:t>Pomodoro</a:t>
            </a:r>
            <a:r>
              <a:rPr lang="en-US" dirty="0" smtClean="0"/>
              <a:t> Technique</a:t>
            </a: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
        <p:nvSpPr>
          <p:cNvPr id="3" name="Rectangle 2"/>
          <p:cNvSpPr/>
          <p:nvPr/>
        </p:nvSpPr>
        <p:spPr>
          <a:xfrm>
            <a:off x="446188" y="2299825"/>
            <a:ext cx="8283086" cy="377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59257" y="522674"/>
            <a:ext cx="6118173" cy="177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079107" y="291458"/>
            <a:ext cx="6787582" cy="5784200"/>
          </a:xfrm>
          <a:prstGeom prst="rect">
            <a:avLst/>
          </a:prstGeom>
        </p:spPr>
      </p:pic>
    </p:spTree>
  </p:cSld>
  <p:clrMapOvr>
    <a:masterClrMapping/>
  </p:clrMapOvr>
  <p:transition spd="slow">
    <p:dissolv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English GCSE: </a:t>
            </a:r>
            <a:br>
              <a:rPr lang="en-US" sz="7200" dirty="0" smtClean="0"/>
            </a:br>
            <a:r>
              <a:rPr lang="en-US" sz="5400" dirty="0" smtClean="0"/>
              <a:t>C or higher – guaranteed!</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6" name="TextBox 5"/>
          <p:cNvSpPr txBox="1"/>
          <p:nvPr/>
        </p:nvSpPr>
        <p:spPr>
          <a:xfrm>
            <a:off x="2691639" y="4765210"/>
            <a:ext cx="3885588" cy="369332"/>
          </a:xfrm>
          <a:prstGeom prst="rect">
            <a:avLst/>
          </a:prstGeom>
          <a:noFill/>
        </p:spPr>
        <p:txBody>
          <a:bodyPr wrap="square" rtlCol="0">
            <a:spAutoFit/>
          </a:bodyPr>
          <a:lstStyle/>
          <a:p>
            <a:pPr algn="ctr"/>
            <a:fld id="{EA826488-DA37-F545-B69A-B24869437B33}" type="datetime2">
              <a:rPr lang="en-US" smtClean="0"/>
              <a:pPr algn="ctr"/>
              <a:t>Thursday, March 10, 2011</a:t>
            </a:fld>
            <a:endParaRPr lang="en-US" dirty="0"/>
          </a:p>
        </p:txBody>
      </p:sp>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3923" y="389727"/>
            <a:ext cx="8890000" cy="6223000"/>
          </a:xfrm>
          <a:prstGeom prst="rect">
            <a:avLst/>
          </a:prstGeom>
        </p:spPr>
      </p:pic>
      <p:pic>
        <p:nvPicPr>
          <p:cNvPr id="6" name="Picture 5"/>
          <p:cNvPicPr>
            <a:picLocks noChangeAspect="1"/>
          </p:cNvPicPr>
          <p:nvPr/>
        </p:nvPicPr>
        <p:blipFill>
          <a:blip r:embed="rId3"/>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17397"/>
            <a:ext cx="8772253" cy="6075659"/>
          </a:xfrm>
          <a:prstGeom prst="rect">
            <a:avLst/>
          </a:prstGeom>
        </p:spPr>
      </p:pic>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pic>
        <p:nvPicPr>
          <p:cNvPr id="3" name="Picture 2"/>
          <p:cNvPicPr>
            <a:picLocks noChangeAspect="1"/>
          </p:cNvPicPr>
          <p:nvPr/>
        </p:nvPicPr>
        <p:blipFill>
          <a:blip r:embed="rId3"/>
          <a:stretch>
            <a:fillRect/>
          </a:stretch>
        </p:blipFill>
        <p:spPr>
          <a:xfrm>
            <a:off x="-1" y="0"/>
            <a:ext cx="10234795" cy="7019676"/>
          </a:xfrm>
          <a:prstGeom prst="rect">
            <a:avLst/>
          </a:prstGeom>
        </p:spPr>
      </p:pic>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What</a:t>
            </a:r>
            <a:endParaRPr lang="en-US" sz="8800" dirty="0"/>
          </a:p>
        </p:txBody>
      </p:sp>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62140" y="1537210"/>
            <a:ext cx="9917542" cy="2800767"/>
          </a:xfrm>
          <a:prstGeom prst="rect">
            <a:avLst/>
          </a:prstGeom>
          <a:noFill/>
        </p:spPr>
        <p:txBody>
          <a:bodyPr wrap="square" rtlCol="0">
            <a:spAutoFit/>
          </a:bodyPr>
          <a:lstStyle/>
          <a:p>
            <a:pPr algn="ctr"/>
            <a:r>
              <a:rPr lang="en-US" sz="8800" dirty="0" smtClean="0"/>
              <a:t>English -</a:t>
            </a:r>
            <a:r>
              <a:rPr lang="en-US" sz="8800" dirty="0" err="1" smtClean="0"/>
              <a:t>v</a:t>
            </a:r>
            <a:r>
              <a:rPr lang="en-US" sz="8800" dirty="0" smtClean="0"/>
              <a:t>- </a:t>
            </a:r>
          </a:p>
          <a:p>
            <a:pPr algn="ctr"/>
            <a:r>
              <a:rPr lang="en-US" sz="8800" dirty="0" smtClean="0"/>
              <a:t>English Literature</a:t>
            </a:r>
            <a:endParaRPr lang="en-US" sz="8800" dirty="0"/>
          </a:p>
        </p:txBody>
      </p:sp>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PAPER 1</a:t>
            </a:r>
            <a:endParaRPr lang="en-US" sz="8800" dirty="0"/>
          </a:p>
        </p:txBody>
      </p:sp>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1694043" y="787255"/>
            <a:ext cx="5837027" cy="3770263"/>
          </a:xfrm>
          <a:prstGeom prst="rect">
            <a:avLst/>
          </a:prstGeom>
          <a:noFill/>
        </p:spPr>
        <p:txBody>
          <a:bodyPr wrap="square" rtlCol="0">
            <a:spAutoFit/>
          </a:bodyPr>
          <a:lstStyle/>
          <a:p>
            <a:pPr algn="ctr"/>
            <a:r>
              <a:rPr lang="en-US" sz="23900" dirty="0" smtClean="0"/>
              <a:t> 1:</a:t>
            </a:r>
            <a:endParaRPr lang="en-US" sz="23900" dirty="0"/>
          </a:p>
        </p:txBody>
      </p:sp>
      <p:sp>
        <p:nvSpPr>
          <p:cNvPr id="6" name="TextBox 5"/>
          <p:cNvSpPr txBox="1"/>
          <p:nvPr/>
        </p:nvSpPr>
        <p:spPr>
          <a:xfrm>
            <a:off x="2714626" y="1730637"/>
            <a:ext cx="6429374" cy="3539430"/>
          </a:xfrm>
          <a:prstGeom prst="rect">
            <a:avLst/>
          </a:prstGeom>
          <a:noFill/>
        </p:spPr>
        <p:txBody>
          <a:bodyPr wrap="square" rtlCol="0">
            <a:spAutoFit/>
          </a:bodyPr>
          <a:lstStyle/>
          <a:p>
            <a:pPr marL="514350" indent="-514350">
              <a:buFont typeface="+mj-lt"/>
              <a:buAutoNum type="arabicPeriod"/>
            </a:pPr>
            <a:r>
              <a:rPr lang="en-US" sz="3200" dirty="0" smtClean="0"/>
              <a:t>Reading non-fiction: </a:t>
            </a:r>
          </a:p>
          <a:p>
            <a:pPr marL="514350" indent="-514350"/>
            <a:r>
              <a:rPr lang="en-US" sz="3200" dirty="0"/>
              <a:t>	</a:t>
            </a:r>
            <a:r>
              <a:rPr lang="en-US" sz="3200" dirty="0" smtClean="0"/>
              <a:t>understand / presentation / language</a:t>
            </a:r>
          </a:p>
          <a:p>
            <a:pPr marL="514350" indent="-514350"/>
            <a:endParaRPr lang="en-US" sz="3200" dirty="0" smtClean="0"/>
          </a:p>
          <a:p>
            <a:pPr marL="514350" indent="-514350">
              <a:buFont typeface="+mj-lt"/>
              <a:buAutoNum type="arabicPeriod"/>
            </a:pPr>
            <a:r>
              <a:rPr lang="en-US" sz="3200" dirty="0" smtClean="0"/>
              <a:t>Writing to argue / persuade / advise</a:t>
            </a:r>
          </a:p>
          <a:p>
            <a:endParaRPr lang="en-US" sz="3200" dirty="0"/>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an 1.tiff"/>
          <p:cNvPicPr>
            <a:picLocks noChangeAspect="1"/>
          </p:cNvPicPr>
          <p:nvPr/>
        </p:nvPicPr>
        <p:blipFill>
          <a:blip r:embed="rId2"/>
          <a:stretch>
            <a:fillRect/>
          </a:stretch>
        </p:blipFill>
        <p:spPr>
          <a:xfrm rot="10800000">
            <a:off x="1578438" y="-156027"/>
            <a:ext cx="6661150" cy="6858001"/>
          </a:xfrm>
          <a:prstGeom prst="rect">
            <a:avLst/>
          </a:prstGeom>
        </p:spPr>
      </p:pic>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9600" dirty="0" smtClean="0"/>
              <a:t>Hello.</a:t>
            </a:r>
            <a:endParaRPr lang="en-US" sz="9600" dirty="0"/>
          </a:p>
        </p:txBody>
      </p:sp>
      <p:pic>
        <p:nvPicPr>
          <p:cNvPr id="3" name="Picture 2"/>
          <p:cNvPicPr>
            <a:picLocks noChangeAspect="1"/>
          </p:cNvPicPr>
          <p:nvPr/>
        </p:nvPicPr>
        <p:blipFill>
          <a:blip r:embed="rId2"/>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Read</a:t>
            </a:r>
            <a:endParaRPr lang="en-US" sz="8800" dirty="0"/>
          </a:p>
        </p:txBody>
      </p:sp>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Write</a:t>
            </a:r>
            <a:endParaRPr lang="en-US" sz="8800" dirty="0"/>
          </a:p>
        </p:txBody>
      </p:sp>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407209" y="2540106"/>
            <a:ext cx="6727147" cy="1323439"/>
          </a:xfrm>
          <a:prstGeom prst="rect">
            <a:avLst/>
          </a:prstGeom>
          <a:noFill/>
        </p:spPr>
        <p:txBody>
          <a:bodyPr wrap="square" rtlCol="0">
            <a:spAutoFit/>
          </a:bodyPr>
          <a:lstStyle/>
          <a:p>
            <a:pPr algn="ctr"/>
            <a:r>
              <a:rPr lang="en-US" sz="8000" dirty="0" smtClean="0"/>
              <a:t>Foundation</a:t>
            </a:r>
            <a:endParaRPr lang="en-US" sz="8000" dirty="0"/>
          </a:p>
        </p:txBody>
      </p:sp>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3" name="Picture 2" descr="Screen shot 2010-03-17 at 20.47.01.png"/>
          <p:cNvPicPr>
            <a:picLocks noChangeAspect="1"/>
          </p:cNvPicPr>
          <p:nvPr/>
        </p:nvPicPr>
        <p:blipFill>
          <a:blip r:embed="rId3"/>
          <a:stretch>
            <a:fillRect/>
          </a:stretch>
        </p:blipFill>
        <p:spPr>
          <a:xfrm>
            <a:off x="0" y="1563688"/>
            <a:ext cx="9156274" cy="3732494"/>
          </a:xfrm>
          <a:prstGeom prst="rect">
            <a:avLst/>
          </a:prstGeom>
        </p:spPr>
      </p:pic>
    </p:spTree>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3" name="Picture 2" descr="Screen shot 2010-03-17 at 20.47.16.png"/>
          <p:cNvPicPr>
            <a:picLocks noChangeAspect="1"/>
          </p:cNvPicPr>
          <p:nvPr/>
        </p:nvPicPr>
        <p:blipFill>
          <a:blip r:embed="rId3"/>
          <a:stretch>
            <a:fillRect/>
          </a:stretch>
        </p:blipFill>
        <p:spPr>
          <a:xfrm>
            <a:off x="715277" y="1256427"/>
            <a:ext cx="8169494" cy="2995481"/>
          </a:xfrm>
          <a:prstGeom prst="rect">
            <a:avLst/>
          </a:prstGeom>
        </p:spPr>
      </p:pic>
    </p:spTree>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3" name="Picture 2" descr="Screen shot 2010-03-17 at 20.47.33.png"/>
          <p:cNvPicPr>
            <a:picLocks noChangeAspect="1"/>
          </p:cNvPicPr>
          <p:nvPr/>
        </p:nvPicPr>
        <p:blipFill>
          <a:blip r:embed="rId3"/>
          <a:stretch>
            <a:fillRect/>
          </a:stretch>
        </p:blipFill>
        <p:spPr>
          <a:xfrm>
            <a:off x="305286" y="1415318"/>
            <a:ext cx="8838714" cy="3880864"/>
          </a:xfrm>
          <a:prstGeom prst="rect">
            <a:avLst/>
          </a:prstGeom>
        </p:spPr>
      </p:pic>
    </p:spTree>
  </p:cSld>
  <p:clrMapOvr>
    <a:masterClrMapping/>
  </p:clrMapOvr>
  <p:transition spd="slow">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407209" y="2540106"/>
            <a:ext cx="6727147" cy="1323439"/>
          </a:xfrm>
          <a:prstGeom prst="rect">
            <a:avLst/>
          </a:prstGeom>
          <a:noFill/>
        </p:spPr>
        <p:txBody>
          <a:bodyPr wrap="square" rtlCol="0">
            <a:spAutoFit/>
          </a:bodyPr>
          <a:lstStyle/>
          <a:p>
            <a:pPr algn="ctr"/>
            <a:r>
              <a:rPr lang="en-US" sz="8000" dirty="0" smtClean="0"/>
              <a:t>Higher</a:t>
            </a:r>
            <a:endParaRPr lang="en-US" sz="8000" dirty="0"/>
          </a:p>
        </p:txBody>
      </p:sp>
    </p:spTree>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6" name="Picture 5" descr="Screen shot 2010-03-22 at 06.27.38.png"/>
          <p:cNvPicPr>
            <a:picLocks noChangeAspect="1"/>
          </p:cNvPicPr>
          <p:nvPr/>
        </p:nvPicPr>
        <p:blipFill>
          <a:blip r:embed="rId3"/>
          <a:stretch>
            <a:fillRect/>
          </a:stretch>
        </p:blipFill>
        <p:spPr>
          <a:xfrm>
            <a:off x="-1" y="2474482"/>
            <a:ext cx="9144001" cy="806450"/>
          </a:xfrm>
          <a:prstGeom prst="rect">
            <a:avLst/>
          </a:prstGeom>
        </p:spPr>
      </p:pic>
    </p:spTree>
  </p:cSld>
  <p:clrMapOvr>
    <a:masterClrMapping/>
  </p:clrMapOvr>
  <p:transition spd="slow">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5" name="Picture 4" descr="Screen shot 2010-03-22 at 06.27.19.png"/>
          <p:cNvPicPr>
            <a:picLocks noChangeAspect="1"/>
          </p:cNvPicPr>
          <p:nvPr/>
        </p:nvPicPr>
        <p:blipFill>
          <a:blip r:embed="rId3"/>
          <a:stretch>
            <a:fillRect/>
          </a:stretch>
        </p:blipFill>
        <p:spPr>
          <a:xfrm>
            <a:off x="0" y="2867025"/>
            <a:ext cx="9144000" cy="1016000"/>
          </a:xfrm>
          <a:prstGeom prst="rect">
            <a:avLst/>
          </a:prstGeom>
        </p:spPr>
      </p:pic>
    </p:spTree>
  </p:cSld>
  <p:clrMapOvr>
    <a:masterClrMapping/>
  </p:clrMapOvr>
  <p:transition spd="slow">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5" name="Picture 4" descr="Screen shot 2010-03-22 at 06.26.40.png"/>
          <p:cNvPicPr>
            <a:picLocks noChangeAspect="1"/>
          </p:cNvPicPr>
          <p:nvPr/>
        </p:nvPicPr>
        <p:blipFill>
          <a:blip r:embed="rId3"/>
          <a:stretch>
            <a:fillRect/>
          </a:stretch>
        </p:blipFill>
        <p:spPr>
          <a:xfrm>
            <a:off x="0" y="2263775"/>
            <a:ext cx="9144001" cy="942975"/>
          </a:xfrm>
          <a:prstGeom prst="rect">
            <a:avLst/>
          </a:prstGeom>
        </p:spPr>
      </p:pic>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5605956" y="1842149"/>
            <a:ext cx="640680" cy="6521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416988" y="5296182"/>
            <a:ext cx="2082424" cy="1561818"/>
          </a:xfrm>
          <a:prstGeom prst="rect">
            <a:avLst/>
          </a:prstGeom>
        </p:spPr>
      </p:pic>
      <p:sp>
        <p:nvSpPr>
          <p:cNvPr id="5" name="Title 1"/>
          <p:cNvSpPr txBox="1">
            <a:spLocks/>
          </p:cNvSpPr>
          <p:nvPr/>
        </p:nvSpPr>
        <p:spPr>
          <a:xfrm>
            <a:off x="685800" y="2438400"/>
            <a:ext cx="7772400" cy="1470025"/>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smtClean="0">
                <a:ln>
                  <a:noFill/>
                </a:ln>
                <a:solidFill>
                  <a:schemeClr val="tx1"/>
                </a:solidFill>
                <a:effectLst/>
                <a:uLnTx/>
                <a:uFillTx/>
                <a:latin typeface="+mj-lt"/>
                <a:ea typeface="+mj-ea"/>
                <a:cs typeface="+mj-cs"/>
              </a:rPr>
              <a:t>Getting a C in English is easier than you think</a:t>
            </a:r>
            <a:endParaRPr kumimoji="0" lang="en-US" sz="7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PAPER 2</a:t>
            </a:r>
            <a:endParaRPr lang="en-US" sz="8800" dirty="0"/>
          </a:p>
        </p:txBody>
      </p:sp>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1694043" y="787255"/>
            <a:ext cx="5837027" cy="3770263"/>
          </a:xfrm>
          <a:prstGeom prst="rect">
            <a:avLst/>
          </a:prstGeom>
          <a:noFill/>
        </p:spPr>
        <p:txBody>
          <a:bodyPr wrap="square" rtlCol="0">
            <a:spAutoFit/>
          </a:bodyPr>
          <a:lstStyle/>
          <a:p>
            <a:pPr algn="ctr"/>
            <a:r>
              <a:rPr lang="en-US" sz="23900" dirty="0" smtClean="0"/>
              <a:t> 2:</a:t>
            </a:r>
            <a:endParaRPr lang="en-US" sz="23900" dirty="0"/>
          </a:p>
        </p:txBody>
      </p:sp>
      <p:sp>
        <p:nvSpPr>
          <p:cNvPr id="6" name="TextBox 5"/>
          <p:cNvSpPr txBox="1"/>
          <p:nvPr/>
        </p:nvSpPr>
        <p:spPr>
          <a:xfrm>
            <a:off x="2714626" y="1730637"/>
            <a:ext cx="6429374" cy="2554545"/>
          </a:xfrm>
          <a:prstGeom prst="rect">
            <a:avLst/>
          </a:prstGeom>
          <a:noFill/>
        </p:spPr>
        <p:txBody>
          <a:bodyPr wrap="square" rtlCol="0">
            <a:spAutoFit/>
          </a:bodyPr>
          <a:lstStyle/>
          <a:p>
            <a:pPr marL="514350" indent="-514350">
              <a:buFont typeface="+mj-lt"/>
              <a:buAutoNum type="arabicPeriod"/>
            </a:pPr>
            <a:r>
              <a:rPr lang="en-US" sz="3200" dirty="0" smtClean="0"/>
              <a:t>Reading poetry</a:t>
            </a:r>
          </a:p>
          <a:p>
            <a:pPr marL="514350" indent="-514350"/>
            <a:endParaRPr lang="en-US" sz="3200" dirty="0" smtClean="0"/>
          </a:p>
          <a:p>
            <a:pPr marL="514350" indent="-514350">
              <a:buFont typeface="+mj-lt"/>
              <a:buAutoNum type="arabicPeriod"/>
            </a:pPr>
            <a:r>
              <a:rPr lang="en-US" sz="3200" dirty="0" smtClean="0"/>
              <a:t>Writing to inform / explain / describe</a:t>
            </a:r>
          </a:p>
          <a:p>
            <a:endParaRPr lang="en-US" sz="3200" dirty="0"/>
          </a:p>
        </p:txBody>
      </p:sp>
    </p:spTree>
  </p:cSld>
  <p:clrMapOvr>
    <a:masterClrMapping/>
  </p:clrMapOvr>
  <p:transition spd="slow">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0-04-12 at 12.19.39.png"/>
          <p:cNvPicPr>
            <a:picLocks noChangeAspect="1"/>
          </p:cNvPicPr>
          <p:nvPr/>
        </p:nvPicPr>
        <p:blipFill>
          <a:blip r:embed="rId2"/>
          <a:stretch>
            <a:fillRect/>
          </a:stretch>
        </p:blipFill>
        <p:spPr>
          <a:xfrm>
            <a:off x="1686295" y="-1"/>
            <a:ext cx="6124575" cy="6858001"/>
          </a:xfrm>
          <a:prstGeom prst="rect">
            <a:avLst/>
          </a:prstGeom>
        </p:spPr>
      </p:pic>
    </p:spTree>
  </p:cSld>
  <p:clrMapOvr>
    <a:masterClrMapping/>
  </p:clrMapOvr>
  <p:transition spd="slow">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407209" y="2540106"/>
            <a:ext cx="6727147" cy="1323439"/>
          </a:xfrm>
          <a:prstGeom prst="rect">
            <a:avLst/>
          </a:prstGeom>
          <a:noFill/>
        </p:spPr>
        <p:txBody>
          <a:bodyPr wrap="square" rtlCol="0">
            <a:spAutoFit/>
          </a:bodyPr>
          <a:lstStyle/>
          <a:p>
            <a:pPr algn="ctr"/>
            <a:r>
              <a:rPr lang="en-US" sz="8000" dirty="0" smtClean="0"/>
              <a:t>Foundation</a:t>
            </a:r>
            <a:endParaRPr lang="en-US" sz="8000" dirty="0"/>
          </a:p>
        </p:txBody>
      </p:sp>
    </p:spTree>
  </p:cSld>
  <p:clrMapOvr>
    <a:masterClrMapping/>
  </p:clrMapOvr>
  <p:transition spd="slow">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3" name="Picture 2" descr="Screen shot 2010-03-17 at 20.36.46.png"/>
          <p:cNvPicPr>
            <a:picLocks noChangeAspect="1"/>
          </p:cNvPicPr>
          <p:nvPr/>
        </p:nvPicPr>
        <p:blipFill>
          <a:blip r:embed="rId3"/>
          <a:stretch>
            <a:fillRect/>
          </a:stretch>
        </p:blipFill>
        <p:spPr>
          <a:xfrm>
            <a:off x="1273363" y="-374909"/>
            <a:ext cx="6143625" cy="6858001"/>
          </a:xfrm>
          <a:prstGeom prst="rect">
            <a:avLst/>
          </a:prstGeom>
        </p:spPr>
      </p:pic>
    </p:spTree>
  </p:cSld>
  <p:clrMapOvr>
    <a:masterClrMapping/>
  </p:clrMapOvr>
  <p:transition spd="slow">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0-03-17 at 20.36.59.png"/>
          <p:cNvPicPr>
            <a:picLocks noChangeAspect="1"/>
          </p:cNvPicPr>
          <p:nvPr/>
        </p:nvPicPr>
        <p:blipFill>
          <a:blip r:embed="rId2"/>
          <a:stretch>
            <a:fillRect/>
          </a:stretch>
        </p:blipFill>
        <p:spPr>
          <a:xfrm>
            <a:off x="229698" y="370797"/>
            <a:ext cx="8686801" cy="6096000"/>
          </a:xfrm>
          <a:prstGeom prst="rect">
            <a:avLst/>
          </a:prstGeom>
        </p:spPr>
      </p:pic>
      <p:pic>
        <p:nvPicPr>
          <p:cNvPr id="4" name="Picture 3"/>
          <p:cNvPicPr>
            <a:picLocks noChangeAspect="1"/>
          </p:cNvPicPr>
          <p:nvPr/>
        </p:nvPicPr>
        <p:blipFill>
          <a:blip r:embed="rId3"/>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407209" y="2540106"/>
            <a:ext cx="6727147" cy="1323439"/>
          </a:xfrm>
          <a:prstGeom prst="rect">
            <a:avLst/>
          </a:prstGeom>
          <a:noFill/>
        </p:spPr>
        <p:txBody>
          <a:bodyPr wrap="square" rtlCol="0">
            <a:spAutoFit/>
          </a:bodyPr>
          <a:lstStyle/>
          <a:p>
            <a:pPr algn="ctr"/>
            <a:r>
              <a:rPr lang="en-US" sz="8000" dirty="0" smtClean="0"/>
              <a:t>Higher</a:t>
            </a:r>
            <a:endParaRPr lang="en-US" sz="8000" dirty="0"/>
          </a:p>
        </p:txBody>
      </p:sp>
    </p:spTree>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0-03-22 at 06.20.29.png"/>
          <p:cNvPicPr>
            <a:picLocks noChangeAspect="1"/>
          </p:cNvPicPr>
          <p:nvPr/>
        </p:nvPicPr>
        <p:blipFill>
          <a:blip r:embed="rId2"/>
          <a:stretch>
            <a:fillRect/>
          </a:stretch>
        </p:blipFill>
        <p:spPr>
          <a:xfrm>
            <a:off x="646739" y="490977"/>
            <a:ext cx="8082588" cy="5517489"/>
          </a:xfrm>
          <a:prstGeom prst="rect">
            <a:avLst/>
          </a:prstGeom>
        </p:spPr>
      </p:pic>
      <p:pic>
        <p:nvPicPr>
          <p:cNvPr id="4" name="Picture 3"/>
          <p:cNvPicPr>
            <a:picLocks noChangeAspect="1"/>
          </p:cNvPicPr>
          <p:nvPr/>
        </p:nvPicPr>
        <p:blipFill>
          <a:blip r:embed="rId3"/>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0-03-22 at 06.23.34.png"/>
          <p:cNvPicPr>
            <a:picLocks noChangeAspect="1"/>
          </p:cNvPicPr>
          <p:nvPr/>
        </p:nvPicPr>
        <p:blipFill>
          <a:blip r:embed="rId2"/>
          <a:stretch>
            <a:fillRect/>
          </a:stretch>
        </p:blipFill>
        <p:spPr>
          <a:xfrm>
            <a:off x="505632" y="945447"/>
            <a:ext cx="8017793" cy="4844083"/>
          </a:xfrm>
          <a:prstGeom prst="rect">
            <a:avLst/>
          </a:prstGeom>
        </p:spPr>
      </p:pic>
      <p:pic>
        <p:nvPicPr>
          <p:cNvPr id="4" name="Picture 3"/>
          <p:cNvPicPr>
            <a:picLocks noChangeAspect="1"/>
          </p:cNvPicPr>
          <p:nvPr/>
        </p:nvPicPr>
        <p:blipFill>
          <a:blip r:embed="rId3"/>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3" name="Picture 2" descr="Screen shot 2010-03-17 at 22.09.51.png"/>
          <p:cNvPicPr>
            <a:picLocks noChangeAspect="1"/>
          </p:cNvPicPr>
          <p:nvPr/>
        </p:nvPicPr>
        <p:blipFill>
          <a:blip r:embed="rId3"/>
          <a:stretch>
            <a:fillRect/>
          </a:stretch>
        </p:blipFill>
        <p:spPr>
          <a:xfrm>
            <a:off x="1585398" y="694776"/>
            <a:ext cx="5638800" cy="4419601"/>
          </a:xfrm>
          <a:prstGeom prst="rect">
            <a:avLst/>
          </a:prstGeom>
        </p:spPr>
      </p:pic>
    </p:spTree>
  </p:cSld>
  <p:clrMapOvr>
    <a:masterClrMapping/>
  </p:clrMapOvr>
  <p:transition spd="slow">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Today</a:t>
            </a:r>
            <a:endParaRPr lang="en-US" sz="8800" dirty="0"/>
          </a:p>
        </p:txBody>
      </p:sp>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1315350" y="1784939"/>
            <a:ext cx="7130766" cy="3139321"/>
          </a:xfrm>
          <a:prstGeom prst="rect">
            <a:avLst/>
          </a:prstGeom>
          <a:noFill/>
        </p:spPr>
        <p:txBody>
          <a:bodyPr wrap="square" rtlCol="0">
            <a:spAutoFit/>
          </a:bodyPr>
          <a:lstStyle/>
          <a:p>
            <a:pPr marL="1143000" indent="-1143000">
              <a:buFont typeface="Arial"/>
              <a:buChar char="•"/>
            </a:pPr>
            <a:r>
              <a:rPr lang="en-US" sz="6600" dirty="0" smtClean="0"/>
              <a:t>Write better</a:t>
            </a:r>
          </a:p>
          <a:p>
            <a:pPr marL="1143000" indent="-1143000">
              <a:buFont typeface="Arial"/>
              <a:buChar char="•"/>
            </a:pPr>
            <a:r>
              <a:rPr lang="en-US" sz="6600" dirty="0" smtClean="0"/>
              <a:t>Plan better</a:t>
            </a:r>
          </a:p>
          <a:p>
            <a:pPr marL="1143000" indent="-1143000">
              <a:buFont typeface="Arial"/>
              <a:buChar char="•"/>
            </a:pPr>
            <a:r>
              <a:rPr lang="en-US" sz="6600" dirty="0" smtClean="0"/>
              <a:t>Spell better</a:t>
            </a:r>
            <a:endParaRPr lang="en-US" sz="6600" dirty="0"/>
          </a:p>
        </p:txBody>
      </p:sp>
      <p:sp>
        <p:nvSpPr>
          <p:cNvPr id="6" name="TextBox 5"/>
          <p:cNvSpPr txBox="1"/>
          <p:nvPr/>
        </p:nvSpPr>
        <p:spPr>
          <a:xfrm>
            <a:off x="263137" y="354699"/>
            <a:ext cx="5434344" cy="1107996"/>
          </a:xfrm>
          <a:prstGeom prst="rect">
            <a:avLst/>
          </a:prstGeom>
          <a:noFill/>
        </p:spPr>
        <p:txBody>
          <a:bodyPr wrap="square" rtlCol="0">
            <a:spAutoFit/>
          </a:bodyPr>
          <a:lstStyle/>
          <a:p>
            <a:r>
              <a:rPr lang="en-US" sz="6600" dirty="0" smtClean="0"/>
              <a:t>Today:</a:t>
            </a:r>
            <a:endParaRPr lang="en-US" sz="66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build="p" bldLvl="5"/>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What</a:t>
            </a:r>
            <a:endParaRPr lang="en-US" sz="8800" dirty="0"/>
          </a:p>
        </p:txBody>
      </p:sp>
    </p:spTree>
  </p:cSld>
  <p:clrMapOvr>
    <a:masterClrMapping/>
  </p:clrMapOvr>
  <p:transition spd="slow">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How</a:t>
            </a:r>
            <a:endParaRPr lang="en-US" sz="8800" dirty="0"/>
          </a:p>
        </p:txBody>
      </p:sp>
    </p:spTree>
  </p:cSld>
  <p:clrMapOvr>
    <a:masterClrMapping/>
  </p:clrMapOvr>
  <p:transition spd="slow">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pic>
        <p:nvPicPr>
          <p:cNvPr id="3" name="Picture 2"/>
          <p:cNvPicPr>
            <a:picLocks noChangeAspect="1"/>
          </p:cNvPicPr>
          <p:nvPr/>
        </p:nvPicPr>
        <p:blipFill>
          <a:blip r:embed="rId3"/>
          <a:stretch>
            <a:fillRect/>
          </a:stretch>
        </p:blipFill>
        <p:spPr>
          <a:xfrm>
            <a:off x="1488195" y="787657"/>
            <a:ext cx="6313126" cy="5373932"/>
          </a:xfrm>
          <a:prstGeom prst="rect">
            <a:avLst/>
          </a:prstGeom>
        </p:spPr>
      </p:pic>
    </p:spTree>
  </p:cSld>
  <p:clrMapOvr>
    <a:masterClrMapping/>
  </p:clrMapOvr>
  <p:transition spd="slow">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sp>
        <p:nvSpPr>
          <p:cNvPr id="4" name="TextBox 3"/>
          <p:cNvSpPr txBox="1"/>
          <p:nvPr/>
        </p:nvSpPr>
        <p:spPr>
          <a:xfrm>
            <a:off x="1006784" y="2162523"/>
            <a:ext cx="7276301" cy="3416320"/>
          </a:xfrm>
          <a:prstGeom prst="rect">
            <a:avLst/>
          </a:prstGeom>
          <a:noFill/>
        </p:spPr>
        <p:txBody>
          <a:bodyPr wrap="square" rtlCol="0">
            <a:spAutoFit/>
          </a:bodyPr>
          <a:lstStyle/>
          <a:p>
            <a:pPr algn="ctr"/>
            <a:r>
              <a:rPr lang="en-US" sz="7200" dirty="0" smtClean="0"/>
              <a:t>Describe</a:t>
            </a:r>
            <a:r>
              <a:rPr lang="en-US" sz="7200" dirty="0" smtClean="0"/>
              <a:t> a place that is special to you</a:t>
            </a:r>
            <a:endParaRPr lang="en-US" sz="7200" dirty="0"/>
          </a:p>
        </p:txBody>
      </p:sp>
    </p:spTree>
  </p:cSld>
  <p:clrMapOvr>
    <a:masterClrMapping/>
  </p:clrMapOvr>
  <p:transition spd="slow">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pic>
        <p:nvPicPr>
          <p:cNvPr id="3" name="Picture 2"/>
          <p:cNvPicPr>
            <a:picLocks noChangeAspect="1"/>
          </p:cNvPicPr>
          <p:nvPr/>
        </p:nvPicPr>
        <p:blipFill>
          <a:blip r:embed="rId3"/>
          <a:stretch>
            <a:fillRect/>
          </a:stretch>
        </p:blipFill>
        <p:spPr>
          <a:xfrm>
            <a:off x="1488195" y="787657"/>
            <a:ext cx="6313126" cy="5373932"/>
          </a:xfrm>
          <a:prstGeom prst="rect">
            <a:avLst/>
          </a:prstGeom>
        </p:spPr>
      </p:pic>
    </p:spTree>
  </p:cSld>
  <p:clrMapOvr>
    <a:masterClrMapping/>
  </p:clrMapOvr>
  <p:transition spd="slow">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39841" y="1250096"/>
            <a:ext cx="3274327" cy="4241355"/>
          </a:xfrm>
          <a:prstGeom prst="rect">
            <a:avLst/>
          </a:prstGeom>
        </p:spPr>
      </p:pic>
    </p:spTree>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63138" y="1121308"/>
            <a:ext cx="8880862" cy="3770263"/>
          </a:xfrm>
          <a:prstGeom prst="rect">
            <a:avLst/>
          </a:prstGeom>
          <a:noFill/>
        </p:spPr>
        <p:txBody>
          <a:bodyPr wrap="square" rtlCol="0">
            <a:spAutoFit/>
          </a:bodyPr>
          <a:lstStyle/>
          <a:p>
            <a:pPr algn="ctr"/>
            <a:r>
              <a:rPr lang="en-US" sz="23900" dirty="0" smtClean="0"/>
              <a:t>3</a:t>
            </a:r>
            <a:endParaRPr lang="en-US" sz="23900" dirty="0"/>
          </a:p>
        </p:txBody>
      </p:sp>
    </p:spTree>
  </p:cSld>
  <p:clrMapOvr>
    <a:masterClrMapping/>
  </p:clrMapOvr>
  <p:transition spd="slow">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675271" y="2803270"/>
            <a:ext cx="7596374" cy="1077218"/>
          </a:xfrm>
          <a:prstGeom prst="rect">
            <a:avLst/>
          </a:prstGeom>
          <a:noFill/>
        </p:spPr>
        <p:txBody>
          <a:bodyPr wrap="square" rtlCol="0">
            <a:spAutoFit/>
          </a:bodyPr>
          <a:lstStyle/>
          <a:p>
            <a:pPr marL="342900" indent="-342900"/>
            <a:r>
              <a:rPr lang="en-US" sz="3200" dirty="0" smtClean="0"/>
              <a:t>2:	You’re not very confident about writing accurately / being interesting</a:t>
            </a:r>
            <a:endParaRPr lang="en-US" sz="3200" dirty="0"/>
          </a:p>
        </p:txBody>
      </p:sp>
      <p:sp>
        <p:nvSpPr>
          <p:cNvPr id="8" name="TextBox 7"/>
          <p:cNvSpPr txBox="1"/>
          <p:nvPr/>
        </p:nvSpPr>
        <p:spPr>
          <a:xfrm>
            <a:off x="675271" y="1258611"/>
            <a:ext cx="7596374" cy="1077218"/>
          </a:xfrm>
          <a:prstGeom prst="rect">
            <a:avLst/>
          </a:prstGeom>
          <a:noFill/>
        </p:spPr>
        <p:txBody>
          <a:bodyPr wrap="square" rtlCol="0">
            <a:spAutoFit/>
          </a:bodyPr>
          <a:lstStyle/>
          <a:p>
            <a:pPr marL="342900" indent="-342900"/>
            <a:r>
              <a:rPr lang="en-US" sz="3200" dirty="0" smtClean="0"/>
              <a:t>1: You find it hard to come up with ideas / to get started / to keep going …</a:t>
            </a:r>
          </a:p>
        </p:txBody>
      </p:sp>
      <p:sp>
        <p:nvSpPr>
          <p:cNvPr id="9" name="TextBox 8"/>
          <p:cNvSpPr txBox="1"/>
          <p:nvPr/>
        </p:nvSpPr>
        <p:spPr>
          <a:xfrm>
            <a:off x="675271" y="4218964"/>
            <a:ext cx="7596374" cy="1077218"/>
          </a:xfrm>
          <a:prstGeom prst="rect">
            <a:avLst/>
          </a:prstGeom>
          <a:noFill/>
        </p:spPr>
        <p:txBody>
          <a:bodyPr wrap="square" rtlCol="0">
            <a:spAutoFit/>
          </a:bodyPr>
          <a:lstStyle/>
          <a:p>
            <a:pPr marL="342900" indent="-342900"/>
            <a:r>
              <a:rPr lang="en-US" sz="3200" dirty="0" smtClean="0"/>
              <a:t>3:	You’re not sure how to revise for English /you lack concentration …</a:t>
            </a:r>
            <a:endParaRPr lang="en-US" sz="32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subTnLst>
                                    <p:animClr>
                                      <p:cBhvr override="childStyle">
                                        <p:cTn dur="1" fill="hold" display="0" masterRel="nextClick" afterEffect="1"/>
                                        <p:tgtEl>
                                          <p:spTgt spid="8">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subTnLst>
                                    <p:animClr>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subTnLst>
                                    <p:animClr>
                                      <p:cBhvr override="childStyle">
                                        <p:cTn dur="1" fill="hold" display="0" masterRel="nextClick" afterEffect="1"/>
                                        <p:tgtEl>
                                          <p:spTgt spid="9">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8" grpId="0" build="p" bldLvl="5"/>
      <p:bldP spid="9" grpId="0" build="p" bldLvl="5"/>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63138" y="1659078"/>
            <a:ext cx="8880862" cy="2800767"/>
          </a:xfrm>
          <a:prstGeom prst="rect">
            <a:avLst/>
          </a:prstGeom>
          <a:noFill/>
        </p:spPr>
        <p:txBody>
          <a:bodyPr wrap="square" rtlCol="0">
            <a:spAutoFit/>
          </a:bodyPr>
          <a:lstStyle/>
          <a:p>
            <a:pPr algn="ctr"/>
            <a:r>
              <a:rPr lang="en-US" sz="8800" dirty="0" smtClean="0"/>
              <a:t>1: How to write better</a:t>
            </a:r>
            <a:endParaRPr lang="en-US" sz="8800" dirty="0"/>
          </a:p>
        </p:txBody>
      </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1118605" y="1735981"/>
            <a:ext cx="7174438" cy="2862322"/>
          </a:xfrm>
          <a:prstGeom prst="rect">
            <a:avLst/>
          </a:prstGeom>
          <a:noFill/>
        </p:spPr>
        <p:txBody>
          <a:bodyPr wrap="square" rtlCol="0">
            <a:spAutoFit/>
          </a:bodyPr>
          <a:lstStyle/>
          <a:p>
            <a:pPr marL="1371600" indent="-1371600" algn="ctr">
              <a:buFont typeface="+mj-lt"/>
              <a:buAutoNum type="arabicPeriod"/>
            </a:pPr>
            <a:r>
              <a:rPr lang="en-US" sz="6000" dirty="0" smtClean="0"/>
              <a:t>Write better</a:t>
            </a:r>
          </a:p>
          <a:p>
            <a:pPr marL="1371600" indent="-1371600" algn="ctr">
              <a:buFont typeface="+mj-lt"/>
              <a:buAutoNum type="arabicPeriod"/>
            </a:pPr>
            <a:r>
              <a:rPr lang="en-US" sz="6000" dirty="0" smtClean="0"/>
              <a:t>Read better</a:t>
            </a:r>
          </a:p>
          <a:p>
            <a:pPr marL="1371600" indent="-1371600" algn="ctr">
              <a:buFont typeface="+mj-lt"/>
              <a:buAutoNum type="arabicPeriod"/>
            </a:pPr>
            <a:r>
              <a:rPr lang="en-US" sz="6000" dirty="0" smtClean="0"/>
              <a:t>Spell better</a:t>
            </a:r>
            <a:endParaRPr lang="en-US" sz="60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904084" y="984005"/>
            <a:ext cx="8239915" cy="5016757"/>
          </a:xfrm>
          <a:prstGeom prst="rect">
            <a:avLst/>
          </a:prstGeom>
          <a:noFill/>
        </p:spPr>
        <p:txBody>
          <a:bodyPr wrap="square" rtlCol="0">
            <a:spAutoFit/>
          </a:bodyPr>
          <a:lstStyle/>
          <a:p>
            <a:pPr marL="742950" indent="-742950">
              <a:buFont typeface="+mj-lt"/>
              <a:buAutoNum type="arabicPeriod"/>
            </a:pPr>
            <a:r>
              <a:rPr lang="en-US" sz="3200" dirty="0" smtClean="0"/>
              <a:t>Make your sentences shorter: 12 words</a:t>
            </a:r>
            <a:r>
              <a:rPr lang="en-US" sz="3200" dirty="0" smtClean="0">
                <a:solidFill>
                  <a:srgbClr val="FF0000"/>
                </a:solidFill>
              </a:rPr>
              <a:t>.</a:t>
            </a:r>
          </a:p>
          <a:p>
            <a:pPr marL="742950" indent="-742950">
              <a:buFont typeface="+mj-lt"/>
              <a:buAutoNum type="arabicPeriod"/>
            </a:pPr>
            <a:r>
              <a:rPr lang="en-US" sz="3200" dirty="0" smtClean="0"/>
              <a:t>Make some much shorter: 3 – 5 words</a:t>
            </a:r>
            <a:r>
              <a:rPr lang="en-US" sz="3200" dirty="0" smtClean="0">
                <a:solidFill>
                  <a:srgbClr val="FF0000"/>
                </a:solidFill>
              </a:rPr>
              <a:t>.</a:t>
            </a:r>
          </a:p>
          <a:p>
            <a:pPr marL="742950" indent="-742950">
              <a:buFont typeface="+mj-lt"/>
              <a:buAutoNum type="arabicPeriod"/>
            </a:pPr>
            <a:r>
              <a:rPr lang="en-US" sz="3200" dirty="0" smtClean="0"/>
              <a:t>Use “and” less</a:t>
            </a:r>
          </a:p>
          <a:p>
            <a:pPr marL="742950" indent="-742950">
              <a:buFont typeface="+mj-lt"/>
              <a:buAutoNum type="arabicPeriod"/>
            </a:pPr>
            <a:r>
              <a:rPr lang="en-US" sz="3200" dirty="0" smtClean="0"/>
              <a:t>Join some sentences with “that”, “who”, “which”</a:t>
            </a:r>
          </a:p>
          <a:p>
            <a:pPr marL="742950" indent="-742950">
              <a:buFont typeface="+mj-lt"/>
              <a:buAutoNum type="arabicPeriod"/>
            </a:pPr>
            <a:r>
              <a:rPr lang="en-US" sz="3200" dirty="0" smtClean="0"/>
              <a:t>Write some 2 part sentences starting with “As …, …”, “Although …, …”, “When …, …”</a:t>
            </a:r>
          </a:p>
          <a:p>
            <a:pPr marL="514350" indent="-514350">
              <a:buFont typeface="Arial"/>
              <a:buChar char="•"/>
            </a:pPr>
            <a:endParaRPr lang="en-US" sz="3200" dirty="0" smtClean="0"/>
          </a:p>
          <a:p>
            <a:pPr marL="342900" indent="-342900"/>
            <a:endParaRPr lang="en-US" sz="3200" dirty="0" smtClean="0"/>
          </a:p>
          <a:p>
            <a:pPr marL="342900" indent="-342900">
              <a:buFont typeface="+mj-lt"/>
              <a:buAutoNum type="arabicPeriod" startAt="4"/>
            </a:pPr>
            <a:endParaRPr lang="en-US" sz="32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subTnLst>
                                    <p:animClr>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subTnLst>
                                    <p:animClr>
                                      <p:cBhvr override="childStyle">
                                        <p:cTn dur="1" fill="hold" display="0" masterRel="nextClick" afterEffect="1"/>
                                        <p:tgtEl>
                                          <p:spTgt spid="6">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subTnLst>
                                    <p:animClr>
                                      <p:cBhvr override="childStyle">
                                        <p:cTn dur="1" fill="hold" display="0" masterRel="nextClick" afterEffect="1"/>
                                        <p:tgtEl>
                                          <p:spTgt spid="6">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subTnLst>
                                    <p:animClr>
                                      <p:cBhvr override="childStyle">
                                        <p:cTn dur="1" fill="hold" display="0" masterRel="nextClick" afterEffect="1"/>
                                        <p:tgtEl>
                                          <p:spTgt spid="6">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subTnLst>
                                    <p:animClr>
                                      <p:cBhvr override="childStyle">
                                        <p:cTn dur="1" fill="hold" display="0" masterRel="nextClick" afterEffect="1"/>
                                        <p:tgtEl>
                                          <p:spTgt spid="6">
                                            <p:txEl>
                                              <p:pRg st="4" end="4"/>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63138" y="1407356"/>
            <a:ext cx="8880862" cy="2800767"/>
          </a:xfrm>
          <a:prstGeom prst="rect">
            <a:avLst/>
          </a:prstGeom>
          <a:noFill/>
        </p:spPr>
        <p:txBody>
          <a:bodyPr wrap="square" rtlCol="0">
            <a:spAutoFit/>
          </a:bodyPr>
          <a:lstStyle/>
          <a:p>
            <a:pPr algn="ctr"/>
            <a:r>
              <a:rPr lang="en-US" sz="8800" dirty="0" smtClean="0"/>
              <a:t>2: How to plan better</a:t>
            </a:r>
            <a:endParaRPr lang="en-US" sz="8800" dirty="0"/>
          </a:p>
        </p:txBody>
      </p:sp>
    </p:spTree>
  </p:cSld>
  <p:clrMapOvr>
    <a:masterClrMapping/>
  </p:clrMapOvr>
  <p:transition spd="slow">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6" name="TextBox 5"/>
          <p:cNvSpPr txBox="1"/>
          <p:nvPr/>
        </p:nvSpPr>
        <p:spPr>
          <a:xfrm>
            <a:off x="1106620" y="1052657"/>
            <a:ext cx="7596374" cy="5016757"/>
          </a:xfrm>
          <a:prstGeom prst="rect">
            <a:avLst/>
          </a:prstGeom>
          <a:noFill/>
        </p:spPr>
        <p:txBody>
          <a:bodyPr wrap="square" rtlCol="0">
            <a:spAutoFit/>
          </a:bodyPr>
          <a:lstStyle/>
          <a:p>
            <a:pPr marL="342900" indent="-342900">
              <a:buFont typeface="+mj-lt"/>
              <a:buAutoNum type="arabicPeriod"/>
            </a:pPr>
            <a:r>
              <a:rPr lang="en-US" sz="3200" dirty="0" smtClean="0"/>
              <a:t>Choose the right question: description and letters are most straightforward</a:t>
            </a:r>
          </a:p>
          <a:p>
            <a:pPr marL="342900" indent="-342900">
              <a:buFont typeface="+mj-lt"/>
              <a:buAutoNum type="arabicPeriod"/>
            </a:pPr>
            <a:r>
              <a:rPr lang="en-US" sz="3200" dirty="0" smtClean="0"/>
              <a:t>Do a spider diagram of ideas, then number them 5-7 for paragraphing</a:t>
            </a:r>
          </a:p>
          <a:p>
            <a:pPr marL="342900" indent="-342900">
              <a:buFont typeface="+mj-lt"/>
              <a:buAutoNum type="arabicPeriod"/>
            </a:pPr>
            <a:r>
              <a:rPr lang="en-US" sz="3200" dirty="0" smtClean="0"/>
              <a:t>Use:</a:t>
            </a:r>
          </a:p>
          <a:p>
            <a:pPr marL="1257300" lvl="2" indent="-342900">
              <a:buFont typeface="Arial"/>
              <a:buChar char="•"/>
            </a:pPr>
            <a:r>
              <a:rPr lang="en-US" sz="3200" dirty="0" smtClean="0"/>
              <a:t>Vivid description </a:t>
            </a:r>
          </a:p>
          <a:p>
            <a:pPr marL="1257300" lvl="2" indent="-342900">
              <a:buFont typeface="Arial"/>
              <a:buChar char="•"/>
            </a:pPr>
            <a:r>
              <a:rPr lang="en-US" sz="3200" dirty="0" smtClean="0"/>
              <a:t>Dialogue</a:t>
            </a:r>
          </a:p>
          <a:p>
            <a:pPr marL="1257300" lvl="2" indent="-342900">
              <a:buFont typeface="Arial"/>
              <a:buChar char="•"/>
            </a:pPr>
            <a:r>
              <a:rPr lang="en-US" sz="3200" dirty="0" smtClean="0"/>
              <a:t>Questions</a:t>
            </a:r>
          </a:p>
          <a:p>
            <a:pPr marL="1257300" lvl="2" indent="-342900">
              <a:buFont typeface="Arial"/>
              <a:buChar char="•"/>
            </a:pPr>
            <a:r>
              <a:rPr lang="en-US" sz="3200" dirty="0" smtClean="0"/>
              <a:t>Then &amp; now</a:t>
            </a:r>
          </a:p>
          <a:p>
            <a:pPr marL="1257300" lvl="2" indent="-342900">
              <a:buFont typeface="Arial"/>
              <a:buChar char="•"/>
            </a:pPr>
            <a:r>
              <a:rPr lang="en-US" sz="3200" dirty="0" smtClean="0"/>
              <a:t>For &amp; against</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subTnLst>
                                    <p:animClr>
                                      <p:cBhvr override="childStyle">
                                        <p:cTn dur="1" fill="hold" display="0" masterRel="nextClick" afterEffect="1"/>
                                        <p:tgtEl>
                                          <p:spTgt spid="6">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subTnLst>
                                    <p:animClr>
                                      <p:cBhvr override="childStyle">
                                        <p:cTn dur="1" fill="hold" display="0" masterRel="nextClick" afterEffect="1"/>
                                        <p:tgtEl>
                                          <p:spTgt spid="6">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subTnLst>
                                    <p:animClr>
                                      <p:cBhvr override="childStyle">
                                        <p:cTn dur="1" fill="hold" display="0" masterRel="nextClick" afterEffect="1"/>
                                        <p:tgtEl>
                                          <p:spTgt spid="6">
                                            <p:txEl>
                                              <p:pRg st="2" end="2"/>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subTnLst>
                                    <p:animClr>
                                      <p:cBhvr override="childStyle">
                                        <p:cTn dur="1" fill="hold" display="0" masterRel="nextClick" afterEffect="1"/>
                                        <p:tgtEl>
                                          <p:spTgt spid="6">
                                            <p:txEl>
                                              <p:pRg st="3" end="3"/>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subTnLst>
                                    <p:animClr>
                                      <p:cBhvr override="childStyle">
                                        <p:cTn dur="1" fill="hold" display="0" masterRel="nextClick" afterEffect="1"/>
                                        <p:tgtEl>
                                          <p:spTgt spid="6">
                                            <p:txEl>
                                              <p:pRg st="4" end="4"/>
                                            </p:txEl>
                                          </p:spTgt>
                                        </p:tgtEl>
                                        <p:attrNameLst>
                                          <p:attrName>ppt_c</p:attrName>
                                        </p:attrNameLst>
                                      </p:cBhvr>
                                      <p:to>
                                        <a:schemeClr val="accent1"/>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subTnLst>
                                    <p:animClr>
                                      <p:cBhvr override="childStyle">
                                        <p:cTn dur="1" fill="hold" display="0" masterRel="nextClick" afterEffect="1"/>
                                        <p:tgtEl>
                                          <p:spTgt spid="6">
                                            <p:txEl>
                                              <p:pRg st="5" end="5"/>
                                            </p:txEl>
                                          </p:spTgt>
                                        </p:tgtEl>
                                        <p:attrNameLst>
                                          <p:attrName>ppt_c</p:attrName>
                                        </p:attrNameLst>
                                      </p:cBhvr>
                                      <p:to>
                                        <a:schemeClr val="accent1"/>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subTnLst>
                                    <p:animClr>
                                      <p:cBhvr override="childStyle">
                                        <p:cTn dur="1" fill="hold" display="0" masterRel="nextClick" afterEffect="1"/>
                                        <p:tgtEl>
                                          <p:spTgt spid="6">
                                            <p:txEl>
                                              <p:pRg st="6" end="6"/>
                                            </p:txEl>
                                          </p:spTgt>
                                        </p:tgtEl>
                                        <p:attrNameLst>
                                          <p:attrName>ppt_c</p:attrName>
                                        </p:attrNameLst>
                                      </p:cBhvr>
                                      <p:to>
                                        <a:schemeClr val="accent1"/>
                                      </p:to>
                                    </p:animClr>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wipe(left)">
                                      <p:cBhvr>
                                        <p:cTn id="42" dur="500"/>
                                        <p:tgtEl>
                                          <p:spTgt spid="6">
                                            <p:txEl>
                                              <p:pRg st="7" end="7"/>
                                            </p:txEl>
                                          </p:spTgt>
                                        </p:tgtEl>
                                      </p:cBhvr>
                                    </p:animEffect>
                                  </p:childTnLst>
                                  <p:subTnLst>
                                    <p:animClr>
                                      <p:cBhvr override="childStyle">
                                        <p:cTn dur="1" fill="hold" display="0" masterRel="nextClick" afterEffect="1"/>
                                        <p:tgtEl>
                                          <p:spTgt spid="6">
                                            <p:txEl>
                                              <p:pRg st="7" end="7"/>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err="1" smtClean="0"/>
              <a:t>Practise</a:t>
            </a:r>
            <a:r>
              <a:rPr lang="en-US" sz="7200" dirty="0" smtClean="0"/>
              <a:t> …</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Tree>
  </p:cSld>
  <p:clrMapOvr>
    <a:masterClrMapping/>
  </p:clrMapOvr>
  <p:transition spd="slow">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Describe a person you admire</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Tree>
  </p:cSld>
  <p:clrMapOvr>
    <a:masterClrMapping/>
  </p:clrMapOvr>
  <p:transition spd="slow">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pic>
        <p:nvPicPr>
          <p:cNvPr id="6" name="Picture 5" descr="Screen shot 2011-03-10 at 05.55.57.png"/>
          <p:cNvPicPr>
            <a:picLocks noChangeAspect="1"/>
          </p:cNvPicPr>
          <p:nvPr/>
        </p:nvPicPr>
        <p:blipFill>
          <a:blip r:embed="rId3"/>
          <a:stretch>
            <a:fillRect/>
          </a:stretch>
        </p:blipFill>
        <p:spPr>
          <a:xfrm>
            <a:off x="981115" y="489337"/>
            <a:ext cx="4211830" cy="5809422"/>
          </a:xfrm>
          <a:prstGeom prst="rect">
            <a:avLst/>
          </a:prstGeom>
        </p:spPr>
      </p:pic>
      <p:sp>
        <p:nvSpPr>
          <p:cNvPr id="8" name="Rectangle 7"/>
          <p:cNvSpPr/>
          <p:nvPr/>
        </p:nvSpPr>
        <p:spPr>
          <a:xfrm>
            <a:off x="1211820" y="489337"/>
            <a:ext cx="3670418" cy="13981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81115" y="250494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99138" y="1887443"/>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600200" y="198120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370623" y="1759364"/>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06670" y="198120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427141" y="3622955"/>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pic>
        <p:nvPicPr>
          <p:cNvPr id="3" name="Picture 2" descr="Screen shot 2011-03-10 at 05.56.50.png"/>
          <p:cNvPicPr>
            <a:picLocks noChangeAspect="1"/>
          </p:cNvPicPr>
          <p:nvPr/>
        </p:nvPicPr>
        <p:blipFill>
          <a:blip r:embed="rId3"/>
          <a:stretch>
            <a:fillRect/>
          </a:stretch>
        </p:blipFill>
        <p:spPr>
          <a:xfrm>
            <a:off x="0" y="0"/>
            <a:ext cx="6022975" cy="6858000"/>
          </a:xfrm>
          <a:prstGeom prst="rect">
            <a:avLst/>
          </a:prstGeom>
        </p:spPr>
      </p:pic>
      <p:sp>
        <p:nvSpPr>
          <p:cNvPr id="5" name="Rectangle 4"/>
          <p:cNvSpPr/>
          <p:nvPr/>
        </p:nvSpPr>
        <p:spPr>
          <a:xfrm>
            <a:off x="0" y="1223343"/>
            <a:ext cx="6320881" cy="3114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5004571"/>
            <a:ext cx="6320881" cy="18534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Write a letter to your </a:t>
            </a:r>
            <a:r>
              <a:rPr lang="en-US" sz="7200" dirty="0" err="1" smtClean="0"/>
              <a:t>headteacher</a:t>
            </a:r>
            <a:r>
              <a:rPr lang="en-US" sz="7200" dirty="0" smtClean="0"/>
              <a:t> asking for more PE and sport</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Tree>
  </p:cSld>
  <p:clrMapOvr>
    <a:masterClrMapping/>
  </p:clrMapOvr>
  <p:transition spd="slow">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1-03-10 at 05.56.08.png"/>
          <p:cNvPicPr>
            <a:picLocks noChangeAspect="1"/>
          </p:cNvPicPr>
          <p:nvPr/>
        </p:nvPicPr>
        <p:blipFill>
          <a:blip r:embed="rId2"/>
          <a:stretch>
            <a:fillRect/>
          </a:stretch>
        </p:blipFill>
        <p:spPr>
          <a:xfrm>
            <a:off x="1072946" y="489337"/>
            <a:ext cx="4590242" cy="5852965"/>
          </a:xfrm>
          <a:prstGeom prst="rect">
            <a:avLst/>
          </a:prstGeom>
        </p:spPr>
      </p:pic>
      <p:pic>
        <p:nvPicPr>
          <p:cNvPr id="4" name="Picture 3"/>
          <p:cNvPicPr>
            <a:picLocks noChangeAspect="1"/>
          </p:cNvPicPr>
          <p:nvPr/>
        </p:nvPicPr>
        <p:blipFill>
          <a:blip r:embed="rId3"/>
          <a:stretch>
            <a:fillRect/>
          </a:stretch>
        </p:blipFill>
        <p:spPr>
          <a:xfrm>
            <a:off x="6320881" y="4337977"/>
            <a:ext cx="3810000" cy="2857500"/>
          </a:xfrm>
          <a:prstGeom prst="rect">
            <a:avLst/>
          </a:prstGeom>
        </p:spPr>
      </p:pic>
      <p:sp>
        <p:nvSpPr>
          <p:cNvPr id="8" name="Rectangle 7"/>
          <p:cNvSpPr/>
          <p:nvPr/>
        </p:nvSpPr>
        <p:spPr>
          <a:xfrm>
            <a:off x="1211820" y="489337"/>
            <a:ext cx="3670418" cy="13981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81115" y="250494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99138" y="1887443"/>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903155" y="1887443"/>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39202" y="1759364"/>
            <a:ext cx="903378"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42159" y="198120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60182" y="3401119"/>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creen shot 2011-03-10 at 05.57.00.png"/>
          <p:cNvPicPr>
            <a:picLocks noChangeAspect="1"/>
          </p:cNvPicPr>
          <p:nvPr/>
        </p:nvPicPr>
        <p:blipFill>
          <a:blip r:embed="rId2"/>
          <a:stretch>
            <a:fillRect/>
          </a:stretch>
        </p:blipFill>
        <p:spPr>
          <a:xfrm>
            <a:off x="765131" y="605846"/>
            <a:ext cx="4723018" cy="6032950"/>
          </a:xfrm>
          <a:prstGeom prst="rect">
            <a:avLst/>
          </a:prstGeom>
        </p:spPr>
      </p:pic>
      <p:pic>
        <p:nvPicPr>
          <p:cNvPr id="4" name="Picture 3"/>
          <p:cNvPicPr>
            <a:picLocks noChangeAspect="1"/>
          </p:cNvPicPr>
          <p:nvPr/>
        </p:nvPicPr>
        <p:blipFill>
          <a:blip r:embed="rId3"/>
          <a:stretch>
            <a:fillRect/>
          </a:stretch>
        </p:blipFill>
        <p:spPr>
          <a:xfrm>
            <a:off x="6320881" y="4337977"/>
            <a:ext cx="3810000" cy="2857500"/>
          </a:xfrm>
          <a:prstGeom prst="rect">
            <a:avLst/>
          </a:prstGeom>
        </p:spPr>
      </p:pic>
      <p:sp>
        <p:nvSpPr>
          <p:cNvPr id="5" name="Rectangle 4"/>
          <p:cNvSpPr/>
          <p:nvPr/>
        </p:nvSpPr>
        <p:spPr>
          <a:xfrm>
            <a:off x="0" y="1223343"/>
            <a:ext cx="6320881" cy="3114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5004571"/>
            <a:ext cx="6320881" cy="18534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23617" y="384010"/>
            <a:ext cx="1236047" cy="4436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pic>
        <p:nvPicPr>
          <p:cNvPr id="6" name="Picture 5"/>
          <p:cNvPicPr>
            <a:picLocks noChangeAspect="1"/>
          </p:cNvPicPr>
          <p:nvPr/>
        </p:nvPicPr>
        <p:blipFill>
          <a:blip r:embed="rId3"/>
          <a:stretch>
            <a:fillRect/>
          </a:stretch>
        </p:blipFill>
        <p:spPr>
          <a:xfrm>
            <a:off x="2346610" y="1424479"/>
            <a:ext cx="5397500" cy="3581400"/>
          </a:xfrm>
          <a:prstGeom prst="rect">
            <a:avLst/>
          </a:prstGeom>
        </p:spPr>
      </p:pic>
      <p:sp>
        <p:nvSpPr>
          <p:cNvPr id="7" name="TextBox 6"/>
          <p:cNvSpPr txBox="1"/>
          <p:nvPr/>
        </p:nvSpPr>
        <p:spPr>
          <a:xfrm>
            <a:off x="1378607" y="1910800"/>
            <a:ext cx="926699" cy="5201424"/>
          </a:xfrm>
          <a:prstGeom prst="rect">
            <a:avLst/>
          </a:prstGeom>
          <a:noFill/>
        </p:spPr>
        <p:txBody>
          <a:bodyPr wrap="square" rtlCol="0">
            <a:spAutoFit/>
          </a:bodyPr>
          <a:lstStyle/>
          <a:p>
            <a:r>
              <a:rPr lang="en-US" sz="16600" dirty="0" err="1" smtClean="0"/>
              <a:t>x</a:t>
            </a:r>
            <a:endParaRPr lang="en-US" sz="16600" dirty="0"/>
          </a:p>
        </p:txBody>
      </p:sp>
    </p:spTree>
  </p:cSld>
  <p:clrMapOvr>
    <a:masterClrMapping/>
  </p:clrMapOvr>
  <p:transition spd="slow">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English GCSE: </a:t>
            </a:r>
            <a:br>
              <a:rPr lang="en-US" sz="7200" dirty="0" smtClean="0"/>
            </a:br>
            <a:r>
              <a:rPr lang="en-US" sz="7200" dirty="0" smtClean="0"/>
              <a:t>Grade </a:t>
            </a:r>
            <a:r>
              <a:rPr lang="en-US" sz="5400" dirty="0" smtClean="0"/>
              <a:t>C – guaranteed!</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5" name="TextBox 4"/>
          <p:cNvSpPr txBox="1"/>
          <p:nvPr/>
        </p:nvSpPr>
        <p:spPr>
          <a:xfrm>
            <a:off x="2034286" y="5107413"/>
            <a:ext cx="5256220" cy="461665"/>
          </a:xfrm>
          <a:prstGeom prst="rect">
            <a:avLst/>
          </a:prstGeom>
          <a:noFill/>
        </p:spPr>
        <p:txBody>
          <a:bodyPr wrap="square" rtlCol="0">
            <a:spAutoFit/>
          </a:bodyPr>
          <a:lstStyle/>
          <a:p>
            <a:pPr algn="ctr"/>
            <a:r>
              <a:rPr lang="en-US" sz="2400" dirty="0" err="1" smtClean="0"/>
              <a:t>www.geoffbarton.co.uk</a:t>
            </a:r>
            <a:endParaRPr lang="en-US" sz="2400" dirty="0"/>
          </a:p>
        </p:txBody>
      </p:sp>
    </p:spTree>
  </p:cSld>
  <p:clrMapOvr>
    <a:masterClrMapping/>
  </p:clrMapOvr>
  <p:transition spd="slow">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READING</a:t>
            </a:r>
            <a:endParaRPr lang="en-US" sz="8800" dirty="0"/>
          </a:p>
        </p:txBody>
      </p:sp>
    </p:spTree>
  </p:cSld>
  <p:clrMapOvr>
    <a:masterClrMapping/>
  </p:clrMapOvr>
  <p:transition spd="slow">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96912" y="2481638"/>
            <a:ext cx="7796215" cy="1754327"/>
          </a:xfrm>
          <a:prstGeom prst="rect">
            <a:avLst/>
          </a:prstGeom>
          <a:noFill/>
        </p:spPr>
        <p:txBody>
          <a:bodyPr wrap="square" rtlCol="0">
            <a:spAutoFit/>
          </a:bodyPr>
          <a:lstStyle/>
          <a:p>
            <a:pPr marL="342900" indent="-342900">
              <a:buFont typeface="+mj-lt"/>
              <a:buAutoNum type="arabicPeriod"/>
            </a:pPr>
            <a:r>
              <a:rPr lang="en-US" sz="5400" dirty="0" smtClean="0"/>
              <a:t>What?</a:t>
            </a:r>
          </a:p>
          <a:p>
            <a:pPr marL="342900" indent="-342900">
              <a:buFont typeface="+mj-lt"/>
              <a:buAutoNum type="arabicPeriod"/>
            </a:pPr>
            <a:r>
              <a:rPr lang="en-US" sz="5400" dirty="0" smtClean="0"/>
              <a:t>How?</a:t>
            </a:r>
            <a:endParaRPr lang="en-US" sz="54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4338"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4340"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t>MYSTERY TEXTS</a:t>
            </a:r>
          </a:p>
        </p:txBody>
      </p:sp>
      <p:pic>
        <p:nvPicPr>
          <p:cNvPr id="14341" name="Picture 6"/>
          <p:cNvPicPr>
            <a:picLocks noChangeAspect="1"/>
          </p:cNvPicPr>
          <p:nvPr/>
        </p:nvPicPr>
        <p:blipFill>
          <a:blip r:embed="rId3"/>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153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5364"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r>
              <a:rPr lang="en-GB" sz="2800">
                <a:solidFill>
                  <a:srgbClr val="000000"/>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r>
              <a:rPr lang="en-GB" sz="2800">
                <a:solidFill>
                  <a:srgbClr val="000000"/>
                </a:solidFill>
                <a:latin typeface="Comic Sans MS" charset="0"/>
                <a:ea typeface="Comic Sans MS" charset="0"/>
                <a:cs typeface="Comic Sans MS" charset="0"/>
              </a:rPr>
              <a:t> </a:t>
            </a:r>
            <a:endParaRPr lang="en-GB" sz="2800">
              <a:solidFill>
                <a:srgbClr val="000000"/>
              </a:solidFill>
              <a:latin typeface="Comic Sans MS" charset="0"/>
              <a:ea typeface="Times" charset="0"/>
              <a:cs typeface="Times" charset="0"/>
            </a:endParaRPr>
          </a:p>
        </p:txBody>
      </p:sp>
    </p:spTree>
  </p:cSld>
  <p:clrMapOvr>
    <a:masterClrMapping/>
  </p:clrMapOvr>
  <p:transition spd="slow">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163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6388"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r>
              <a:rPr lang="en-US" sz="3600">
                <a:solidFill>
                  <a:srgbClr val="000000"/>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a:solidFill>
                  <a:srgbClr val="000000"/>
                </a:solidFill>
                <a:latin typeface="Comic Sans MS" charset="0"/>
                <a:ea typeface="Comic Sans MS" charset="0"/>
                <a:cs typeface="Comic Sans MS" charset="0"/>
              </a:rPr>
              <a:t> </a:t>
            </a:r>
            <a:endParaRPr lang="en-GB" sz="3600">
              <a:solidFill>
                <a:srgbClr val="000000"/>
              </a:solidFill>
              <a:latin typeface="Comic Sans MS" charset="0"/>
              <a:ea typeface="Times" charset="0"/>
              <a:cs typeface="Times" charset="0"/>
            </a:endParaRPr>
          </a:p>
        </p:txBody>
      </p:sp>
    </p:spTree>
  </p:cSld>
  <p:clrMapOvr>
    <a:masterClrMapping/>
  </p:clrMapOvr>
  <p:transition spd="slow">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1741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7412"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r>
              <a:rPr lang="en-US" sz="3600">
                <a:solidFill>
                  <a:srgbClr val="000000"/>
                </a:solidFill>
                <a:latin typeface="Comic Sans MS" charset="0"/>
                <a:ea typeface="Comic Sans MS" charset="0"/>
                <a:cs typeface="Comic Sans MS" charset="0"/>
              </a:rPr>
              <a:t>The </a:t>
            </a:r>
            <a:r>
              <a:rPr lang="en-US" sz="3600">
                <a:solidFill>
                  <a:srgbClr val="FF0000"/>
                </a:solidFill>
                <a:latin typeface="Comic Sans MS" charset="0"/>
                <a:ea typeface="Comic Sans MS" charset="0"/>
                <a:cs typeface="Comic Sans MS" charset="0"/>
              </a:rPr>
              <a:t>best treatment </a:t>
            </a:r>
            <a:r>
              <a:rPr lang="en-US" sz="3600">
                <a:solidFill>
                  <a:srgbClr val="000000"/>
                </a:solidFill>
                <a:latin typeface="Comic Sans MS" charset="0"/>
                <a:ea typeface="Comic Sans MS" charset="0"/>
                <a:cs typeface="Comic Sans MS" charset="0"/>
              </a:rPr>
              <a:t>for </a:t>
            </a:r>
            <a:r>
              <a:rPr lang="en-US" sz="3600">
                <a:solidFill>
                  <a:srgbClr val="FF0000"/>
                </a:solidFill>
                <a:latin typeface="Comic Sans MS" charset="0"/>
                <a:ea typeface="Comic Sans MS" charset="0"/>
                <a:cs typeface="Comic Sans MS" charset="0"/>
              </a:rPr>
              <a:t>mouth ulcers</a:t>
            </a:r>
            <a:r>
              <a:rPr lang="en-US" sz="3600">
                <a:solidFill>
                  <a:srgbClr val="000000"/>
                </a:solidFill>
                <a:latin typeface="Comic Sans MS" charset="0"/>
                <a:ea typeface="Comic Sans MS" charset="0"/>
                <a:cs typeface="Comic Sans MS" charset="0"/>
              </a:rPr>
              <a:t>. </a:t>
            </a:r>
            <a:r>
              <a:rPr lang="en-US" sz="3600">
                <a:solidFill>
                  <a:srgbClr val="FF0000"/>
                </a:solidFill>
                <a:latin typeface="Comic Sans MS" charset="0"/>
                <a:ea typeface="Comic Sans MS" charset="0"/>
                <a:cs typeface="Comic Sans MS" charset="0"/>
              </a:rPr>
              <a:t>Gargle </a:t>
            </a:r>
            <a:r>
              <a:rPr lang="en-US" sz="3600">
                <a:solidFill>
                  <a:srgbClr val="000000"/>
                </a:solidFill>
                <a:latin typeface="Comic Sans MS" charset="0"/>
                <a:ea typeface="Comic Sans MS" charset="0"/>
                <a:cs typeface="Comic Sans MS" charset="0"/>
              </a:rPr>
              <a:t>with </a:t>
            </a:r>
            <a:r>
              <a:rPr lang="en-US" sz="3600">
                <a:solidFill>
                  <a:srgbClr val="FF0000"/>
                </a:solidFill>
                <a:latin typeface="Comic Sans MS" charset="0"/>
                <a:ea typeface="Comic Sans MS" charset="0"/>
                <a:cs typeface="Comic Sans MS" charset="0"/>
              </a:rPr>
              <a:t>salt water</a:t>
            </a:r>
            <a:r>
              <a:rPr lang="en-US" sz="3600">
                <a:solidFill>
                  <a:srgbClr val="000000"/>
                </a:solidFill>
                <a:latin typeface="Comic Sans MS" charset="0"/>
                <a:ea typeface="Comic Sans MS" charset="0"/>
                <a:cs typeface="Comic Sans MS" charset="0"/>
              </a:rPr>
              <a:t>. You </a:t>
            </a:r>
            <a:r>
              <a:rPr lang="en-US" sz="3600">
                <a:solidFill>
                  <a:srgbClr val="FF0000"/>
                </a:solidFill>
                <a:latin typeface="Comic Sans MS" charset="0"/>
                <a:ea typeface="Comic Sans MS" charset="0"/>
                <a:cs typeface="Comic Sans MS" charset="0"/>
              </a:rPr>
              <a:t>should find </a:t>
            </a:r>
            <a:r>
              <a:rPr lang="en-US" sz="3600">
                <a:solidFill>
                  <a:srgbClr val="000000"/>
                </a:solidFill>
                <a:latin typeface="Comic Sans MS" charset="0"/>
                <a:ea typeface="Comic Sans MS" charset="0"/>
                <a:cs typeface="Comic Sans MS" charset="0"/>
              </a:rPr>
              <a:t>that it </a:t>
            </a:r>
            <a:r>
              <a:rPr lang="en-US" sz="3600">
                <a:solidFill>
                  <a:srgbClr val="FF0000"/>
                </a:solidFill>
                <a:latin typeface="Comic Sans MS" charset="0"/>
                <a:ea typeface="Comic Sans MS" charset="0"/>
                <a:cs typeface="Comic Sans MS" charset="0"/>
              </a:rPr>
              <a:t>works </a:t>
            </a:r>
            <a:r>
              <a:rPr lang="en-US" sz="3600">
                <a:solidFill>
                  <a:srgbClr val="000000"/>
                </a:solidFill>
                <a:latin typeface="Comic Sans MS" charset="0"/>
                <a:ea typeface="Comic Sans MS" charset="0"/>
                <a:cs typeface="Comic Sans MS" charset="0"/>
              </a:rPr>
              <a:t>a </a:t>
            </a:r>
            <a:r>
              <a:rPr lang="en-US" sz="3600">
                <a:solidFill>
                  <a:srgbClr val="FF0000"/>
                </a:solidFill>
                <a:latin typeface="Comic Sans MS" charset="0"/>
                <a:ea typeface="Comic Sans MS" charset="0"/>
                <a:cs typeface="Comic Sans MS" charset="0"/>
              </a:rPr>
              <a:t>treat</a:t>
            </a:r>
            <a:r>
              <a:rPr lang="en-US" sz="3600">
                <a:solidFill>
                  <a:srgbClr val="000000"/>
                </a:solidFill>
                <a:latin typeface="Comic Sans MS" charset="0"/>
                <a:ea typeface="Comic Sans MS" charset="0"/>
                <a:cs typeface="Comic Sans MS" charset="0"/>
              </a:rPr>
              <a:t>. </a:t>
            </a:r>
            <a:r>
              <a:rPr lang="en-US" sz="3600">
                <a:solidFill>
                  <a:srgbClr val="FF0000"/>
                </a:solidFill>
                <a:latin typeface="Comic Sans MS" charset="0"/>
                <a:ea typeface="Comic Sans MS" charset="0"/>
                <a:cs typeface="Comic Sans MS" charset="0"/>
              </a:rPr>
              <a:t>Salt </a:t>
            </a:r>
            <a:r>
              <a:rPr lang="en-US" sz="3600">
                <a:solidFill>
                  <a:srgbClr val="000000"/>
                </a:solidFill>
                <a:latin typeface="Comic Sans MS" charset="0"/>
                <a:ea typeface="Comic Sans MS" charset="0"/>
                <a:cs typeface="Comic Sans MS" charset="0"/>
              </a:rPr>
              <a:t>is </a:t>
            </a:r>
            <a:r>
              <a:rPr lang="en-US" sz="3600">
                <a:solidFill>
                  <a:srgbClr val="FF0000"/>
                </a:solidFill>
                <a:latin typeface="Comic Sans MS" charset="0"/>
                <a:ea typeface="Comic Sans MS" charset="0"/>
                <a:cs typeface="Comic Sans MS" charset="0"/>
              </a:rPr>
              <a:t>cheap </a:t>
            </a:r>
            <a:r>
              <a:rPr lang="en-US" sz="3600">
                <a:solidFill>
                  <a:srgbClr val="000000"/>
                </a:solidFill>
                <a:latin typeface="Comic Sans MS" charset="0"/>
                <a:ea typeface="Comic Sans MS" charset="0"/>
                <a:cs typeface="Comic Sans MS" charset="0"/>
              </a:rPr>
              <a:t>and </a:t>
            </a:r>
            <a:r>
              <a:rPr lang="en-US" sz="3600">
                <a:solidFill>
                  <a:srgbClr val="FF0000"/>
                </a:solidFill>
                <a:latin typeface="Comic Sans MS" charset="0"/>
                <a:ea typeface="Comic Sans MS" charset="0"/>
                <a:cs typeface="Comic Sans MS" charset="0"/>
              </a:rPr>
              <a:t>easy </a:t>
            </a:r>
            <a:r>
              <a:rPr lang="en-US" sz="3600">
                <a:solidFill>
                  <a:srgbClr val="000000"/>
                </a:solidFill>
                <a:latin typeface="Comic Sans MS" charset="0"/>
                <a:ea typeface="Comic Sans MS" charset="0"/>
                <a:cs typeface="Comic Sans MS" charset="0"/>
              </a:rPr>
              <a:t>to </a:t>
            </a:r>
            <a:r>
              <a:rPr lang="en-US" sz="3600">
                <a:solidFill>
                  <a:srgbClr val="FF0000"/>
                </a:solidFill>
                <a:latin typeface="Comic Sans MS" charset="0"/>
                <a:ea typeface="Comic Sans MS" charset="0"/>
                <a:cs typeface="Comic Sans MS" charset="0"/>
              </a:rPr>
              <a:t>get hold </a:t>
            </a:r>
            <a:r>
              <a:rPr lang="en-US" sz="3600">
                <a:solidFill>
                  <a:srgbClr val="000000"/>
                </a:solidFill>
                <a:latin typeface="Comic Sans MS" charset="0"/>
                <a:ea typeface="Comic Sans MS" charset="0"/>
                <a:cs typeface="Comic Sans MS" charset="0"/>
              </a:rPr>
              <a:t>of and we all </a:t>
            </a:r>
            <a:r>
              <a:rPr lang="en-US" sz="3600">
                <a:solidFill>
                  <a:srgbClr val="FF0000"/>
                </a:solidFill>
                <a:latin typeface="Comic Sans MS" charset="0"/>
                <a:ea typeface="Comic Sans MS" charset="0"/>
                <a:cs typeface="Comic Sans MS" charset="0"/>
              </a:rPr>
              <a:t>have </a:t>
            </a:r>
            <a:r>
              <a:rPr lang="en-US" sz="3600">
                <a:solidFill>
                  <a:srgbClr val="000000"/>
                </a:solidFill>
                <a:latin typeface="Comic Sans MS" charset="0"/>
                <a:ea typeface="Comic Sans MS" charset="0"/>
                <a:cs typeface="Comic Sans MS" charset="0"/>
              </a:rPr>
              <a:t>it at </a:t>
            </a:r>
            <a:r>
              <a:rPr lang="en-US" sz="3600">
                <a:solidFill>
                  <a:srgbClr val="FF0000"/>
                </a:solidFill>
                <a:latin typeface="Comic Sans MS" charset="0"/>
                <a:ea typeface="Comic Sans MS" charset="0"/>
                <a:cs typeface="Comic Sans MS" charset="0"/>
              </a:rPr>
              <a:t>home</a:t>
            </a:r>
            <a:r>
              <a:rPr lang="en-US" sz="3600">
                <a:solidFill>
                  <a:srgbClr val="000000"/>
                </a:solidFill>
                <a:latin typeface="Comic Sans MS" charset="0"/>
                <a:ea typeface="Comic Sans MS" charset="0"/>
                <a:cs typeface="Comic Sans MS" charset="0"/>
              </a:rPr>
              <a:t>, so no </a:t>
            </a:r>
            <a:r>
              <a:rPr lang="en-US" sz="3600">
                <a:solidFill>
                  <a:srgbClr val="FF0000"/>
                </a:solidFill>
                <a:latin typeface="Comic Sans MS" charset="0"/>
                <a:ea typeface="Comic Sans MS" charset="0"/>
                <a:cs typeface="Comic Sans MS" charset="0"/>
              </a:rPr>
              <a:t>need </a:t>
            </a:r>
            <a:r>
              <a:rPr lang="en-US" sz="3600">
                <a:solidFill>
                  <a:srgbClr val="000000"/>
                </a:solidFill>
                <a:latin typeface="Comic Sans MS" charset="0"/>
                <a:ea typeface="Comic Sans MS" charset="0"/>
                <a:cs typeface="Comic Sans MS" charset="0"/>
              </a:rPr>
              <a:t>to </a:t>
            </a:r>
            <a:r>
              <a:rPr lang="en-US" sz="3600">
                <a:solidFill>
                  <a:srgbClr val="FF0000"/>
                </a:solidFill>
                <a:latin typeface="Comic Sans MS" charset="0"/>
                <a:ea typeface="Comic Sans MS" charset="0"/>
                <a:cs typeface="Comic Sans MS" charset="0"/>
              </a:rPr>
              <a:t>splash </a:t>
            </a:r>
            <a:r>
              <a:rPr lang="en-US" sz="3600">
                <a:solidFill>
                  <a:srgbClr val="000000"/>
                </a:solidFill>
                <a:latin typeface="Comic Sans MS" charset="0"/>
                <a:ea typeface="Comic Sans MS" charset="0"/>
                <a:cs typeface="Comic Sans MS" charset="0"/>
              </a:rPr>
              <a:t>out and </a:t>
            </a:r>
            <a:r>
              <a:rPr lang="en-US" sz="3600">
                <a:solidFill>
                  <a:srgbClr val="FF0000"/>
                </a:solidFill>
                <a:latin typeface="Comic Sans MS" charset="0"/>
                <a:ea typeface="Comic Sans MS" charset="0"/>
                <a:cs typeface="Comic Sans MS" charset="0"/>
              </a:rPr>
              <a:t>spend lots </a:t>
            </a:r>
            <a:r>
              <a:rPr lang="en-US" sz="3600">
                <a:solidFill>
                  <a:srgbClr val="000000"/>
                </a:solidFill>
                <a:latin typeface="Comic Sans MS" charset="0"/>
                <a:ea typeface="Comic Sans MS" charset="0"/>
                <a:cs typeface="Comic Sans MS" charset="0"/>
              </a:rPr>
              <a:t>of </a:t>
            </a:r>
            <a:r>
              <a:rPr lang="en-US" sz="3600">
                <a:solidFill>
                  <a:srgbClr val="FF0000"/>
                </a:solidFill>
                <a:latin typeface="Comic Sans MS" charset="0"/>
                <a:ea typeface="Comic Sans MS" charset="0"/>
                <a:cs typeface="Comic Sans MS" charset="0"/>
              </a:rPr>
              <a:t>money </a:t>
            </a:r>
            <a:r>
              <a:rPr lang="en-US" sz="3600">
                <a:solidFill>
                  <a:srgbClr val="000000"/>
                </a:solidFill>
                <a:latin typeface="Comic Sans MS" charset="0"/>
                <a:ea typeface="Comic Sans MS" charset="0"/>
                <a:cs typeface="Comic Sans MS" charset="0"/>
              </a:rPr>
              <a:t>on </a:t>
            </a:r>
            <a:r>
              <a:rPr lang="en-US" sz="3600">
                <a:solidFill>
                  <a:srgbClr val="FF0000"/>
                </a:solidFill>
                <a:latin typeface="Comic Sans MS" charset="0"/>
                <a:ea typeface="Comic Sans MS" charset="0"/>
                <a:cs typeface="Comic Sans MS" charset="0"/>
              </a:rPr>
              <a:t>expensive mouth ulcer creams</a:t>
            </a:r>
            <a:r>
              <a:rPr lang="en-US" sz="3600">
                <a:solidFill>
                  <a:srgbClr val="000000"/>
                </a:solidFill>
                <a:latin typeface="Comic Sans MS" charset="0"/>
                <a:ea typeface="Comic Sans MS" charset="0"/>
                <a:cs typeface="Comic Sans MS" charset="0"/>
              </a:rPr>
              <a:t>.</a:t>
            </a:r>
            <a:r>
              <a:rPr lang="en-GB" sz="3600">
                <a:solidFill>
                  <a:srgbClr val="000000"/>
                </a:solidFill>
                <a:latin typeface="Comic Sans MS" charset="0"/>
                <a:ea typeface="Comic Sans MS" charset="0"/>
                <a:cs typeface="Comic Sans MS" charset="0"/>
              </a:rPr>
              <a:t> </a:t>
            </a:r>
            <a:endParaRPr lang="en-GB" sz="3600">
              <a:solidFill>
                <a:srgbClr val="000000"/>
              </a:solidFill>
              <a:latin typeface="Comic Sans MS" charset="0"/>
              <a:ea typeface="Times" charset="0"/>
              <a:cs typeface="Times" charset="0"/>
            </a:endParaRPr>
          </a:p>
        </p:txBody>
      </p:sp>
    </p:spTree>
  </p:cSld>
  <p:clrMapOvr>
    <a:masterClrMapping/>
  </p:clrMapOvr>
  <p:transition spd="slow">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1843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8436"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18437"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38"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39"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0"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1" name="Rectangle 8"/>
          <p:cNvSpPr>
            <a:spLocks noChangeArrowheads="1"/>
          </p:cNvSpPr>
          <p:nvPr/>
        </p:nvSpPr>
        <p:spPr bwMode="auto">
          <a:xfrm>
            <a:off x="1219200" y="20574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2"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3"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4" name="Rectangle 11"/>
          <p:cNvSpPr>
            <a:spLocks noChangeArrowheads="1"/>
          </p:cNvSpPr>
          <p:nvPr/>
        </p:nvSpPr>
        <p:spPr bwMode="auto">
          <a:xfrm>
            <a:off x="4038600" y="2819400"/>
            <a:ext cx="2057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5"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6"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7"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8"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8449"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1945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19460"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19461"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2"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3"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4"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5" name="Rectangle 8"/>
          <p:cNvSpPr>
            <a:spLocks noChangeArrowheads="1"/>
          </p:cNvSpPr>
          <p:nvPr/>
        </p:nvSpPr>
        <p:spPr bwMode="auto">
          <a:xfrm>
            <a:off x="1219200" y="20574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6"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7"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8"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69"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70"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71"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19472"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048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048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0485"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86"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87"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88"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89"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0" name="Rectangle 10"/>
          <p:cNvSpPr>
            <a:spLocks noChangeArrowheads="1"/>
          </p:cNvSpPr>
          <p:nvPr/>
        </p:nvSpPr>
        <p:spPr bwMode="auto">
          <a:xfrm>
            <a:off x="1295400" y="2971800"/>
            <a:ext cx="19812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1"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2"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3"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4"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0495"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62140" y="2260485"/>
            <a:ext cx="9917542" cy="1446550"/>
          </a:xfrm>
          <a:prstGeom prst="rect">
            <a:avLst/>
          </a:prstGeom>
          <a:noFill/>
        </p:spPr>
        <p:txBody>
          <a:bodyPr wrap="square" rtlCol="0">
            <a:spAutoFit/>
          </a:bodyPr>
          <a:lstStyle/>
          <a:p>
            <a:pPr algn="ctr"/>
            <a:r>
              <a:rPr lang="en-US" sz="8800" dirty="0" smtClean="0"/>
              <a:t>What</a:t>
            </a:r>
            <a:endParaRPr lang="en-US" sz="8800" dirty="0"/>
          </a:p>
        </p:txBody>
      </p:sp>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150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150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1509"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0" name="Rectangle 5"/>
          <p:cNvSpPr>
            <a:spLocks noChangeArrowheads="1"/>
          </p:cNvSpPr>
          <p:nvPr/>
        </p:nvSpPr>
        <p:spPr bwMode="auto">
          <a:xfrm>
            <a:off x="4572000" y="1143000"/>
            <a:ext cx="24384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1"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2"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3"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4"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5"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6"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7"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1518"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253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2532"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2533"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4"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5"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6" name="Rectangle 9"/>
          <p:cNvSpPr>
            <a:spLocks noChangeArrowheads="1"/>
          </p:cNvSpPr>
          <p:nvPr/>
        </p:nvSpPr>
        <p:spPr bwMode="auto">
          <a:xfrm>
            <a:off x="1219200" y="2438400"/>
            <a:ext cx="5257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7"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8"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39"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40"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2541"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355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3556"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3557"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58"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59"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60"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61" name="Rectangle 13"/>
          <p:cNvSpPr>
            <a:spLocks noChangeArrowheads="1"/>
          </p:cNvSpPr>
          <p:nvPr/>
        </p:nvSpPr>
        <p:spPr bwMode="auto">
          <a:xfrm>
            <a:off x="3200400" y="3405188"/>
            <a:ext cx="4495800" cy="428625"/>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62"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63"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3564"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457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4580"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4581"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2"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3" name="Rectangle 7"/>
          <p:cNvSpPr>
            <a:spLocks noChangeArrowheads="1"/>
          </p:cNvSpPr>
          <p:nvPr/>
        </p:nvSpPr>
        <p:spPr bwMode="auto">
          <a:xfrm>
            <a:off x="3810000" y="1981200"/>
            <a:ext cx="36576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4"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5"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6" name="Rectangle 15"/>
          <p:cNvSpPr>
            <a:spLocks noChangeArrowheads="1"/>
          </p:cNvSpPr>
          <p:nvPr/>
        </p:nvSpPr>
        <p:spPr bwMode="auto">
          <a:xfrm>
            <a:off x="1295400" y="4191000"/>
            <a:ext cx="6629400" cy="21336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4587"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560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0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5605"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6"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7"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8" name="Rectangle 13"/>
          <p:cNvSpPr>
            <a:spLocks noChangeArrowheads="1"/>
          </p:cNvSpPr>
          <p:nvPr/>
        </p:nvSpPr>
        <p:spPr bwMode="auto">
          <a:xfrm>
            <a:off x="1295400" y="4545644"/>
            <a:ext cx="6705600" cy="1855155"/>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9"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10"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560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5604"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25605" name="Rectangle 4"/>
          <p:cNvSpPr>
            <a:spLocks noChangeArrowheads="1"/>
          </p:cNvSpPr>
          <p:nvPr/>
        </p:nvSpPr>
        <p:spPr bwMode="auto">
          <a:xfrm>
            <a:off x="1143000" y="1143000"/>
            <a:ext cx="30480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6" name="Rectangle 6"/>
          <p:cNvSpPr>
            <a:spLocks noChangeArrowheads="1"/>
          </p:cNvSpPr>
          <p:nvPr/>
        </p:nvSpPr>
        <p:spPr bwMode="auto">
          <a:xfrm>
            <a:off x="2057400" y="1600200"/>
            <a:ext cx="50292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7" name="Rectangle 12"/>
          <p:cNvSpPr>
            <a:spLocks noChangeArrowheads="1"/>
          </p:cNvSpPr>
          <p:nvPr/>
        </p:nvSpPr>
        <p:spPr bwMode="auto">
          <a:xfrm>
            <a:off x="914400" y="3276600"/>
            <a:ext cx="1828800" cy="5334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09" name="Rectangle 14"/>
          <p:cNvSpPr>
            <a:spLocks noChangeArrowheads="1"/>
          </p:cNvSpPr>
          <p:nvPr/>
        </p:nvSpPr>
        <p:spPr bwMode="auto">
          <a:xfrm>
            <a:off x="1905000" y="3810000"/>
            <a:ext cx="4419600" cy="457200"/>
          </a:xfrm>
          <a:prstGeom prst="rect">
            <a:avLst/>
          </a:prstGeom>
          <a:solidFill>
            <a:schemeClr val="bg1"/>
          </a:solidFill>
          <a:ln w="9525">
            <a:noFill/>
            <a:round/>
            <a:headEnd/>
            <a:tailEnd/>
          </a:ln>
        </p:spPr>
        <p:txBody>
          <a:bodyPr>
            <a:prstTxWarp prst="textNoShape">
              <a:avLst/>
            </a:prstTxWarp>
          </a:bodyPr>
          <a:lstStyle/>
          <a:p>
            <a:endParaRPr lang="en-US"/>
          </a:p>
        </p:txBody>
      </p:sp>
      <p:sp>
        <p:nvSpPr>
          <p:cNvPr id="25610" name="Rectangle 16"/>
          <p:cNvSpPr>
            <a:spLocks noChangeArrowheads="1"/>
          </p:cNvSpPr>
          <p:nvPr/>
        </p:nvSpPr>
        <p:spPr bwMode="auto">
          <a:xfrm>
            <a:off x="6858000" y="3733800"/>
            <a:ext cx="1447800" cy="533400"/>
          </a:xfrm>
          <a:prstGeom prst="rect">
            <a:avLst/>
          </a:prstGeom>
          <a:solidFill>
            <a:schemeClr val="bg1"/>
          </a:solidFill>
          <a:ln w="9525">
            <a:noFill/>
            <a:round/>
            <a:headEnd/>
            <a:tailEnd/>
          </a:ln>
        </p:spPr>
        <p:txBody>
          <a:bodyPr>
            <a:prstTxWarp prst="textNoShape">
              <a:avLst/>
            </a:prstTxWarp>
          </a:bodyPr>
          <a:lstStyle/>
          <a:p>
            <a:endParaRPr lang="en-US"/>
          </a:p>
        </p:txBody>
      </p:sp>
    </p:spTree>
  </p:cSld>
  <p:clrMapOvr>
    <a:masterClrMapping/>
  </p:clrMapOvr>
  <p:transition spd="slow">
    <p:dissolv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7" descr="st-dupont-fountain-pen-usb-key.jpg"/>
          <p:cNvPicPr>
            <a:picLocks noChangeAspect="1"/>
          </p:cNvPicPr>
          <p:nvPr/>
        </p:nvPicPr>
        <p:blipFill>
          <a:blip r:embed="rId2"/>
          <a:srcRect/>
          <a:stretch>
            <a:fillRect/>
          </a:stretch>
        </p:blipFill>
        <p:spPr bwMode="auto">
          <a:xfrm>
            <a:off x="7956550" y="0"/>
            <a:ext cx="1187450" cy="838200"/>
          </a:xfrm>
          <a:prstGeom prst="rect">
            <a:avLst/>
          </a:prstGeom>
          <a:noFill/>
          <a:ln w="9525">
            <a:noFill/>
            <a:miter lim="800000"/>
            <a:headEnd/>
            <a:tailEnd/>
          </a:ln>
        </p:spPr>
      </p:pic>
      <p:sp>
        <p:nvSpPr>
          <p:cNvPr id="2662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2662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endParaRPr lang="en-GB" sz="2800">
              <a:solidFill>
                <a:srgbClr val="000000"/>
              </a:solidFill>
              <a:latin typeface="Comic Sans MS" charset="0"/>
              <a:ea typeface="Times" charset="0"/>
              <a:cs typeface="Times" charset="0"/>
            </a:endParaRPr>
          </a:p>
          <a:p>
            <a:r>
              <a:rPr lang="en-GB" sz="2800" b="1">
                <a:solidFill>
                  <a:srgbClr val="000000"/>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transition spd="slow">
    <p:dissolv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509773" y="183071"/>
            <a:ext cx="2634227" cy="369332"/>
          </a:xfrm>
          <a:prstGeom prst="rect">
            <a:avLst/>
          </a:prstGeom>
          <a:noFill/>
        </p:spPr>
        <p:txBody>
          <a:bodyPr wrap="square" rtlCol="0">
            <a:spAutoFit/>
          </a:bodyPr>
          <a:lstStyle/>
          <a:p>
            <a:r>
              <a:rPr lang="en-US" dirty="0" smtClean="0">
                <a:solidFill>
                  <a:srgbClr val="FF0000"/>
                </a:solidFill>
              </a:rPr>
              <a:t>1</a:t>
            </a:r>
            <a:r>
              <a:rPr lang="en-US" dirty="0" smtClean="0"/>
              <a:t>Type of Text? </a:t>
            </a:r>
            <a:r>
              <a:rPr lang="en-US" dirty="0" smtClean="0">
                <a:solidFill>
                  <a:srgbClr val="FF0000"/>
                </a:solidFill>
              </a:rPr>
              <a:t>2</a:t>
            </a:r>
            <a:r>
              <a:rPr lang="en-US" dirty="0" smtClean="0"/>
              <a:t>Topic?</a:t>
            </a:r>
            <a:endParaRPr lang="en-US" dirty="0"/>
          </a:p>
        </p:txBody>
      </p:sp>
      <p:sp>
        <p:nvSpPr>
          <p:cNvPr id="6" name="TextBox 5"/>
          <p:cNvSpPr txBox="1"/>
          <p:nvPr/>
        </p:nvSpPr>
        <p:spPr>
          <a:xfrm>
            <a:off x="869495" y="1441682"/>
            <a:ext cx="7276302" cy="3416320"/>
          </a:xfrm>
          <a:prstGeom prst="rect">
            <a:avLst/>
          </a:prstGeom>
          <a:noFill/>
        </p:spPr>
        <p:txBody>
          <a:bodyPr wrap="square" rtlCol="0">
            <a:spAutoFit/>
          </a:bodyPr>
          <a:lstStyle/>
          <a:p>
            <a:r>
              <a:rPr lang="en-US" dirty="0"/>
              <a:t>The beginning of the bassoon is similar to the oboe. The bassoon itself first appeared about 1650, and by the end of the 1700’s, it had from 4 to 8 keys. During the 1800’s, many people experimented with improving the fingering of the bassoon. Most of the changes helped the fingering, but made the tone of the instrument suffer. The </a:t>
            </a:r>
            <a:r>
              <a:rPr lang="en-US" dirty="0" err="1"/>
              <a:t>Heckel</a:t>
            </a:r>
            <a:r>
              <a:rPr lang="en-US" dirty="0"/>
              <a:t> family of Germany managed to improve the fingering of the bassoon without damaging its tone. Many professionals today play bassoons made by the </a:t>
            </a:r>
            <a:r>
              <a:rPr lang="en-US" dirty="0" err="1"/>
              <a:t>Heckel</a:t>
            </a:r>
            <a:r>
              <a:rPr lang="en-US" dirty="0"/>
              <a:t> </a:t>
            </a:r>
            <a:r>
              <a:rPr lang="en-US" dirty="0" err="1"/>
              <a:t>Company.The</a:t>
            </a:r>
            <a:r>
              <a:rPr lang="en-US" dirty="0"/>
              <a:t> bassoon is the lowest and largest of the woodwinds. Its sound has a lot of variety, depending on if low, medium or high notes are used. In the very highest range, the bassoon can sound throaty and not of this world. In its mid-range, the bassoon has a large, full, mellow noise. In the lowest range, it can be extremely powerful and heavy.</a:t>
            </a:r>
            <a:r>
              <a:rPr lang="en-US" dirty="0" smtClean="0"/>
              <a:t> </a:t>
            </a:r>
            <a:endParaRPr lang="en-US" dirty="0"/>
          </a:p>
        </p:txBody>
      </p:sp>
      <p:sp>
        <p:nvSpPr>
          <p:cNvPr id="7" name="Rectangle 6"/>
          <p:cNvSpPr/>
          <p:nvPr/>
        </p:nvSpPr>
        <p:spPr>
          <a:xfrm>
            <a:off x="869495" y="1441682"/>
            <a:ext cx="1990686"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9495" y="1441682"/>
            <a:ext cx="7276302" cy="2520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10465" y="1441682"/>
            <a:ext cx="4435331"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4435" y="3962401"/>
            <a:ext cx="1849728"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69495" y="4279913"/>
            <a:ext cx="3798321"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8490" y="4858002"/>
            <a:ext cx="3943381" cy="3744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223172" y="3962401"/>
            <a:ext cx="5922624"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67816" y="4279913"/>
            <a:ext cx="4614283"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9494" y="4438668"/>
            <a:ext cx="2700011"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328264" y="4381401"/>
            <a:ext cx="3817533"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509773" y="183071"/>
            <a:ext cx="2634227" cy="369332"/>
          </a:xfrm>
          <a:prstGeom prst="rect">
            <a:avLst/>
          </a:prstGeom>
          <a:noFill/>
        </p:spPr>
        <p:txBody>
          <a:bodyPr wrap="square" rtlCol="0">
            <a:spAutoFit/>
          </a:bodyPr>
          <a:lstStyle/>
          <a:p>
            <a:r>
              <a:rPr lang="en-US" dirty="0" smtClean="0">
                <a:solidFill>
                  <a:srgbClr val="FF0000"/>
                </a:solidFill>
              </a:rPr>
              <a:t>1</a:t>
            </a:r>
            <a:r>
              <a:rPr lang="en-US" dirty="0" smtClean="0"/>
              <a:t>Type of Text? </a:t>
            </a:r>
            <a:r>
              <a:rPr lang="en-US" dirty="0" smtClean="0">
                <a:solidFill>
                  <a:srgbClr val="FF0000"/>
                </a:solidFill>
              </a:rPr>
              <a:t>2</a:t>
            </a:r>
            <a:r>
              <a:rPr lang="en-US" dirty="0" smtClean="0"/>
              <a:t>Topic?</a:t>
            </a:r>
            <a:endParaRPr lang="en-US" dirty="0"/>
          </a:p>
        </p:txBody>
      </p:sp>
      <p:sp>
        <p:nvSpPr>
          <p:cNvPr id="6" name="TextBox 5"/>
          <p:cNvSpPr txBox="1"/>
          <p:nvPr/>
        </p:nvSpPr>
        <p:spPr>
          <a:xfrm>
            <a:off x="869495" y="1441682"/>
            <a:ext cx="7276302" cy="3416320"/>
          </a:xfrm>
          <a:prstGeom prst="rect">
            <a:avLst/>
          </a:prstGeom>
          <a:noFill/>
        </p:spPr>
        <p:txBody>
          <a:bodyPr wrap="square" rtlCol="0">
            <a:spAutoFit/>
          </a:bodyPr>
          <a:lstStyle/>
          <a:p>
            <a:r>
              <a:rPr lang="en-US" dirty="0"/>
              <a:t>The beginning of the bassoon is similar to the oboe. The bassoon itself first appeared about 1650, and by the end of the 1700’s, it had from 4 to 8 keys. During the 1800’s, many people experimented with improving the fingering of the bassoon. Most of the changes helped the fingering, but made the tone of the instrument suffer. The </a:t>
            </a:r>
            <a:r>
              <a:rPr lang="en-US" dirty="0" err="1"/>
              <a:t>Heckel</a:t>
            </a:r>
            <a:r>
              <a:rPr lang="en-US" dirty="0"/>
              <a:t> family of Germany managed to improve the fingering of the bassoon without damaging its tone. Many professionals today play bassoons made by the </a:t>
            </a:r>
            <a:r>
              <a:rPr lang="en-US" dirty="0" err="1"/>
              <a:t>Heckel</a:t>
            </a:r>
            <a:r>
              <a:rPr lang="en-US" dirty="0"/>
              <a:t> </a:t>
            </a:r>
            <a:r>
              <a:rPr lang="en-US" dirty="0" err="1"/>
              <a:t>Company.The</a:t>
            </a:r>
            <a:r>
              <a:rPr lang="en-US" dirty="0"/>
              <a:t> bassoon is the lowest and largest of the woodwinds. Its sound has a lot of variety, depending on if low, medium or high notes are used. In the very highest range, the bassoon can sound throaty and not of this world. In its mid-range, the bassoon has a large, full, mellow noise. In the lowest range, it can be extremely powerful and heavy.</a:t>
            </a:r>
            <a:r>
              <a:rPr lang="en-US" dirty="0" smtClean="0"/>
              <a:t> </a:t>
            </a:r>
            <a:endParaRPr lang="en-US" dirty="0"/>
          </a:p>
        </p:txBody>
      </p:sp>
      <p:sp>
        <p:nvSpPr>
          <p:cNvPr id="7" name="Rectangle 6"/>
          <p:cNvSpPr/>
          <p:nvPr/>
        </p:nvSpPr>
        <p:spPr>
          <a:xfrm>
            <a:off x="869495" y="1441682"/>
            <a:ext cx="1990686"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9495" y="1441682"/>
            <a:ext cx="7276302" cy="2520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10465" y="1441682"/>
            <a:ext cx="4435331"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4435" y="3962401"/>
            <a:ext cx="1849728"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69495" y="4279913"/>
            <a:ext cx="3798321"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223172" y="3962401"/>
            <a:ext cx="5922624"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67816" y="4279913"/>
            <a:ext cx="4614283"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9494" y="4438668"/>
            <a:ext cx="2700011"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328264" y="4381401"/>
            <a:ext cx="3817533"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509773" y="183071"/>
            <a:ext cx="2634227" cy="369332"/>
          </a:xfrm>
          <a:prstGeom prst="rect">
            <a:avLst/>
          </a:prstGeom>
          <a:noFill/>
        </p:spPr>
        <p:txBody>
          <a:bodyPr wrap="square" rtlCol="0">
            <a:spAutoFit/>
          </a:bodyPr>
          <a:lstStyle/>
          <a:p>
            <a:r>
              <a:rPr lang="en-US" dirty="0" smtClean="0">
                <a:solidFill>
                  <a:srgbClr val="FF0000"/>
                </a:solidFill>
              </a:rPr>
              <a:t>1</a:t>
            </a:r>
            <a:r>
              <a:rPr lang="en-US" dirty="0" smtClean="0"/>
              <a:t>Type of Text? </a:t>
            </a:r>
            <a:r>
              <a:rPr lang="en-US" dirty="0" smtClean="0">
                <a:solidFill>
                  <a:srgbClr val="FF0000"/>
                </a:solidFill>
              </a:rPr>
              <a:t>2</a:t>
            </a:r>
            <a:r>
              <a:rPr lang="en-US" dirty="0" smtClean="0"/>
              <a:t>Topic?</a:t>
            </a:r>
            <a:endParaRPr lang="en-US" dirty="0"/>
          </a:p>
        </p:txBody>
      </p:sp>
      <p:sp>
        <p:nvSpPr>
          <p:cNvPr id="6" name="TextBox 5"/>
          <p:cNvSpPr txBox="1"/>
          <p:nvPr/>
        </p:nvSpPr>
        <p:spPr>
          <a:xfrm>
            <a:off x="869495" y="1441682"/>
            <a:ext cx="7276302" cy="3416320"/>
          </a:xfrm>
          <a:prstGeom prst="rect">
            <a:avLst/>
          </a:prstGeom>
          <a:noFill/>
        </p:spPr>
        <p:txBody>
          <a:bodyPr wrap="square" rtlCol="0">
            <a:spAutoFit/>
          </a:bodyPr>
          <a:lstStyle/>
          <a:p>
            <a:r>
              <a:rPr lang="en-US" dirty="0"/>
              <a:t>The beginning of the bassoon is similar to the oboe. The bassoon itself first appeared about 1650, and by the end of the 1700’s, it had from 4 to 8 keys. During the 1800’s, many people experimented with improving the fingering of the bassoon. Most of the changes helped the fingering, but made the tone of the instrument suffer. The </a:t>
            </a:r>
            <a:r>
              <a:rPr lang="en-US" dirty="0" err="1"/>
              <a:t>Heckel</a:t>
            </a:r>
            <a:r>
              <a:rPr lang="en-US" dirty="0"/>
              <a:t> family of Germany managed to improve the fingering of the bassoon without damaging its tone. Many professionals today play bassoons made by the </a:t>
            </a:r>
            <a:r>
              <a:rPr lang="en-US" dirty="0" err="1"/>
              <a:t>Heckel</a:t>
            </a:r>
            <a:r>
              <a:rPr lang="en-US" dirty="0"/>
              <a:t> </a:t>
            </a:r>
            <a:r>
              <a:rPr lang="en-US" dirty="0" err="1"/>
              <a:t>Company.The</a:t>
            </a:r>
            <a:r>
              <a:rPr lang="en-US" dirty="0"/>
              <a:t> bassoon is the lowest and largest of the woodwinds. Its sound has a lot of variety, depending on if low, medium or high notes are used. In the very highest range, the bassoon can sound throaty and not of this world. In its mid-range, the bassoon has a large, full, mellow noise. In the lowest range, it can be extremely powerful and heavy.</a:t>
            </a:r>
            <a:r>
              <a:rPr lang="en-US" dirty="0" smtClean="0"/>
              <a:t> </a:t>
            </a:r>
            <a:endParaRPr lang="en-US" dirty="0"/>
          </a:p>
        </p:txBody>
      </p:sp>
      <p:sp>
        <p:nvSpPr>
          <p:cNvPr id="7" name="Rectangle 6"/>
          <p:cNvSpPr/>
          <p:nvPr/>
        </p:nvSpPr>
        <p:spPr>
          <a:xfrm>
            <a:off x="869495" y="1441682"/>
            <a:ext cx="2127975" cy="476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038601" y="1441682"/>
            <a:ext cx="4107196"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4435" y="3962401"/>
            <a:ext cx="1849728"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69495" y="4279913"/>
            <a:ext cx="3798321"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223172" y="3962401"/>
            <a:ext cx="5922624"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667816" y="4279913"/>
            <a:ext cx="4614283" cy="31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69494" y="4438668"/>
            <a:ext cx="2700011"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328264" y="4381401"/>
            <a:ext cx="3817533" cy="419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14400" y="1447800"/>
            <a:ext cx="2127975" cy="476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69495" y="1838333"/>
            <a:ext cx="7276302" cy="24415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62140" y="2260485"/>
            <a:ext cx="9917542" cy="1446550"/>
          </a:xfrm>
          <a:prstGeom prst="rect">
            <a:avLst/>
          </a:prstGeom>
          <a:noFill/>
        </p:spPr>
        <p:txBody>
          <a:bodyPr wrap="square" rtlCol="0">
            <a:spAutoFit/>
          </a:bodyPr>
          <a:lstStyle/>
          <a:p>
            <a:pPr algn="ctr"/>
            <a:r>
              <a:rPr lang="en-US" sz="8800" dirty="0" smtClean="0"/>
              <a:t>How</a:t>
            </a:r>
            <a:endParaRPr lang="en-US" sz="8800" dirty="0"/>
          </a:p>
        </p:txBody>
      </p:sp>
      <p:pic>
        <p:nvPicPr>
          <p:cNvPr id="6" name="Picture 5"/>
          <p:cNvPicPr>
            <a:picLocks noChangeAspect="1"/>
          </p:cNvPicPr>
          <p:nvPr/>
        </p:nvPicPr>
        <p:blipFill>
          <a:blip r:embed="rId2"/>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6509773" y="183071"/>
            <a:ext cx="2634227" cy="369332"/>
          </a:xfrm>
          <a:prstGeom prst="rect">
            <a:avLst/>
          </a:prstGeom>
          <a:noFill/>
        </p:spPr>
        <p:txBody>
          <a:bodyPr wrap="square" rtlCol="0">
            <a:spAutoFit/>
          </a:bodyPr>
          <a:lstStyle/>
          <a:p>
            <a:r>
              <a:rPr lang="en-US" dirty="0" smtClean="0">
                <a:solidFill>
                  <a:srgbClr val="FF0000"/>
                </a:solidFill>
              </a:rPr>
              <a:t>1</a:t>
            </a:r>
            <a:r>
              <a:rPr lang="en-US" dirty="0" smtClean="0"/>
              <a:t>Type of Text? </a:t>
            </a:r>
            <a:r>
              <a:rPr lang="en-US" dirty="0" smtClean="0">
                <a:solidFill>
                  <a:srgbClr val="FF0000"/>
                </a:solidFill>
              </a:rPr>
              <a:t>2</a:t>
            </a:r>
            <a:r>
              <a:rPr lang="en-US" dirty="0" smtClean="0"/>
              <a:t>Topic?</a:t>
            </a:r>
            <a:endParaRPr lang="en-US" dirty="0"/>
          </a:p>
        </p:txBody>
      </p:sp>
      <p:sp>
        <p:nvSpPr>
          <p:cNvPr id="6" name="TextBox 5"/>
          <p:cNvSpPr txBox="1"/>
          <p:nvPr/>
        </p:nvSpPr>
        <p:spPr>
          <a:xfrm>
            <a:off x="869495" y="1441682"/>
            <a:ext cx="7276302" cy="3416320"/>
          </a:xfrm>
          <a:prstGeom prst="rect">
            <a:avLst/>
          </a:prstGeom>
          <a:noFill/>
        </p:spPr>
        <p:txBody>
          <a:bodyPr wrap="square" rtlCol="0">
            <a:spAutoFit/>
          </a:bodyPr>
          <a:lstStyle/>
          <a:p>
            <a:r>
              <a:rPr lang="en-US" dirty="0"/>
              <a:t>The beginning of the bassoon is similar to the oboe. The bassoon itself first appeared about 1650, and by the end of the 1700’s, it had from 4 to 8 keys. During the 1800’s, many people experimented with improving the fingering of the bassoon. Most of the changes helped the fingering, but made the tone of the instrument suffer. The </a:t>
            </a:r>
            <a:r>
              <a:rPr lang="en-US" dirty="0" err="1"/>
              <a:t>Heckel</a:t>
            </a:r>
            <a:r>
              <a:rPr lang="en-US" dirty="0"/>
              <a:t> family of Germany managed to improve the fingering of the bassoon without damaging its tone. Many professionals today play bassoons made by the </a:t>
            </a:r>
            <a:r>
              <a:rPr lang="en-US" dirty="0" err="1"/>
              <a:t>Heckel</a:t>
            </a:r>
            <a:r>
              <a:rPr lang="en-US" dirty="0"/>
              <a:t> </a:t>
            </a:r>
            <a:r>
              <a:rPr lang="en-US" dirty="0" err="1"/>
              <a:t>Company.The</a:t>
            </a:r>
            <a:r>
              <a:rPr lang="en-US" dirty="0"/>
              <a:t> bassoon is the lowest and largest of the woodwinds. Its sound has a lot of variety, depending on if low, medium or high notes are used. In the very highest range, the bassoon can sound throaty and not of this world. In its mid-range, the bassoon has a large, full, mellow noise. In the lowest range, it can be extremely powerful and heavy.</a:t>
            </a:r>
            <a:r>
              <a:rPr lang="en-US" dirty="0" smtClean="0"/>
              <a:t> </a:t>
            </a:r>
            <a:endParaRPr lang="en-US" dirty="0"/>
          </a:p>
        </p:txBody>
      </p:sp>
      <p:sp>
        <p:nvSpPr>
          <p:cNvPr id="5" name="TextBox 4"/>
          <p:cNvSpPr txBox="1"/>
          <p:nvPr/>
        </p:nvSpPr>
        <p:spPr>
          <a:xfrm>
            <a:off x="4770783" y="5206073"/>
            <a:ext cx="3375014" cy="923330"/>
          </a:xfrm>
          <a:prstGeom prst="rect">
            <a:avLst/>
          </a:prstGeom>
          <a:noFill/>
        </p:spPr>
        <p:txBody>
          <a:bodyPr wrap="square" rtlCol="0">
            <a:spAutoFit/>
          </a:bodyPr>
          <a:lstStyle/>
          <a:p>
            <a:endParaRPr lang="en-US" dirty="0" smtClean="0"/>
          </a:p>
          <a:p>
            <a:r>
              <a:rPr lang="en-US" dirty="0" smtClean="0">
                <a:solidFill>
                  <a:srgbClr val="FF0000"/>
                </a:solidFill>
              </a:rPr>
              <a:t>History of the Bassoon</a:t>
            </a:r>
          </a:p>
          <a:p>
            <a:r>
              <a:rPr lang="en-US" dirty="0" smtClean="0">
                <a:solidFill>
                  <a:srgbClr val="FF0000"/>
                </a:solidFill>
              </a:rPr>
              <a:t>http://</a:t>
            </a:r>
            <a:r>
              <a:rPr lang="en-US" dirty="0" err="1" smtClean="0">
                <a:solidFill>
                  <a:srgbClr val="FF0000"/>
                </a:solidFill>
              </a:rPr>
              <a:t>library.thinkquest.org</a:t>
            </a:r>
            <a:endParaRPr lang="en-US" dirty="0">
              <a:solidFill>
                <a:srgbClr val="FF0000"/>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996912" y="2481638"/>
            <a:ext cx="7796215" cy="1754327"/>
          </a:xfrm>
          <a:prstGeom prst="rect">
            <a:avLst/>
          </a:prstGeom>
          <a:noFill/>
        </p:spPr>
        <p:txBody>
          <a:bodyPr wrap="square" rtlCol="0">
            <a:spAutoFit/>
          </a:bodyPr>
          <a:lstStyle/>
          <a:p>
            <a:pPr marL="342900" indent="-342900">
              <a:buFont typeface="+mj-lt"/>
              <a:buAutoNum type="arabicPeriod"/>
            </a:pPr>
            <a:r>
              <a:rPr lang="en-US" sz="5400" dirty="0" smtClean="0"/>
              <a:t>What?</a:t>
            </a:r>
          </a:p>
          <a:p>
            <a:pPr marL="342900" indent="-342900">
              <a:buFont typeface="+mj-lt"/>
              <a:buAutoNum type="arabicPeriod"/>
            </a:pPr>
            <a:r>
              <a:rPr lang="en-US" sz="5400" dirty="0" smtClean="0"/>
              <a:t>How?</a:t>
            </a:r>
            <a:endParaRPr lang="en-US" sz="54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067419" y="755167"/>
            <a:ext cx="7796215" cy="4832092"/>
          </a:xfrm>
          <a:prstGeom prst="rect">
            <a:avLst/>
          </a:prstGeom>
          <a:noFill/>
        </p:spPr>
        <p:txBody>
          <a:bodyPr wrap="square" rtlCol="0">
            <a:spAutoFit/>
          </a:bodyPr>
          <a:lstStyle/>
          <a:p>
            <a:r>
              <a:rPr lang="en-GB" sz="4400" dirty="0" smtClean="0">
                <a:ea typeface="Times" charset="0"/>
                <a:cs typeface="Times" charset="0"/>
              </a:rPr>
              <a:t>It was a bitterly cold day. Everyone was in black. The cars were black too. There were people standing around in a group waiting for the coffin. Crows were flying in the sky. It was really eerie.</a:t>
            </a:r>
            <a:endParaRPr lang="en-GB" sz="4400" dirty="0">
              <a:ea typeface="Times" charset="0"/>
              <a:cs typeface="Times"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067419" y="755167"/>
            <a:ext cx="7796215" cy="5262980"/>
          </a:xfrm>
          <a:prstGeom prst="rect">
            <a:avLst/>
          </a:prstGeom>
          <a:noFill/>
        </p:spPr>
        <p:txBody>
          <a:bodyPr wrap="square" rtlCol="0">
            <a:spAutoFit/>
          </a:bodyPr>
          <a:lstStyle/>
          <a:p>
            <a:r>
              <a:rPr lang="en-GB" sz="2800" dirty="0" smtClean="0">
                <a:ea typeface="Times" charset="0"/>
                <a:cs typeface="Times" charset="0"/>
              </a:rPr>
              <a:t>The undertaker's men were like crows, stiff and black, and the cars were black, lined up beside the path that led to the church; and we, we too were black, as we stood in our pathetic, awkward group waiting for them to lift out the coffin and shoulder it, and for the clergyman to arrange himself; and he was another black crow in his long cloak.</a:t>
            </a:r>
          </a:p>
          <a:p>
            <a:endParaRPr lang="en-GB" sz="2800" dirty="0" smtClean="0">
              <a:ea typeface="Times" charset="0"/>
              <a:cs typeface="Times" charset="0"/>
            </a:endParaRPr>
          </a:p>
          <a:p>
            <a:r>
              <a:rPr lang="en-GB" sz="2800" dirty="0" smtClean="0">
                <a:ea typeface="Times" charset="0"/>
                <a:cs typeface="Times" charset="0"/>
              </a:rPr>
              <a:t>And then the real crows rose suddenly from the trees and from the fields, whirled up like scraps of blackened paper from a bonfire, and circled, caw-caw-</a:t>
            </a:r>
            <a:r>
              <a:rPr lang="en-GB" sz="2800" dirty="0" err="1" smtClean="0">
                <a:ea typeface="Times" charset="0"/>
                <a:cs typeface="Times" charset="0"/>
              </a:rPr>
              <a:t>ing</a:t>
            </a:r>
            <a:r>
              <a:rPr lang="en-GB" sz="2800" dirty="0" smtClean="0">
                <a:ea typeface="Times" charset="0"/>
                <a:cs typeface="Times" charset="0"/>
              </a:rPr>
              <a:t> above our heads.</a:t>
            </a:r>
            <a:endParaRPr lang="en-GB" sz="2800" dirty="0">
              <a:ea typeface="Times" charset="0"/>
              <a:cs typeface="Times"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4812325" y="1409756"/>
            <a:ext cx="3784025" cy="4524316"/>
          </a:xfrm>
          <a:prstGeom prst="rect">
            <a:avLst/>
          </a:prstGeom>
          <a:noFill/>
        </p:spPr>
        <p:txBody>
          <a:bodyPr wrap="square" rtlCol="0">
            <a:spAutoFit/>
          </a:bodyPr>
          <a:lstStyle/>
          <a:p>
            <a:r>
              <a:rPr lang="en-US" dirty="0" smtClean="0"/>
              <a:t>There are many different</a:t>
            </a:r>
            <a:r>
              <a:rPr lang="en-US" dirty="0" smtClean="0"/>
              <a:t> viewpoints about </a:t>
            </a:r>
            <a:r>
              <a:rPr lang="en-US" dirty="0" smtClean="0"/>
              <a:t>whether school </a:t>
            </a:r>
            <a:r>
              <a:rPr lang="en-US" dirty="0" smtClean="0"/>
              <a:t>uniform is </a:t>
            </a:r>
            <a:r>
              <a:rPr lang="en-US" dirty="0" smtClean="0"/>
              <a:t>a good idea. Many people have strong</a:t>
            </a:r>
            <a:r>
              <a:rPr lang="en-US" dirty="0" smtClean="0"/>
              <a:t> opinions on </a:t>
            </a:r>
            <a:r>
              <a:rPr lang="en-US" dirty="0" smtClean="0"/>
              <a:t>the subject, believing that the wearing of uniforms supports good discipline,</a:t>
            </a:r>
            <a:r>
              <a:rPr lang="en-US" dirty="0" smtClean="0"/>
              <a:t> reduces peer </a:t>
            </a:r>
            <a:r>
              <a:rPr lang="en-US" dirty="0" smtClean="0"/>
              <a:t>pressure, encourages neatness, promotes school unity, is</a:t>
            </a:r>
            <a:r>
              <a:rPr lang="en-US" dirty="0" smtClean="0"/>
              <a:t> more cost effective</a:t>
            </a:r>
            <a:r>
              <a:rPr lang="en-US" dirty="0" smtClean="0"/>
              <a:t> </a:t>
            </a:r>
            <a:r>
              <a:rPr lang="en-US" dirty="0" smtClean="0"/>
              <a:t>and </a:t>
            </a:r>
            <a:r>
              <a:rPr lang="en-US" dirty="0" smtClean="0"/>
              <a:t>increases security. On the other hand,</a:t>
            </a:r>
            <a:r>
              <a:rPr lang="en-US" dirty="0" smtClean="0"/>
              <a:t> critics of uniform believe </a:t>
            </a:r>
            <a:r>
              <a:rPr lang="en-US" dirty="0" smtClean="0"/>
              <a:t>that</a:t>
            </a:r>
            <a:r>
              <a:rPr lang="en-US" dirty="0" smtClean="0"/>
              <a:t> it </a:t>
            </a:r>
            <a:r>
              <a:rPr lang="en-US" dirty="0" smtClean="0"/>
              <a:t>reduces choice, restricts students’ rights to be individuals and can be a financial burden to parents</a:t>
            </a:r>
            <a:r>
              <a:rPr lang="en-US" dirty="0" smtClean="0"/>
              <a:t>. They also think it is unnecessary and old-fashioned.</a:t>
            </a:r>
            <a:endParaRPr lang="en-GB" dirty="0" smtClean="0"/>
          </a:p>
          <a:p>
            <a:endParaRPr lang="en-US" dirty="0"/>
          </a:p>
        </p:txBody>
      </p:sp>
      <p:sp>
        <p:nvSpPr>
          <p:cNvPr id="6" name="TextBox 5"/>
          <p:cNvSpPr txBox="1"/>
          <p:nvPr/>
        </p:nvSpPr>
        <p:spPr>
          <a:xfrm>
            <a:off x="873909" y="2270024"/>
            <a:ext cx="3784025" cy="2862323"/>
          </a:xfrm>
          <a:prstGeom prst="rect">
            <a:avLst/>
          </a:prstGeom>
          <a:noFill/>
        </p:spPr>
        <p:txBody>
          <a:bodyPr wrap="square" rtlCol="0">
            <a:spAutoFit/>
          </a:bodyPr>
          <a:lstStyle/>
          <a:p>
            <a:r>
              <a:rPr lang="en-GB" dirty="0" smtClean="0"/>
              <a:t>I think school uniform is a really important thing. It can help to stop bullying because everyone is dressed the same and this means people don’t get picked on for being different. Another reason that school uniform is a good thing is that it makes people feel that they belong to the school and this an make people feel more proud of their school</a:t>
            </a:r>
            <a:endParaRPr lang="en-US" dirty="0"/>
          </a:p>
        </p:txBody>
      </p:sp>
      <p:sp>
        <p:nvSpPr>
          <p:cNvPr id="7" name="TextBox 6"/>
          <p:cNvSpPr txBox="1"/>
          <p:nvPr/>
        </p:nvSpPr>
        <p:spPr>
          <a:xfrm>
            <a:off x="431128" y="1225090"/>
            <a:ext cx="4226806" cy="369332"/>
          </a:xfrm>
          <a:prstGeom prst="rect">
            <a:avLst/>
          </a:prstGeom>
          <a:noFill/>
        </p:spPr>
        <p:txBody>
          <a:bodyPr wrap="square" rtlCol="0">
            <a:spAutoFit/>
          </a:bodyPr>
          <a:lstStyle/>
          <a:p>
            <a:r>
              <a:rPr lang="en-US" dirty="0" smtClean="0"/>
              <a:t>Is school uniform a good idea …?</a:t>
            </a:r>
            <a:endParaRPr lang="en-US" dirty="0"/>
          </a:p>
        </p:txBody>
      </p:sp>
      <p:cxnSp>
        <p:nvCxnSpPr>
          <p:cNvPr id="9" name="Straight Connector 8"/>
          <p:cNvCxnSpPr/>
          <p:nvPr/>
        </p:nvCxnSpPr>
        <p:spPr>
          <a:xfrm>
            <a:off x="431128" y="1594422"/>
            <a:ext cx="42268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458597" y="5812042"/>
            <a:ext cx="675823"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sp>
        <p:nvSpPr>
          <p:cNvPr id="11" name="TextBox 10"/>
          <p:cNvSpPr txBox="1"/>
          <p:nvPr/>
        </p:nvSpPr>
        <p:spPr>
          <a:xfrm>
            <a:off x="6351327" y="5749406"/>
            <a:ext cx="675823" cy="369332"/>
          </a:xfrm>
          <a:prstGeom prst="rect">
            <a:avLst/>
          </a:prstGeom>
          <a:noFill/>
        </p:spPr>
        <p:txBody>
          <a:bodyPr wrap="square" rtlCol="0">
            <a:spAutoFit/>
          </a:bodyPr>
          <a:lstStyle/>
          <a:p>
            <a:r>
              <a:rPr lang="en-US" dirty="0" smtClean="0">
                <a:solidFill>
                  <a:srgbClr val="FF0000"/>
                </a:solidFill>
              </a:rPr>
              <a:t>B</a:t>
            </a:r>
            <a:endParaRPr lang="en-US" dirty="0">
              <a:solidFill>
                <a:srgbClr val="FF0000"/>
              </a:solidFill>
            </a:endParaRPr>
          </a:p>
        </p:txBody>
      </p:sp>
      <p:sp>
        <p:nvSpPr>
          <p:cNvPr id="12" name="TextBox 11"/>
          <p:cNvSpPr txBox="1"/>
          <p:nvPr/>
        </p:nvSpPr>
        <p:spPr>
          <a:xfrm>
            <a:off x="5535679" y="387975"/>
            <a:ext cx="4226806" cy="646331"/>
          </a:xfrm>
          <a:prstGeom prst="rect">
            <a:avLst/>
          </a:prstGeom>
          <a:noFill/>
        </p:spPr>
        <p:txBody>
          <a:bodyPr wrap="square" rtlCol="0">
            <a:spAutoFit/>
          </a:bodyPr>
          <a:lstStyle/>
          <a:p>
            <a:pPr marL="342900" indent="-342900">
              <a:buFont typeface="Arial"/>
              <a:buChar char="•"/>
            </a:pPr>
            <a:r>
              <a:rPr lang="en-US" dirty="0" smtClean="0"/>
              <a:t>What?</a:t>
            </a:r>
          </a:p>
          <a:p>
            <a:pPr marL="342900" indent="-342900">
              <a:buFont typeface="Arial"/>
              <a:buChar char="•"/>
            </a:pPr>
            <a:r>
              <a:rPr lang="en-US" dirty="0" smtClean="0"/>
              <a:t>How?</a:t>
            </a: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lide(from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READING</a:t>
            </a:r>
            <a:endParaRPr lang="en-US" sz="8800" dirty="0"/>
          </a:p>
        </p:txBody>
      </p:sp>
    </p:spTree>
  </p:cSld>
  <p:clrMapOvr>
    <a:masterClrMapping/>
  </p:clrMapOvr>
  <p:transition spd="slow">
    <p:dissolv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
        <p:nvSpPr>
          <p:cNvPr id="5" name="TextBox 4"/>
          <p:cNvSpPr txBox="1"/>
          <p:nvPr/>
        </p:nvSpPr>
        <p:spPr>
          <a:xfrm>
            <a:off x="2013234" y="2067026"/>
            <a:ext cx="5837027" cy="1446550"/>
          </a:xfrm>
          <a:prstGeom prst="rect">
            <a:avLst/>
          </a:prstGeom>
          <a:noFill/>
        </p:spPr>
        <p:txBody>
          <a:bodyPr wrap="square" rtlCol="0">
            <a:spAutoFit/>
          </a:bodyPr>
          <a:lstStyle/>
          <a:p>
            <a:pPr algn="ctr"/>
            <a:r>
              <a:rPr lang="en-US" sz="8800" dirty="0" smtClean="0"/>
              <a:t>SPELLING</a:t>
            </a:r>
            <a:endParaRPr lang="en-US" sz="8800" dirty="0"/>
          </a:p>
        </p:txBody>
      </p:sp>
    </p:spTree>
  </p:cSld>
  <p:clrMapOvr>
    <a:masterClrMapping/>
  </p:clrMapOvr>
  <p:transition spd="slow">
    <p:dissolv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Tree>
  </p:cSld>
  <p:clrMapOvr>
    <a:masterClrMapping/>
  </p:clrMapOvr>
  <p:transition spd="slow">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
        <p:nvSpPr>
          <p:cNvPr id="3" name="Rectangle 2"/>
          <p:cNvSpPr/>
          <p:nvPr/>
        </p:nvSpPr>
        <p:spPr>
          <a:xfrm>
            <a:off x="446188" y="2299825"/>
            <a:ext cx="8283086" cy="377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507645" y="522674"/>
            <a:ext cx="3069785" cy="177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1: You’re better at spelling than you think</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59500" dirty="0" smtClean="0"/>
              <a:t>2</a:t>
            </a:r>
            <a:endParaRPr lang="en-US" sz="59500" dirty="0"/>
          </a:p>
        </p:txBody>
      </p:sp>
      <p:pic>
        <p:nvPicPr>
          <p:cNvPr id="4" name="Picture 3"/>
          <p:cNvPicPr>
            <a:picLocks noChangeAspect="1"/>
          </p:cNvPicPr>
          <p:nvPr/>
        </p:nvPicPr>
        <p:blipFill>
          <a:blip r:embed="rId2"/>
          <a:stretch>
            <a:fillRect/>
          </a:stretch>
        </p:blipFill>
        <p:spPr>
          <a:xfrm>
            <a:off x="7416988" y="5296182"/>
            <a:ext cx="2082424" cy="1561818"/>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4338"/>
            <a:ext cx="7772400" cy="1470025"/>
          </a:xfrm>
        </p:spPr>
        <p:txBody>
          <a:bodyPr>
            <a:noAutofit/>
          </a:bodyPr>
          <a:lstStyle/>
          <a:p>
            <a:r>
              <a:rPr lang="en-US" sz="7200" dirty="0" smtClean="0"/>
              <a:t>2: People judge us by appearances</a:t>
            </a:r>
            <a:endParaRPr lang="en-US" sz="7200" dirty="0"/>
          </a:p>
        </p:txBody>
      </p:sp>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Tree>
  </p:cSld>
  <p:clrMapOvr>
    <a:masterClrMapping/>
  </p:clrMapOvr>
  <p:transition spd="slow">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2" name="Title 1"/>
          <p:cNvSpPr>
            <a:spLocks noGrp="1"/>
          </p:cNvSpPr>
          <p:nvPr>
            <p:ph type="ctrTitle"/>
          </p:nvPr>
        </p:nvSpPr>
        <p:spPr>
          <a:xfrm>
            <a:off x="685800" y="2494338"/>
            <a:ext cx="7772400" cy="1470025"/>
          </a:xfrm>
        </p:spPr>
        <p:txBody>
          <a:bodyPr>
            <a:noAutofit/>
          </a:bodyPr>
          <a:lstStyle/>
          <a:p>
            <a:r>
              <a:rPr lang="en-US" sz="7200" dirty="0" smtClean="0"/>
              <a:t>3: A small number of words make a big difference</a:t>
            </a:r>
            <a:endParaRPr lang="en-US" sz="7200" dirty="0"/>
          </a:p>
        </p:txBody>
      </p:sp>
    </p:spTree>
  </p:cSld>
  <p:clrMapOvr>
    <a:masterClrMapping/>
  </p:clrMapOvr>
  <p:transition spd="slow">
    <p:dissolv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2" name="Title 1"/>
          <p:cNvSpPr>
            <a:spLocks noGrp="1"/>
          </p:cNvSpPr>
          <p:nvPr>
            <p:ph type="ctrTitle"/>
          </p:nvPr>
        </p:nvSpPr>
        <p:spPr>
          <a:xfrm>
            <a:off x="685800" y="2494338"/>
            <a:ext cx="7772400" cy="1470025"/>
          </a:xfrm>
        </p:spPr>
        <p:txBody>
          <a:bodyPr>
            <a:noAutofit/>
          </a:bodyPr>
          <a:lstStyle/>
          <a:p>
            <a:r>
              <a:rPr lang="en-US" sz="7200" dirty="0" smtClean="0"/>
              <a:t>4: There are 3 easy ways to improve your spelling</a:t>
            </a:r>
            <a:endParaRPr lang="en-US" sz="7200" dirty="0"/>
          </a:p>
        </p:txBody>
      </p:sp>
    </p:spTree>
  </p:cSld>
  <p:clrMapOvr>
    <a:masterClrMapping/>
  </p:clrMapOvr>
  <p:transition spd="slow">
    <p:dissolv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0881" y="4337977"/>
            <a:ext cx="3810000" cy="2857500"/>
          </a:xfrm>
          <a:prstGeom prst="rect">
            <a:avLst/>
          </a:prstGeom>
        </p:spPr>
      </p:pic>
      <p:sp>
        <p:nvSpPr>
          <p:cNvPr id="2" name="Title 1"/>
          <p:cNvSpPr>
            <a:spLocks noGrp="1"/>
          </p:cNvSpPr>
          <p:nvPr>
            <p:ph type="ctrTitle"/>
          </p:nvPr>
        </p:nvSpPr>
        <p:spPr>
          <a:xfrm>
            <a:off x="685800" y="2494338"/>
            <a:ext cx="7772400" cy="1470025"/>
          </a:xfrm>
        </p:spPr>
        <p:txBody>
          <a:bodyPr>
            <a:noAutofit/>
          </a:bodyPr>
          <a:lstStyle/>
          <a:p>
            <a:r>
              <a:rPr lang="en-US" sz="7200" dirty="0" smtClean="0"/>
              <a:t>5: Stop thinking that spelling is linked to intelligence</a:t>
            </a:r>
            <a:endParaRPr lang="en-US" sz="7200" dirty="0"/>
          </a:p>
        </p:txBody>
      </p:sp>
    </p:spTree>
  </p:cSld>
  <p:clrMapOvr>
    <a:masterClrMapping/>
  </p:clrMapOvr>
  <p:transition spd="slow">
    <p:dissolv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
        <p:nvSpPr>
          <p:cNvPr id="3" name="Rectangle 2"/>
          <p:cNvSpPr/>
          <p:nvPr/>
        </p:nvSpPr>
        <p:spPr>
          <a:xfrm>
            <a:off x="446188" y="2299825"/>
            <a:ext cx="8283086" cy="377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59257" y="522674"/>
            <a:ext cx="6118173" cy="177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62001" y="902037"/>
            <a:ext cx="7296199" cy="3770263"/>
          </a:xfrm>
          <a:prstGeom prst="rect">
            <a:avLst/>
          </a:prstGeom>
          <a:noFill/>
        </p:spPr>
        <p:txBody>
          <a:bodyPr wrap="square" rtlCol="0">
            <a:spAutoFit/>
          </a:bodyPr>
          <a:lstStyle/>
          <a:p>
            <a:pPr algn="ctr"/>
            <a:r>
              <a:rPr lang="en-US" sz="23900" dirty="0" smtClean="0"/>
              <a:t>Test</a:t>
            </a:r>
            <a:endParaRPr lang="en-US" sz="3600" dirty="0"/>
          </a:p>
        </p:txBody>
      </p:sp>
    </p:spTree>
  </p:cSld>
  <p:clrMapOvr>
    <a:masterClrMapping/>
  </p:clrMapOvr>
  <p:transition spd="slow">
    <p:dissolv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9826"/>
            <a:ext cx="7772400" cy="1470025"/>
          </a:xfrm>
        </p:spPr>
        <p:txBody>
          <a:bodyPr>
            <a:noAutofit/>
          </a:bodyPr>
          <a:lstStyle/>
          <a:p>
            <a:r>
              <a:rPr lang="en-US" sz="11500" dirty="0" smtClean="0"/>
              <a:t>Spelling is not about intelligence</a:t>
            </a:r>
            <a:endParaRPr lang="en-US" sz="11500" dirty="0"/>
          </a:p>
        </p:txBody>
      </p:sp>
      <p:sp>
        <p:nvSpPr>
          <p:cNvPr id="3" name="Rectangle 2"/>
          <p:cNvSpPr/>
          <p:nvPr/>
        </p:nvSpPr>
        <p:spPr>
          <a:xfrm>
            <a:off x="446188" y="2299825"/>
            <a:ext cx="8283086" cy="377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59257" y="522674"/>
            <a:ext cx="6118173" cy="1777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50816" y="902037"/>
            <a:ext cx="2986072" cy="3770263"/>
          </a:xfrm>
          <a:prstGeom prst="rect">
            <a:avLst/>
          </a:prstGeom>
          <a:noFill/>
        </p:spPr>
        <p:txBody>
          <a:bodyPr wrap="square" rtlCol="0">
            <a:spAutoFit/>
          </a:bodyPr>
          <a:lstStyle/>
          <a:p>
            <a:r>
              <a:rPr lang="en-US" sz="23900" dirty="0"/>
              <a:t>3</a:t>
            </a:r>
            <a:endParaRPr lang="en-US" sz="3600" dirty="0"/>
          </a:p>
        </p:txBody>
      </p:sp>
    </p:spTree>
  </p:cSld>
  <p:clrMapOvr>
    <a:masterClrMapping/>
  </p:clrMapOvr>
  <p:transition spd="slow">
    <p:dissolv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10179"/>
            <a:ext cx="3810000" cy="3810000"/>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smtClean="0"/>
              <a:t>See</a:t>
            </a:r>
            <a:endParaRPr lang="en-US" sz="11500" dirty="0"/>
          </a:p>
        </p:txBody>
      </p:sp>
    </p:spTree>
  </p:cSld>
  <p:clrMapOvr>
    <a:masterClrMapping/>
  </p:clrMapOvr>
  <p:transition spd="slow">
    <p:dissolv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22497" y="665337"/>
            <a:ext cx="3135703" cy="4927534"/>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smtClean="0"/>
              <a:t>Hear</a:t>
            </a:r>
            <a:endParaRPr lang="en-US" sz="11500" dirty="0"/>
          </a:p>
        </p:txBody>
      </p:sp>
    </p:spTree>
  </p:cSld>
  <p:clrMapOvr>
    <a:masterClrMapping/>
  </p:clrMapOvr>
  <p:transition spd="slow">
    <p:dissolv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71886" y="2692640"/>
            <a:ext cx="4165360" cy="4165360"/>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err="1" smtClean="0"/>
              <a:t>Memorise</a:t>
            </a:r>
            <a:endParaRPr lang="en-US" sz="11500" dirty="0"/>
          </a:p>
        </p:txBody>
      </p:sp>
    </p:spTree>
  </p:cSld>
  <p:clrMapOvr>
    <a:masterClrMapping/>
  </p:clrMapOvr>
  <p:transition spd="slow">
    <p:dissolv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10179"/>
            <a:ext cx="3810000" cy="3810000"/>
          </a:xfrm>
          <a:prstGeom prst="rect">
            <a:avLst/>
          </a:prstGeom>
        </p:spPr>
      </p:pic>
      <p:sp>
        <p:nvSpPr>
          <p:cNvPr id="2" name="Title 1"/>
          <p:cNvSpPr>
            <a:spLocks noGrp="1"/>
          </p:cNvSpPr>
          <p:nvPr>
            <p:ph type="ctrTitle"/>
          </p:nvPr>
        </p:nvSpPr>
        <p:spPr>
          <a:xfrm>
            <a:off x="685800" y="2299826"/>
            <a:ext cx="7772400" cy="1470025"/>
          </a:xfrm>
        </p:spPr>
        <p:txBody>
          <a:bodyPr>
            <a:noAutofit/>
          </a:bodyPr>
          <a:lstStyle/>
          <a:p>
            <a:r>
              <a:rPr lang="en-US" sz="11500" dirty="0" smtClean="0"/>
              <a:t>See</a:t>
            </a:r>
            <a:endParaRPr lang="en-US" sz="11500" dirty="0"/>
          </a:p>
        </p:txBody>
      </p:sp>
    </p:spTree>
  </p:cSld>
  <p:clrMapOvr>
    <a:masterClrMapping/>
  </p:clrMapOvr>
  <p:transition spd="slow">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1740</TotalTime>
  <Words>2546</Words>
  <Application>Microsoft Macintosh PowerPoint</Application>
  <PresentationFormat>On-screen Show (4:3)</PresentationFormat>
  <Paragraphs>164</Paragraphs>
  <Slides>119</Slides>
  <Notes>0</Notes>
  <HiddenSlides>0</HiddenSlides>
  <MMClips>0</MMClips>
  <ScaleCrop>false</ScaleCrop>
  <HeadingPairs>
    <vt:vector size="4" baseType="variant">
      <vt:variant>
        <vt:lpstr>Design Template</vt:lpstr>
      </vt:variant>
      <vt:variant>
        <vt:i4>1</vt:i4>
      </vt:variant>
      <vt:variant>
        <vt:lpstr>Slide Titles</vt:lpstr>
      </vt:variant>
      <vt:variant>
        <vt:i4>119</vt:i4>
      </vt:variant>
    </vt:vector>
  </HeadingPairs>
  <TitlesOfParts>
    <vt:vector size="120" baseType="lpstr">
      <vt:lpstr>Office Theme</vt:lpstr>
      <vt:lpstr>English GCSE:  C or higher – guaranteed!</vt:lpstr>
      <vt:lpstr>Hello.</vt:lpstr>
      <vt:lpstr>Slide 3</vt:lpstr>
      <vt:lpstr>Slide 4</vt:lpstr>
      <vt:lpstr>Slide 5</vt:lpstr>
      <vt:lpstr>Slide 6</vt:lpstr>
      <vt:lpstr>Slide 7</vt:lpstr>
      <vt:lpstr>Slide 8</vt:lpstr>
      <vt:lpstr>2</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Practise …</vt:lpstr>
      <vt:lpstr>Describe a person you admire</vt:lpstr>
      <vt:lpstr>Slide 55</vt:lpstr>
      <vt:lpstr>Slide 56</vt:lpstr>
      <vt:lpstr>Write a letter to your headteacher asking for more PE and sport</vt:lpstr>
      <vt:lpstr>Slide 58</vt:lpstr>
      <vt:lpstr>Slide 59</vt:lpstr>
      <vt:lpstr>English GCSE:  Grade C – guaranteed!</vt:lpstr>
      <vt:lpstr>Slide 61</vt:lpstr>
      <vt:lpstr>Slide 62</vt:lpstr>
      <vt:lpstr>MYSTERY TEXTS</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Spelling is not about intelligence</vt:lpstr>
      <vt:lpstr>Spelling is not about intelligence</vt:lpstr>
      <vt:lpstr>1: You’re better at spelling than you think</vt:lpstr>
      <vt:lpstr>2: People judge us by appearances</vt:lpstr>
      <vt:lpstr>3: A small number of words make a big difference</vt:lpstr>
      <vt:lpstr>4: There are 3 easy ways to improve your spelling</vt:lpstr>
      <vt:lpstr>5: Stop thinking that spelling is linked to intelligence</vt:lpstr>
      <vt:lpstr>Spelling is not about intelligence</vt:lpstr>
      <vt:lpstr>Spelling is not about intelligence</vt:lpstr>
      <vt:lpstr>See</vt:lpstr>
      <vt:lpstr>Hear</vt:lpstr>
      <vt:lpstr>Memorise</vt:lpstr>
      <vt:lpstr>See</vt:lpstr>
      <vt:lpstr>1: Be-lie-ve</vt:lpstr>
      <vt:lpstr>2: Bu-sin-ess</vt:lpstr>
      <vt:lpstr>3: Se-para-te</vt:lpstr>
      <vt:lpstr>4: Envi-ron-ment</vt:lpstr>
      <vt:lpstr>Hear</vt:lpstr>
      <vt:lpstr>5: Govern+ment</vt:lpstr>
      <vt:lpstr>6: Feb-RU-ary</vt:lpstr>
      <vt:lpstr>7: Happen+ed</vt:lpstr>
      <vt:lpstr>8: Sur+prise</vt:lpstr>
      <vt:lpstr>9: Interesting</vt:lpstr>
      <vt:lpstr>Memorise</vt:lpstr>
      <vt:lpstr>10: Accommodation</vt:lpstr>
      <vt:lpstr>11: Skilful</vt:lpstr>
      <vt:lpstr>12: Necessary</vt:lpstr>
      <vt:lpstr>Spelling is not about intelligence</vt:lpstr>
      <vt:lpstr>Slide 115</vt:lpstr>
      <vt:lpstr>Slide 116</vt:lpstr>
      <vt:lpstr>Slide 117</vt:lpstr>
      <vt:lpstr>Spelling is not about intelligence</vt:lpstr>
      <vt:lpstr>English GCSE:  C or higher – guaranteed!</vt:lpstr>
    </vt:vector>
  </TitlesOfParts>
  <Company>King Edward VI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GCSE: Grade C or higher</dc:title>
  <dc:creator>Geoff Barton</dc:creator>
  <cp:lastModifiedBy>Geoff Barton</cp:lastModifiedBy>
  <cp:revision>28</cp:revision>
  <dcterms:created xsi:type="dcterms:W3CDTF">2011-03-10T05:40:59Z</dcterms:created>
  <dcterms:modified xsi:type="dcterms:W3CDTF">2011-03-10T06:30:36Z</dcterms:modified>
</cp:coreProperties>
</file>