
<file path=[Content_Types].xml><?xml version="1.0" encoding="utf-8"?>
<Types xmlns="http://schemas.openxmlformats.org/package/2006/content-types">
  <Override PartName="/ppt/slideLayouts/slideLayout10.xml" ContentType="application/vnd.openxmlformats-officedocument.presentationml.slideLayout+xml"/>
  <Default Extension="rels" ContentType="application/vnd.openxmlformats-package.relationships+xml"/>
  <Override PartName="/ppt/slides/slide69.xml" ContentType="application/vnd.openxmlformats-officedocument.presentationml.slide+xml"/>
  <Override PartName="/ppt/slides/slide14.xml" ContentType="application/vnd.openxmlformats-officedocument.presentationml.slide+xml"/>
  <Override PartName="/ppt/slides/slide62.xml" ContentType="application/vnd.openxmlformats-officedocument.presentationml.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68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61.xml" ContentType="application/vnd.openxmlformats-officedocument.presentationml.slide+xml"/>
  <Override PartName="/ppt/slides/slide44.xml" ContentType="application/vnd.openxmlformats-officedocument.presentationml.slide+xml"/>
  <Override PartName="/ppt/slides/slide27.xml" ContentType="application/vnd.openxmlformats-officedocument.presentationml.slide+xml"/>
  <Override PartName="/ppt/slides/slide53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67.xml" ContentType="application/vnd.openxmlformats-officedocument.presentationml.slide+xml"/>
  <Override PartName="/ppt/slides/slide12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66.xml" ContentType="application/vnd.openxmlformats-officedocument.presentationml.slide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65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slides/slide74.xml" ContentType="application/vnd.openxmlformats-officedocument.presentationml.slide+xml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viewProps.xml" ContentType="application/vnd.openxmlformats-officedocument.presentationml.viewProps+xml"/>
  <Override PartName="/ppt/slides/slide64.xml" ContentType="application/vnd.openxmlformats-officedocument.presentationml.slide+xml"/>
  <Default Extension="jpeg" ContentType="image/jpeg"/>
  <Override PartName="/ppt/slides/slide47.xml" ContentType="application/vnd.openxmlformats-officedocument.presentationml.slide+xml"/>
  <Override PartName="/ppt/slides/slide73.xml" ContentType="application/vnd.openxmlformats-officedocument.presentationml.slide+xml"/>
  <Override PartName="/ppt/slides/slide40.xml" ContentType="application/vnd.openxmlformats-officedocument.presentationml.slide+xml"/>
  <Override PartName="/ppt/slides/slide56.xml" ContentType="application/vnd.openxmlformats-officedocument.presentationml.slide+xml"/>
  <Override PartName="/ppt/theme/theme2.xml" ContentType="application/vnd.openxmlformats-officedocument.theme+xml"/>
  <Override PartName="/ppt/slides/slide23.xml" ContentType="application/vnd.openxmlformats-officedocument.presentationml.slide+xml"/>
  <Override PartName="/ppt/slides/slide3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71.xml" ContentType="application/vnd.openxmlformats-officedocument.presentationml.slide+xml"/>
  <Override PartName="/ppt/slides/slide32.xml" ContentType="application/vnd.openxmlformats-officedocument.presentationml.slide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Default Extension="tiff" ContentType="image/tiff"/>
  <Override PartName="/ppt/slides/slide63.xml" ContentType="application/vnd.openxmlformats-officedocument.presentationml.slide+xml"/>
  <Override PartName="/ppt/slides/slide46.xml" ContentType="application/vnd.openxmlformats-officedocument.presentationml.slide+xml"/>
  <Override PartName="/ppt/slides/slide72.xml" ContentType="application/vnd.openxmlformats-officedocument.presentationml.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Default Extension="bin" ContentType="application/vnd.openxmlformats-officedocument.presentationml.printerSettings"/>
  <Override PartName="/ppt/slides/slide70.xml" ContentType="application/vnd.openxmlformats-officedocument.presentationml.slide+xml"/>
  <Override PartName="/ppt/slides/slide31.xml" ContentType="application/vnd.openxmlformats-officedocument.presentationml.slide+xml"/>
  <Override PartName="/ppt/slideLayouts/slideLayout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76"/>
  </p:notesMasterIdLst>
  <p:sldIdLst>
    <p:sldId id="256" r:id="rId2"/>
    <p:sldId id="257" r:id="rId3"/>
    <p:sldId id="303" r:id="rId4"/>
    <p:sldId id="339" r:id="rId5"/>
    <p:sldId id="357" r:id="rId6"/>
    <p:sldId id="310" r:id="rId7"/>
    <p:sldId id="311" r:id="rId8"/>
    <p:sldId id="259" r:id="rId9"/>
    <p:sldId id="304" r:id="rId10"/>
    <p:sldId id="306" r:id="rId11"/>
    <p:sldId id="308" r:id="rId12"/>
    <p:sldId id="309" r:id="rId13"/>
    <p:sldId id="335" r:id="rId14"/>
    <p:sldId id="336" r:id="rId15"/>
    <p:sldId id="356" r:id="rId16"/>
    <p:sldId id="359" r:id="rId17"/>
    <p:sldId id="260" r:id="rId18"/>
    <p:sldId id="276" r:id="rId19"/>
    <p:sldId id="337" r:id="rId20"/>
    <p:sldId id="281" r:id="rId21"/>
    <p:sldId id="280" r:id="rId22"/>
    <p:sldId id="338" r:id="rId23"/>
    <p:sldId id="282" r:id="rId24"/>
    <p:sldId id="269" r:id="rId25"/>
    <p:sldId id="341" r:id="rId26"/>
    <p:sldId id="322" r:id="rId27"/>
    <p:sldId id="342" r:id="rId28"/>
    <p:sldId id="316" r:id="rId29"/>
    <p:sldId id="343" r:id="rId30"/>
    <p:sldId id="344" r:id="rId31"/>
    <p:sldId id="333" r:id="rId32"/>
    <p:sldId id="334" r:id="rId33"/>
    <p:sldId id="312" r:id="rId34"/>
    <p:sldId id="347" r:id="rId35"/>
    <p:sldId id="361" r:id="rId36"/>
    <p:sldId id="365" r:id="rId37"/>
    <p:sldId id="366" r:id="rId38"/>
    <p:sldId id="367" r:id="rId39"/>
    <p:sldId id="368" r:id="rId40"/>
    <p:sldId id="369" r:id="rId41"/>
    <p:sldId id="370" r:id="rId42"/>
    <p:sldId id="371" r:id="rId43"/>
    <p:sldId id="372" r:id="rId44"/>
    <p:sldId id="349" r:id="rId45"/>
    <p:sldId id="364" r:id="rId46"/>
    <p:sldId id="358" r:id="rId47"/>
    <p:sldId id="352" r:id="rId48"/>
    <p:sldId id="373" r:id="rId49"/>
    <p:sldId id="380" r:id="rId50"/>
    <p:sldId id="381" r:id="rId51"/>
    <p:sldId id="382" r:id="rId52"/>
    <p:sldId id="383" r:id="rId53"/>
    <p:sldId id="384" r:id="rId54"/>
    <p:sldId id="385" r:id="rId55"/>
    <p:sldId id="386" r:id="rId56"/>
    <p:sldId id="387" r:id="rId57"/>
    <p:sldId id="388" r:id="rId58"/>
    <p:sldId id="389" r:id="rId59"/>
    <p:sldId id="390" r:id="rId60"/>
    <p:sldId id="391" r:id="rId61"/>
    <p:sldId id="392" r:id="rId62"/>
    <p:sldId id="393" r:id="rId63"/>
    <p:sldId id="394" r:id="rId64"/>
    <p:sldId id="395" r:id="rId65"/>
    <p:sldId id="396" r:id="rId66"/>
    <p:sldId id="397" r:id="rId67"/>
    <p:sldId id="398" r:id="rId68"/>
    <p:sldId id="404" r:id="rId69"/>
    <p:sldId id="399" r:id="rId70"/>
    <p:sldId id="400" r:id="rId71"/>
    <p:sldId id="405" r:id="rId72"/>
    <p:sldId id="401" r:id="rId73"/>
    <p:sldId id="402" r:id="rId74"/>
    <p:sldId id="403" r:id="rId7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-720" y="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heme" Target="theme/theme1.xml"/><Relationship Id="rId81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notesMaster" Target="notesMasters/notesMaster1.xml"/><Relationship Id="rId77" Type="http://schemas.openxmlformats.org/officeDocument/2006/relationships/printerSettings" Target="printerSettings/printerSettings1.bin"/><Relationship Id="rId78" Type="http://schemas.openxmlformats.org/officeDocument/2006/relationships/presProps" Target="presProps.xml"/><Relationship Id="rId79" Type="http://schemas.openxmlformats.org/officeDocument/2006/relationships/viewProps" Target="viewProp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564B0-7320-F542-AB58-113BA6C353E2}" type="datetimeFigureOut">
              <a:rPr lang="en-US" smtClean="0"/>
              <a:pPr/>
              <a:t>5/14/10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8298A1-D194-CE4C-96B3-647A7500A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796B2-4087-BC47-9FDA-F28B8471F7F0}" type="datetimeFigureOut">
              <a:rPr lang="en-US" smtClean="0"/>
              <a:pPr/>
              <a:t>5/14/10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2459-245D-7249-A2FE-AE75B4F1C3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796B2-4087-BC47-9FDA-F28B8471F7F0}" type="datetimeFigureOut">
              <a:rPr lang="en-US" smtClean="0"/>
              <a:pPr/>
              <a:t>5/14/10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2459-245D-7249-A2FE-AE75B4F1C3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796B2-4087-BC47-9FDA-F28B8471F7F0}" type="datetimeFigureOut">
              <a:rPr lang="en-US" smtClean="0"/>
              <a:pPr/>
              <a:t>5/14/10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2459-245D-7249-A2FE-AE75B4F1C3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796B2-4087-BC47-9FDA-F28B8471F7F0}" type="datetimeFigureOut">
              <a:rPr lang="en-US" smtClean="0"/>
              <a:pPr/>
              <a:t>5/14/10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2459-245D-7249-A2FE-AE75B4F1C3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796B2-4087-BC47-9FDA-F28B8471F7F0}" type="datetimeFigureOut">
              <a:rPr lang="en-US" smtClean="0"/>
              <a:pPr/>
              <a:t>5/14/10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2459-245D-7249-A2FE-AE75B4F1C3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796B2-4087-BC47-9FDA-F28B8471F7F0}" type="datetimeFigureOut">
              <a:rPr lang="en-US" smtClean="0"/>
              <a:pPr/>
              <a:t>5/14/10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2459-245D-7249-A2FE-AE75B4F1C3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796B2-4087-BC47-9FDA-F28B8471F7F0}" type="datetimeFigureOut">
              <a:rPr lang="en-US" smtClean="0"/>
              <a:pPr/>
              <a:t>5/14/10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2459-245D-7249-A2FE-AE75B4F1C3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796B2-4087-BC47-9FDA-F28B8471F7F0}" type="datetimeFigureOut">
              <a:rPr lang="en-US" smtClean="0"/>
              <a:pPr/>
              <a:t>5/14/10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2459-245D-7249-A2FE-AE75B4F1C3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796B2-4087-BC47-9FDA-F28B8471F7F0}" type="datetimeFigureOut">
              <a:rPr lang="en-US" smtClean="0"/>
              <a:pPr/>
              <a:t>5/14/10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2459-245D-7249-A2FE-AE75B4F1C3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796B2-4087-BC47-9FDA-F28B8471F7F0}" type="datetimeFigureOut">
              <a:rPr lang="en-US" smtClean="0"/>
              <a:pPr/>
              <a:t>5/14/10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2459-245D-7249-A2FE-AE75B4F1C3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796B2-4087-BC47-9FDA-F28B8471F7F0}" type="datetimeFigureOut">
              <a:rPr lang="en-US" smtClean="0"/>
              <a:pPr/>
              <a:t>5/14/10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2459-245D-7249-A2FE-AE75B4F1C3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796B2-4087-BC47-9FDA-F28B8471F7F0}" type="datetimeFigureOut">
              <a:rPr lang="en-US" smtClean="0"/>
              <a:pPr/>
              <a:t>5/14/10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42459-245D-7249-A2FE-AE75B4F1C3F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dissolv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94338"/>
            <a:ext cx="7772400" cy="1470025"/>
          </a:xfrm>
        </p:spPr>
        <p:txBody>
          <a:bodyPr>
            <a:noAutofit/>
          </a:bodyPr>
          <a:lstStyle/>
          <a:p>
            <a:r>
              <a:rPr lang="en-US" sz="7200" dirty="0" smtClean="0"/>
              <a:t>English GCSE: </a:t>
            </a:r>
            <a:br>
              <a:rPr lang="en-US" sz="7200" dirty="0" smtClean="0"/>
            </a:br>
            <a:r>
              <a:rPr lang="en-US" sz="7200" dirty="0" smtClean="0"/>
              <a:t>Make it an A or A*</a:t>
            </a:r>
            <a:endParaRPr lang="en-US" sz="7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881" y="4337977"/>
            <a:ext cx="3810000" cy="28575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8937" y="652189"/>
            <a:ext cx="7173979" cy="1470025"/>
          </a:xfrm>
        </p:spPr>
        <p:txBody>
          <a:bodyPr>
            <a:noAutofit/>
          </a:bodyPr>
          <a:lstStyle/>
          <a:p>
            <a:r>
              <a:rPr lang="en-US" sz="8800" dirty="0" smtClean="0"/>
              <a:t>confidence</a:t>
            </a:r>
            <a:endParaRPr lang="en-US" sz="8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948937" y="2122214"/>
            <a:ext cx="7173979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noProof="0" dirty="0" smtClean="0">
                <a:latin typeface="+mj-lt"/>
                <a:ea typeface="+mj-ea"/>
                <a:cs typeface="+mj-cs"/>
              </a:rPr>
              <a:t>s</a:t>
            </a:r>
            <a:r>
              <a:rPr kumimoji="0" lang="en-US" sz="8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elf-belief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48937" y="3398250"/>
            <a:ext cx="7173979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noProof="0" dirty="0" smtClean="0">
                <a:latin typeface="+mj-lt"/>
                <a:ea typeface="+mj-ea"/>
                <a:cs typeface="+mj-cs"/>
              </a:rPr>
              <a:t>risk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48937" y="4561169"/>
            <a:ext cx="7173979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noProof="0" dirty="0" smtClean="0">
                <a:latin typeface="+mj-lt"/>
                <a:ea typeface="+mj-ea"/>
                <a:cs typeface="+mj-cs"/>
              </a:rPr>
              <a:t>Plus … read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6784" y="1879862"/>
            <a:ext cx="72763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 smtClean="0"/>
              <a:t>Visualise</a:t>
            </a:r>
            <a:r>
              <a:rPr lang="en-US" sz="7200" dirty="0" smtClean="0"/>
              <a:t> what success will feel like</a:t>
            </a:r>
            <a:endParaRPr lang="en-US" sz="72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923" y="389727"/>
            <a:ext cx="8890000" cy="6223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397"/>
            <a:ext cx="8772253" cy="6075659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0234795" cy="7019676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3234" y="2067026"/>
            <a:ext cx="58370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/>
              <a:t>What</a:t>
            </a:r>
            <a:endParaRPr lang="en-US" sz="88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4061" y="1670520"/>
            <a:ext cx="901085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D or lower: inaccurate</a:t>
            </a:r>
          </a:p>
          <a:p>
            <a:r>
              <a:rPr lang="en-US" sz="4800" dirty="0" smtClean="0"/>
              <a:t>C: accurate, plus paragraphs</a:t>
            </a:r>
          </a:p>
          <a:p>
            <a:r>
              <a:rPr lang="en-US" sz="4800" dirty="0" smtClean="0"/>
              <a:t>B: accurate plus a bit interesting</a:t>
            </a:r>
          </a:p>
          <a:p>
            <a:r>
              <a:rPr lang="en-US" sz="4800" dirty="0" smtClean="0"/>
              <a:t>A: accurate, interesting, enjoyable</a:t>
            </a:r>
          </a:p>
          <a:p>
            <a:r>
              <a:rPr lang="en-US" sz="4800" dirty="0" smtClean="0"/>
              <a:t>A*: quirky</a:t>
            </a:r>
            <a:endParaRPr lang="en-US" sz="48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62140" y="1537210"/>
            <a:ext cx="99175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/>
              <a:t>English -</a:t>
            </a:r>
            <a:r>
              <a:rPr lang="en-US" sz="8800" dirty="0" err="1" smtClean="0"/>
              <a:t>v</a:t>
            </a:r>
            <a:r>
              <a:rPr lang="en-US" sz="8800" dirty="0" smtClean="0"/>
              <a:t>- </a:t>
            </a:r>
          </a:p>
          <a:p>
            <a:pPr algn="ctr"/>
            <a:r>
              <a:rPr lang="en-US" sz="8800" dirty="0" smtClean="0"/>
              <a:t>English Literature</a:t>
            </a:r>
            <a:endParaRPr lang="en-US" sz="8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3234" y="2067026"/>
            <a:ext cx="58370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/>
              <a:t>PAPER 1</a:t>
            </a:r>
            <a:endParaRPr lang="en-US" sz="88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an 1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578438" y="-156027"/>
            <a:ext cx="6661150" cy="6858001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94338"/>
            <a:ext cx="7772400" cy="1470025"/>
          </a:xfrm>
        </p:spPr>
        <p:txBody>
          <a:bodyPr>
            <a:noAutofit/>
          </a:bodyPr>
          <a:lstStyle/>
          <a:p>
            <a:r>
              <a:rPr lang="en-US" sz="9600" dirty="0" smtClean="0"/>
              <a:t>Hello.</a:t>
            </a:r>
            <a:endParaRPr lang="en-US" sz="9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694043" y="787255"/>
            <a:ext cx="5837027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900" dirty="0" smtClean="0"/>
              <a:t> 1:</a:t>
            </a:r>
            <a:endParaRPr lang="en-US" sz="23900" dirty="0"/>
          </a:p>
        </p:txBody>
      </p:sp>
      <p:sp>
        <p:nvSpPr>
          <p:cNvPr id="6" name="TextBox 5"/>
          <p:cNvSpPr txBox="1"/>
          <p:nvPr/>
        </p:nvSpPr>
        <p:spPr>
          <a:xfrm>
            <a:off x="2714626" y="1730637"/>
            <a:ext cx="642937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Reading non-fiction: </a:t>
            </a:r>
          </a:p>
          <a:p>
            <a:pPr marL="514350" indent="-514350"/>
            <a:r>
              <a:rPr lang="en-US" sz="3200" dirty="0"/>
              <a:t>	</a:t>
            </a:r>
            <a:r>
              <a:rPr lang="en-US" sz="3200" dirty="0" smtClean="0"/>
              <a:t>understand / presentation / language</a:t>
            </a:r>
          </a:p>
          <a:p>
            <a:pPr marL="514350" indent="-514350"/>
            <a:endParaRPr lang="en-US" sz="32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Writing to argue / persuade / advise</a:t>
            </a:r>
          </a:p>
          <a:p>
            <a:endParaRPr lang="en-US" sz="32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3234" y="2067026"/>
            <a:ext cx="58370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/>
              <a:t>PAPER 2</a:t>
            </a:r>
            <a:endParaRPr lang="en-US" sz="88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0-04-12 at 12.19.3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295" y="-1"/>
            <a:ext cx="6124575" cy="6858001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694043" y="787255"/>
            <a:ext cx="5837027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900" dirty="0" smtClean="0"/>
              <a:t> 2:</a:t>
            </a:r>
            <a:endParaRPr lang="en-US" sz="23900" dirty="0"/>
          </a:p>
        </p:txBody>
      </p:sp>
      <p:sp>
        <p:nvSpPr>
          <p:cNvPr id="6" name="TextBox 5"/>
          <p:cNvSpPr txBox="1"/>
          <p:nvPr/>
        </p:nvSpPr>
        <p:spPr>
          <a:xfrm>
            <a:off x="2714626" y="1730637"/>
            <a:ext cx="64293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Reading poetry</a:t>
            </a:r>
          </a:p>
          <a:p>
            <a:pPr marL="514350" indent="-514350"/>
            <a:endParaRPr lang="en-US" sz="32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Writing to inform / explain / describe</a:t>
            </a:r>
          </a:p>
          <a:p>
            <a:endParaRPr lang="en-US" sz="32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pic>
        <p:nvPicPr>
          <p:cNvPr id="3" name="Picture 2" descr="Screen shot 2010-03-17 at 22.09.5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5398" y="694776"/>
            <a:ext cx="5638800" cy="4419601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3234" y="2067026"/>
            <a:ext cx="58370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/>
              <a:t>PAPER 1</a:t>
            </a:r>
            <a:endParaRPr lang="en-US" sz="88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pic>
        <p:nvPicPr>
          <p:cNvPr id="6" name="Picture 5" descr="Screen shot 2010-03-22 at 06.27.3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40747"/>
            <a:ext cx="9144001" cy="806450"/>
          </a:xfrm>
          <a:prstGeom prst="rect">
            <a:avLst/>
          </a:prstGeom>
        </p:spPr>
      </p:pic>
      <p:pic>
        <p:nvPicPr>
          <p:cNvPr id="5" name="Picture 4" descr="Screen shot 2010-03-22 at 06.27.1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851025"/>
            <a:ext cx="9144000" cy="1016000"/>
          </a:xfrm>
          <a:prstGeom prst="rect">
            <a:avLst/>
          </a:prstGeom>
        </p:spPr>
      </p:pic>
      <p:pic>
        <p:nvPicPr>
          <p:cNvPr id="7" name="Picture 6" descr="Screen shot 2010-03-22 at 06.27.0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0170" y="3192295"/>
            <a:ext cx="9144000" cy="962025"/>
          </a:xfrm>
          <a:prstGeom prst="rect">
            <a:avLst/>
          </a:prstGeom>
        </p:spPr>
      </p:pic>
      <p:pic>
        <p:nvPicPr>
          <p:cNvPr id="8" name="Picture 7" descr="Screen shot 2010-03-22 at 06.26.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0170" y="4154320"/>
            <a:ext cx="9144001" cy="942975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3234" y="2067026"/>
            <a:ext cx="58370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/>
              <a:t>PAPER 2</a:t>
            </a:r>
            <a:endParaRPr lang="en-US" sz="88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0-03-22 at 06.23.3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632" y="945447"/>
            <a:ext cx="8017793" cy="48440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3234" y="2067026"/>
            <a:ext cx="58370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/>
              <a:t>What</a:t>
            </a:r>
            <a:endParaRPr lang="en-US" sz="88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96206" y="1842149"/>
            <a:ext cx="3786880" cy="65218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2494338"/>
            <a:ext cx="7772400" cy="12983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Getting a </a:t>
            </a:r>
            <a:r>
              <a:rPr lang="en-US" sz="7200" dirty="0" err="1" smtClean="0">
                <a:latin typeface="+mj-lt"/>
                <a:ea typeface="+mj-ea"/>
                <a:cs typeface="+mj-cs"/>
              </a:rPr>
              <a:t>t</a:t>
            </a: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</a:t>
            </a:r>
            <a:r>
              <a:rPr kumimoji="0" lang="en-US" sz="7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grade</a:t>
            </a: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in English is easier than you think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0" y="1590427"/>
            <a:ext cx="3661676" cy="37057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133128" y="2669624"/>
            <a:ext cx="4149957" cy="23190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5"/>
      <p:bldP spid="7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3234" y="2067026"/>
            <a:ext cx="58370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/>
              <a:t>How</a:t>
            </a:r>
            <a:endParaRPr lang="en-US" sz="88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195" y="787657"/>
            <a:ext cx="6313126" cy="5373932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6784" y="2162523"/>
            <a:ext cx="72763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Describe the room you are in</a:t>
            </a:r>
            <a:endParaRPr lang="en-US" sz="72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195" y="787657"/>
            <a:ext cx="6313126" cy="5373932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3138" y="537770"/>
            <a:ext cx="8880862" cy="5124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900" dirty="0" smtClean="0"/>
              <a:t>5</a:t>
            </a:r>
          </a:p>
          <a:p>
            <a:pPr algn="ctr"/>
            <a:r>
              <a:rPr lang="en-US" sz="4400" dirty="0" smtClean="0"/>
              <a:t>Approaches I wish someone had taught me</a:t>
            </a:r>
            <a:endParaRPr lang="en-US" sz="239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94338"/>
            <a:ext cx="7772400" cy="1470025"/>
          </a:xfrm>
        </p:spPr>
        <p:txBody>
          <a:bodyPr>
            <a:noAutofit/>
          </a:bodyPr>
          <a:lstStyle/>
          <a:p>
            <a:r>
              <a:rPr lang="en-US" sz="7200" dirty="0" smtClean="0"/>
              <a:t>1: Sentence Variety</a:t>
            </a:r>
            <a:endParaRPr lang="en-US" sz="7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881" y="4337977"/>
            <a:ext cx="3810000" cy="28575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62140" y="1281495"/>
            <a:ext cx="7596374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3200" dirty="0" smtClean="0"/>
              <a:t>Short and long sentences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 smtClean="0"/>
              <a:t>Less “and” and “but”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 smtClean="0"/>
              <a:t>Link with “that”, “who”, “which”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 smtClean="0"/>
              <a:t>Use 2-part sentences:</a:t>
            </a:r>
          </a:p>
          <a:p>
            <a:pPr marL="800100" lvl="1" indent="-342900">
              <a:buFont typeface="Arial"/>
              <a:buChar char="•"/>
            </a:pPr>
            <a:r>
              <a:rPr lang="en-US" sz="3200" dirty="0" smtClean="0"/>
              <a:t>As …, …</a:t>
            </a:r>
          </a:p>
          <a:p>
            <a:pPr marL="800100" lvl="1" indent="-342900">
              <a:buFont typeface="Arial"/>
              <a:buChar char="•"/>
            </a:pPr>
            <a:r>
              <a:rPr lang="en-US" sz="3200" dirty="0" smtClean="0"/>
              <a:t>Although …, …</a:t>
            </a:r>
          </a:p>
          <a:p>
            <a:pPr marL="800100" lvl="1" indent="-342900">
              <a:buFont typeface="Arial"/>
              <a:buChar char="•"/>
            </a:pPr>
            <a:r>
              <a:rPr lang="en-US" sz="3200" dirty="0" smtClean="0"/>
              <a:t>If …, …</a:t>
            </a:r>
          </a:p>
          <a:p>
            <a:pPr marL="800100" lvl="1" indent="-342900">
              <a:buFont typeface="Arial"/>
              <a:buChar char="•"/>
            </a:pPr>
            <a:r>
              <a:rPr lang="en-US" sz="3200" dirty="0" smtClean="0"/>
              <a:t>-</a:t>
            </a:r>
            <a:r>
              <a:rPr lang="en-US" sz="3200" dirty="0" err="1" smtClean="0"/>
              <a:t>ing</a:t>
            </a:r>
            <a:r>
              <a:rPr lang="en-US" sz="3200" dirty="0" smtClean="0"/>
              <a:t> …, …</a:t>
            </a:r>
          </a:p>
          <a:p>
            <a:pPr marL="800100" lvl="1" indent="-342900">
              <a:buFont typeface="Arial"/>
              <a:buChar char="•"/>
            </a:pPr>
            <a:r>
              <a:rPr lang="en-US" sz="3200" dirty="0" smtClean="0"/>
              <a:t>-</a:t>
            </a:r>
            <a:r>
              <a:rPr lang="en-US" sz="3200" dirty="0" err="1" smtClean="0"/>
              <a:t>ed</a:t>
            </a:r>
            <a:r>
              <a:rPr lang="en-US" sz="3200" dirty="0" smtClean="0"/>
              <a:t> …, …</a:t>
            </a:r>
          </a:p>
          <a:p>
            <a:pPr marL="342900" indent="-342900">
              <a:buFont typeface="+mj-lt"/>
              <a:buAutoNum type="arabicPeriod"/>
            </a:pPr>
            <a:endParaRPr lang="en-US" sz="32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5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94338"/>
            <a:ext cx="7772400" cy="1470025"/>
          </a:xfrm>
        </p:spPr>
        <p:txBody>
          <a:bodyPr>
            <a:noAutofit/>
          </a:bodyPr>
          <a:lstStyle/>
          <a:p>
            <a:r>
              <a:rPr lang="en-US" sz="7200" dirty="0" smtClean="0"/>
              <a:t>2: Vivid vocabulary:</a:t>
            </a:r>
            <a:br>
              <a:rPr lang="en-US" sz="7200" dirty="0" smtClean="0"/>
            </a:br>
            <a:r>
              <a:rPr lang="en-US" dirty="0" smtClean="0"/>
              <a:t>Think senses</a:t>
            </a:r>
            <a:br>
              <a:rPr lang="en-US" dirty="0" smtClean="0"/>
            </a:br>
            <a:r>
              <a:rPr lang="en-US" dirty="0" smtClean="0"/>
              <a:t>Think metaphors</a:t>
            </a:r>
            <a:endParaRPr lang="en-US" sz="7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881" y="4337977"/>
            <a:ext cx="3810000" cy="28575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881" y="4337977"/>
            <a:ext cx="3810000" cy="2857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229350"/>
            <a:ext cx="7772400" cy="1470025"/>
          </a:xfrm>
        </p:spPr>
        <p:txBody>
          <a:bodyPr>
            <a:noAutofit/>
          </a:bodyPr>
          <a:lstStyle/>
          <a:p>
            <a:r>
              <a:rPr lang="en-US" sz="7200" dirty="0" smtClean="0"/>
              <a:t>3: Tone changers:</a:t>
            </a:r>
            <a:br>
              <a:rPr lang="en-US" sz="7200" dirty="0" smtClean="0"/>
            </a:br>
            <a:r>
              <a:rPr lang="en-US" sz="6000" dirty="0" smtClean="0"/>
              <a:t>Questions – statements – dialogue – statistics</a:t>
            </a:r>
            <a:r>
              <a:rPr lang="en-US" sz="7200" dirty="0" smtClean="0"/>
              <a:t/>
            </a:r>
            <a:br>
              <a:rPr lang="en-US" sz="7200" dirty="0" smtClean="0"/>
            </a:br>
            <a:endParaRPr lang="en-US" sz="72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881" y="4337977"/>
            <a:ext cx="3810000" cy="2857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229350"/>
            <a:ext cx="7772400" cy="1470025"/>
          </a:xfrm>
        </p:spPr>
        <p:txBody>
          <a:bodyPr>
            <a:noAutofit/>
          </a:bodyPr>
          <a:lstStyle/>
          <a:p>
            <a:r>
              <a:rPr lang="en-US" sz="7200" dirty="0" smtClean="0"/>
              <a:t>4: Surprise us</a:t>
            </a:r>
            <a:br>
              <a:rPr lang="en-US" sz="7200" dirty="0" smtClean="0"/>
            </a:br>
            <a:r>
              <a:rPr lang="en-US" sz="6000" dirty="0" smtClean="0"/>
              <a:t>(eg pronouns / narrative disjuncture)</a:t>
            </a:r>
            <a:br>
              <a:rPr lang="en-US" sz="6000" dirty="0" smtClean="0"/>
            </a:br>
            <a:endParaRPr lang="en-US" sz="72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3234" y="2067026"/>
            <a:ext cx="58370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/>
              <a:t>Today</a:t>
            </a:r>
            <a:endParaRPr lang="en-US" sz="88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881" y="4337977"/>
            <a:ext cx="3810000" cy="2857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229350"/>
            <a:ext cx="7772400" cy="1470025"/>
          </a:xfrm>
        </p:spPr>
        <p:txBody>
          <a:bodyPr>
            <a:noAutofit/>
          </a:bodyPr>
          <a:lstStyle/>
          <a:p>
            <a:r>
              <a:rPr lang="en-US" sz="7200" dirty="0" smtClean="0"/>
              <a:t>5: Advanced punctuation:</a:t>
            </a:r>
            <a:br>
              <a:rPr lang="en-US" sz="7200" dirty="0" smtClean="0"/>
            </a:br>
            <a:r>
              <a:rPr lang="en-US" sz="7200" dirty="0" smtClean="0"/>
              <a:t>:   ;   (,,) </a:t>
            </a:r>
            <a:br>
              <a:rPr lang="en-US" sz="7200" dirty="0" smtClean="0"/>
            </a:br>
            <a:endParaRPr lang="en-US" sz="72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94338"/>
            <a:ext cx="7772400" cy="1470025"/>
          </a:xfrm>
        </p:spPr>
        <p:txBody>
          <a:bodyPr>
            <a:noAutofit/>
          </a:bodyPr>
          <a:lstStyle/>
          <a:p>
            <a:r>
              <a:rPr lang="en-US" sz="7200" dirty="0" err="1" smtClean="0"/>
              <a:t>Practise</a:t>
            </a:r>
            <a:r>
              <a:rPr lang="en-US" sz="7200" dirty="0" smtClean="0"/>
              <a:t> …</a:t>
            </a:r>
            <a:endParaRPr lang="en-US" sz="7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881" y="4337977"/>
            <a:ext cx="3810000" cy="28575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94338"/>
            <a:ext cx="7772400" cy="1470025"/>
          </a:xfrm>
        </p:spPr>
        <p:txBody>
          <a:bodyPr>
            <a:noAutofit/>
          </a:bodyPr>
          <a:lstStyle/>
          <a:p>
            <a:r>
              <a:rPr lang="en-US" sz="7200" dirty="0" smtClean="0"/>
              <a:t>Describe a person you admire</a:t>
            </a:r>
            <a:endParaRPr lang="en-US" sz="7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881" y="4337977"/>
            <a:ext cx="3810000" cy="28575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94338"/>
            <a:ext cx="7772400" cy="1470025"/>
          </a:xfrm>
        </p:spPr>
        <p:txBody>
          <a:bodyPr>
            <a:noAutofit/>
          </a:bodyPr>
          <a:lstStyle/>
          <a:p>
            <a:r>
              <a:rPr lang="en-US" sz="7200" dirty="0" smtClean="0"/>
              <a:t>Write a letter to your </a:t>
            </a:r>
            <a:r>
              <a:rPr lang="en-US" sz="7200" dirty="0" err="1" smtClean="0"/>
              <a:t>headteacher</a:t>
            </a:r>
            <a:r>
              <a:rPr lang="en-US" sz="7200" dirty="0" smtClean="0"/>
              <a:t> asking for more PE and sport</a:t>
            </a:r>
            <a:endParaRPr lang="en-US" sz="7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881" y="4337977"/>
            <a:ext cx="3810000" cy="28575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3138" y="1681962"/>
            <a:ext cx="888086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/>
              <a:t>How to prepare for your A/A*</a:t>
            </a:r>
            <a:endParaRPr lang="en-US" sz="88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62140" y="2128197"/>
            <a:ext cx="759637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3200" dirty="0" smtClean="0"/>
              <a:t>Read stuff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 smtClean="0"/>
              <a:t>Write stuff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 smtClean="0"/>
              <a:t>Learn vocabulary (eg “suggest”)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 smtClean="0"/>
              <a:t>Plan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 smtClean="0"/>
              <a:t>Trick your brain</a:t>
            </a:r>
          </a:p>
          <a:p>
            <a:pPr marL="342900" indent="-342900">
              <a:buFont typeface="+mj-lt"/>
              <a:buAutoNum type="arabicPeriod"/>
            </a:pPr>
            <a:endParaRPr lang="en-US" sz="32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5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925" y="1958058"/>
            <a:ext cx="2857500" cy="2857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07647" y="2700293"/>
            <a:ext cx="42130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25 </a:t>
            </a:r>
            <a:r>
              <a:rPr lang="en-US" sz="6600" dirty="0" err="1" smtClean="0"/>
              <a:t>mins</a:t>
            </a:r>
            <a:endParaRPr lang="en-US" sz="6600" dirty="0" smtClean="0"/>
          </a:p>
          <a:p>
            <a:r>
              <a:rPr lang="en-US" sz="6600" dirty="0" smtClean="0"/>
              <a:t>+5 </a:t>
            </a:r>
            <a:r>
              <a:rPr lang="en-US" sz="6600" dirty="0" err="1" smtClean="0"/>
              <a:t>mins</a:t>
            </a:r>
            <a:endParaRPr lang="en-US" sz="6600" dirty="0"/>
          </a:p>
        </p:txBody>
      </p:sp>
      <p:sp>
        <p:nvSpPr>
          <p:cNvPr id="8" name="TextBox 7"/>
          <p:cNvSpPr txBox="1"/>
          <p:nvPr/>
        </p:nvSpPr>
        <p:spPr>
          <a:xfrm>
            <a:off x="1704669" y="4630892"/>
            <a:ext cx="4919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Pomodoro</a:t>
            </a:r>
            <a:r>
              <a:rPr lang="en-US" dirty="0" smtClean="0"/>
              <a:t> Technique</a:t>
            </a:r>
            <a:endParaRPr lang="en-US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94338"/>
            <a:ext cx="7772400" cy="1470025"/>
          </a:xfrm>
        </p:spPr>
        <p:txBody>
          <a:bodyPr>
            <a:noAutofit/>
          </a:bodyPr>
          <a:lstStyle/>
          <a:p>
            <a:r>
              <a:rPr lang="en-US" sz="7200" dirty="0" smtClean="0"/>
              <a:t>English GCSE: </a:t>
            </a:r>
            <a:br>
              <a:rPr lang="en-US" sz="7200" dirty="0" smtClean="0"/>
            </a:br>
            <a:r>
              <a:rPr lang="en-US" sz="7200" dirty="0" smtClean="0"/>
              <a:t>Make it an A or A*</a:t>
            </a:r>
            <a:endParaRPr lang="en-US" sz="7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881" y="4337977"/>
            <a:ext cx="3810000" cy="28575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99826"/>
            <a:ext cx="7772400" cy="1470025"/>
          </a:xfrm>
        </p:spPr>
        <p:txBody>
          <a:bodyPr>
            <a:noAutofit/>
          </a:bodyPr>
          <a:lstStyle/>
          <a:p>
            <a:r>
              <a:rPr lang="en-US" sz="11500" dirty="0" smtClean="0"/>
              <a:t>Spelling Matters</a:t>
            </a:r>
            <a:endParaRPr lang="en-US" sz="115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99826"/>
            <a:ext cx="7772400" cy="1470025"/>
          </a:xfrm>
        </p:spPr>
        <p:txBody>
          <a:bodyPr>
            <a:noAutofit/>
          </a:bodyPr>
          <a:lstStyle/>
          <a:p>
            <a:r>
              <a:rPr lang="en-US" sz="11500" dirty="0" smtClean="0"/>
              <a:t>Spelling is not about intelligence</a:t>
            </a:r>
            <a:endParaRPr lang="en-US" sz="11500" dirty="0"/>
          </a:p>
        </p:txBody>
      </p:sp>
      <p:sp>
        <p:nvSpPr>
          <p:cNvPr id="3" name="Rectangle 2"/>
          <p:cNvSpPr/>
          <p:nvPr/>
        </p:nvSpPr>
        <p:spPr>
          <a:xfrm>
            <a:off x="446188" y="2299825"/>
            <a:ext cx="8283086" cy="37758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459257" y="522674"/>
            <a:ext cx="6118173" cy="17771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62001" y="902037"/>
            <a:ext cx="7296199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900" dirty="0" smtClean="0"/>
              <a:t>Test</a:t>
            </a:r>
            <a:endParaRPr lang="en-US" sz="36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610" y="1424479"/>
            <a:ext cx="5397500" cy="3581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8607" y="1910800"/>
            <a:ext cx="926699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err="1" smtClean="0"/>
              <a:t>x</a:t>
            </a:r>
            <a:endParaRPr lang="en-US" sz="166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99826"/>
            <a:ext cx="7772400" cy="1470025"/>
          </a:xfrm>
        </p:spPr>
        <p:txBody>
          <a:bodyPr>
            <a:noAutofit/>
          </a:bodyPr>
          <a:lstStyle/>
          <a:p>
            <a:r>
              <a:rPr lang="en-US" sz="11500" dirty="0" smtClean="0"/>
              <a:t>Spelling is not about intelligence</a:t>
            </a:r>
            <a:endParaRPr lang="en-US" sz="11500" dirty="0"/>
          </a:p>
        </p:txBody>
      </p:sp>
      <p:sp>
        <p:nvSpPr>
          <p:cNvPr id="3" name="Rectangle 2"/>
          <p:cNvSpPr/>
          <p:nvPr/>
        </p:nvSpPr>
        <p:spPr>
          <a:xfrm>
            <a:off x="446188" y="2299825"/>
            <a:ext cx="8283086" cy="37758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459257" y="522674"/>
            <a:ext cx="6118173" cy="17771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50816" y="902037"/>
            <a:ext cx="2986072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dirty="0"/>
              <a:t>3</a:t>
            </a:r>
            <a:endParaRPr lang="en-US" sz="36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0179"/>
            <a:ext cx="3810000" cy="381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99826"/>
            <a:ext cx="7772400" cy="1470025"/>
          </a:xfrm>
        </p:spPr>
        <p:txBody>
          <a:bodyPr>
            <a:noAutofit/>
          </a:bodyPr>
          <a:lstStyle/>
          <a:p>
            <a:r>
              <a:rPr lang="en-US" sz="11500" dirty="0" smtClean="0"/>
              <a:t>See</a:t>
            </a:r>
            <a:endParaRPr lang="en-US" sz="115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2497" y="665337"/>
            <a:ext cx="3135703" cy="49275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99826"/>
            <a:ext cx="7772400" cy="1470025"/>
          </a:xfrm>
        </p:spPr>
        <p:txBody>
          <a:bodyPr>
            <a:noAutofit/>
          </a:bodyPr>
          <a:lstStyle/>
          <a:p>
            <a:r>
              <a:rPr lang="en-US" sz="11500" dirty="0" smtClean="0"/>
              <a:t>Hear</a:t>
            </a:r>
            <a:endParaRPr lang="en-US" sz="115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886" y="2692640"/>
            <a:ext cx="4165360" cy="41653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99826"/>
            <a:ext cx="7772400" cy="1470025"/>
          </a:xfrm>
        </p:spPr>
        <p:txBody>
          <a:bodyPr>
            <a:noAutofit/>
          </a:bodyPr>
          <a:lstStyle/>
          <a:p>
            <a:r>
              <a:rPr lang="en-US" sz="11500" dirty="0" err="1" smtClean="0"/>
              <a:t>Memorise</a:t>
            </a:r>
            <a:endParaRPr lang="en-US" sz="115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0179"/>
            <a:ext cx="3810000" cy="381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99826"/>
            <a:ext cx="7772400" cy="1470025"/>
          </a:xfrm>
        </p:spPr>
        <p:txBody>
          <a:bodyPr>
            <a:noAutofit/>
          </a:bodyPr>
          <a:lstStyle/>
          <a:p>
            <a:r>
              <a:rPr lang="en-US" sz="11500" dirty="0" smtClean="0"/>
              <a:t>See</a:t>
            </a:r>
            <a:endParaRPr lang="en-US" sz="115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99826"/>
            <a:ext cx="7772400" cy="1470025"/>
          </a:xfrm>
        </p:spPr>
        <p:txBody>
          <a:bodyPr>
            <a:noAutofit/>
          </a:bodyPr>
          <a:lstStyle/>
          <a:p>
            <a:r>
              <a:rPr lang="en-US" sz="5400" dirty="0" smtClean="0"/>
              <a:t>1: </a:t>
            </a:r>
            <a:r>
              <a:rPr lang="en-US" sz="11500" dirty="0" smtClean="0">
                <a:solidFill>
                  <a:srgbClr val="FF0000"/>
                </a:solidFill>
              </a:rPr>
              <a:t>Be</a:t>
            </a:r>
            <a:r>
              <a:rPr lang="en-US" sz="11500" dirty="0" smtClean="0"/>
              <a:t>-lie-</a:t>
            </a:r>
            <a:r>
              <a:rPr lang="en-US" sz="11500" dirty="0" smtClean="0">
                <a:solidFill>
                  <a:srgbClr val="FF0000"/>
                </a:solidFill>
              </a:rPr>
              <a:t>ve</a:t>
            </a:r>
            <a:endParaRPr lang="en-US" sz="115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99826"/>
            <a:ext cx="7772400" cy="1470025"/>
          </a:xfrm>
        </p:spPr>
        <p:txBody>
          <a:bodyPr>
            <a:noAutofit/>
          </a:bodyPr>
          <a:lstStyle/>
          <a:p>
            <a:r>
              <a:rPr lang="en-US" sz="9600" dirty="0"/>
              <a:t>2</a:t>
            </a:r>
            <a:r>
              <a:rPr lang="en-US" sz="9600" dirty="0" smtClean="0"/>
              <a:t>: </a:t>
            </a:r>
            <a:r>
              <a:rPr lang="en-US" sz="11500" dirty="0" smtClean="0">
                <a:solidFill>
                  <a:srgbClr val="FF0000"/>
                </a:solidFill>
              </a:rPr>
              <a:t>Bu</a:t>
            </a:r>
            <a:r>
              <a:rPr lang="en-US" sz="11500" dirty="0" smtClean="0"/>
              <a:t>-sin-</a:t>
            </a:r>
            <a:r>
              <a:rPr lang="en-US" sz="11500" dirty="0" err="1" smtClean="0">
                <a:solidFill>
                  <a:srgbClr val="FF0000"/>
                </a:solidFill>
              </a:rPr>
              <a:t>ess</a:t>
            </a:r>
            <a:endParaRPr lang="en-US" sz="115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99826"/>
            <a:ext cx="7772400" cy="1470025"/>
          </a:xfrm>
        </p:spPr>
        <p:txBody>
          <a:bodyPr>
            <a:noAutofit/>
          </a:bodyPr>
          <a:lstStyle/>
          <a:p>
            <a:r>
              <a:rPr lang="en-US" sz="9600" dirty="0"/>
              <a:t>3</a:t>
            </a:r>
            <a:r>
              <a:rPr lang="en-US" sz="9600" dirty="0" smtClean="0"/>
              <a:t>: </a:t>
            </a:r>
            <a:r>
              <a:rPr lang="en-US" sz="11500" dirty="0" smtClean="0">
                <a:solidFill>
                  <a:srgbClr val="FF0000"/>
                </a:solidFill>
              </a:rPr>
              <a:t>Se</a:t>
            </a:r>
            <a:r>
              <a:rPr lang="en-US" sz="11500" dirty="0" smtClean="0"/>
              <a:t>-</a:t>
            </a:r>
            <a:r>
              <a:rPr lang="en-US" sz="11500" dirty="0" err="1" smtClean="0"/>
              <a:t>para-</a:t>
            </a:r>
            <a:r>
              <a:rPr lang="en-US" sz="11500" dirty="0" err="1" smtClean="0">
                <a:solidFill>
                  <a:srgbClr val="FF0000"/>
                </a:solidFill>
              </a:rPr>
              <a:t>te</a:t>
            </a:r>
            <a:endParaRPr lang="en-US" sz="115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dissolve/>
  </p:transition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299826"/>
            <a:ext cx="9144000" cy="1470025"/>
          </a:xfrm>
        </p:spPr>
        <p:txBody>
          <a:bodyPr>
            <a:noAutofit/>
          </a:bodyPr>
          <a:lstStyle/>
          <a:p>
            <a:r>
              <a:rPr lang="en-US" sz="9600" dirty="0" smtClean="0"/>
              <a:t>4: </a:t>
            </a:r>
            <a:r>
              <a:rPr lang="en-US" sz="9600" dirty="0" err="1" smtClean="0">
                <a:solidFill>
                  <a:srgbClr val="FF0000"/>
                </a:solidFill>
              </a:rPr>
              <a:t>Envi</a:t>
            </a:r>
            <a:r>
              <a:rPr lang="en-US" sz="9600" dirty="0" err="1" smtClean="0"/>
              <a:t>-ron-</a:t>
            </a:r>
            <a:r>
              <a:rPr lang="en-US" sz="9600" dirty="0" err="1" smtClean="0">
                <a:solidFill>
                  <a:srgbClr val="FF0000"/>
                </a:solidFill>
              </a:rPr>
              <a:t>ment</a:t>
            </a:r>
            <a:endParaRPr lang="en-US" sz="115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dissolve/>
  </p:transition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2497" y="665337"/>
            <a:ext cx="3135703" cy="49275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99826"/>
            <a:ext cx="7772400" cy="1470025"/>
          </a:xfrm>
        </p:spPr>
        <p:txBody>
          <a:bodyPr>
            <a:noAutofit/>
          </a:bodyPr>
          <a:lstStyle/>
          <a:p>
            <a:r>
              <a:rPr lang="en-US" sz="11500" dirty="0" smtClean="0"/>
              <a:t>Hear</a:t>
            </a:r>
            <a:endParaRPr lang="en-US" sz="11500" dirty="0"/>
          </a:p>
        </p:txBody>
      </p:sp>
    </p:spTree>
  </p:cSld>
  <p:clrMapOvr>
    <a:masterClrMapping/>
  </p:clrMapOvr>
  <p:transition spd="slow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62140" y="2260485"/>
            <a:ext cx="99175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/>
              <a:t>What</a:t>
            </a:r>
            <a:endParaRPr lang="en-US" sz="8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459" y="2299826"/>
            <a:ext cx="8846541" cy="1470025"/>
          </a:xfrm>
        </p:spPr>
        <p:txBody>
          <a:bodyPr>
            <a:noAutofit/>
          </a:bodyPr>
          <a:lstStyle/>
          <a:p>
            <a:r>
              <a:rPr lang="en-US" sz="9600" dirty="0" smtClean="0"/>
              <a:t>5: </a:t>
            </a:r>
            <a:r>
              <a:rPr lang="en-US" sz="9600" dirty="0" err="1" smtClean="0"/>
              <a:t>Govern</a:t>
            </a:r>
            <a:r>
              <a:rPr lang="en-US" sz="9600" dirty="0" err="1" smtClean="0">
                <a:solidFill>
                  <a:srgbClr val="FF0000"/>
                </a:solidFill>
              </a:rPr>
              <a:t>+</a:t>
            </a:r>
            <a:r>
              <a:rPr lang="en-US" sz="9600" dirty="0" err="1" smtClean="0"/>
              <a:t>ment</a:t>
            </a:r>
            <a:endParaRPr lang="en-US" sz="9600" dirty="0"/>
          </a:p>
        </p:txBody>
      </p:sp>
    </p:spTree>
  </p:cSld>
  <p:clrMapOvr>
    <a:masterClrMapping/>
  </p:clrMapOvr>
  <p:transition spd="slow">
    <p:dissolve/>
  </p:transition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99826"/>
            <a:ext cx="7772400" cy="1470025"/>
          </a:xfrm>
        </p:spPr>
        <p:txBody>
          <a:bodyPr>
            <a:noAutofit/>
          </a:bodyPr>
          <a:lstStyle/>
          <a:p>
            <a:r>
              <a:rPr lang="en-US" sz="9600" dirty="0"/>
              <a:t>6</a:t>
            </a:r>
            <a:r>
              <a:rPr lang="en-US" sz="9600" dirty="0" smtClean="0"/>
              <a:t>: </a:t>
            </a:r>
            <a:r>
              <a:rPr lang="en-US" sz="9600" dirty="0" smtClean="0">
                <a:solidFill>
                  <a:srgbClr val="FF0000"/>
                </a:solidFill>
              </a:rPr>
              <a:t>Feb</a:t>
            </a:r>
            <a:r>
              <a:rPr lang="en-US" sz="9600" dirty="0" smtClean="0"/>
              <a:t>-RU-</a:t>
            </a:r>
            <a:r>
              <a:rPr lang="en-US" sz="9600" dirty="0" err="1" smtClean="0">
                <a:solidFill>
                  <a:srgbClr val="FF0000"/>
                </a:solidFill>
              </a:rPr>
              <a:t>ary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dissolve/>
  </p:transition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99826"/>
            <a:ext cx="7772400" cy="1470025"/>
          </a:xfrm>
        </p:spPr>
        <p:txBody>
          <a:bodyPr>
            <a:noAutofit/>
          </a:bodyPr>
          <a:lstStyle/>
          <a:p>
            <a:r>
              <a:rPr lang="en-US" sz="9600" dirty="0" smtClean="0"/>
              <a:t>7: </a:t>
            </a:r>
            <a:r>
              <a:rPr lang="en-US" sz="9600" dirty="0" err="1" smtClean="0">
                <a:solidFill>
                  <a:srgbClr val="000000"/>
                </a:solidFill>
              </a:rPr>
              <a:t>Happen</a:t>
            </a:r>
            <a:r>
              <a:rPr lang="en-US" sz="9600" dirty="0" err="1" smtClean="0">
                <a:solidFill>
                  <a:srgbClr val="FF0000"/>
                </a:solidFill>
              </a:rPr>
              <a:t>+</a:t>
            </a:r>
            <a:r>
              <a:rPr lang="en-US" sz="9600" dirty="0" err="1" smtClean="0">
                <a:solidFill>
                  <a:srgbClr val="000000"/>
                </a:solidFill>
              </a:rPr>
              <a:t>ed</a:t>
            </a:r>
            <a:endParaRPr lang="en-US" sz="9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dissolve/>
  </p:transition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99826"/>
            <a:ext cx="7772400" cy="1470025"/>
          </a:xfrm>
        </p:spPr>
        <p:txBody>
          <a:bodyPr>
            <a:noAutofit/>
          </a:bodyPr>
          <a:lstStyle/>
          <a:p>
            <a:r>
              <a:rPr lang="en-US" sz="9600" dirty="0"/>
              <a:t>8</a:t>
            </a:r>
            <a:r>
              <a:rPr lang="en-US" sz="9600" dirty="0" smtClean="0"/>
              <a:t>: </a:t>
            </a:r>
            <a:r>
              <a:rPr lang="en-US" sz="9600" dirty="0" err="1" smtClean="0">
                <a:solidFill>
                  <a:srgbClr val="000000"/>
                </a:solidFill>
              </a:rPr>
              <a:t>Su</a:t>
            </a:r>
            <a:r>
              <a:rPr lang="en-US" sz="9600" dirty="0" err="1" smtClean="0">
                <a:solidFill>
                  <a:srgbClr val="FF0000"/>
                </a:solidFill>
              </a:rPr>
              <a:t>r+</a:t>
            </a:r>
            <a:r>
              <a:rPr lang="en-US" sz="9600" dirty="0" err="1" smtClean="0">
                <a:solidFill>
                  <a:srgbClr val="000000"/>
                </a:solidFill>
              </a:rPr>
              <a:t>prise</a:t>
            </a:r>
            <a:endParaRPr lang="en-US" sz="9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dissolve/>
  </p:transition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99826"/>
            <a:ext cx="7772400" cy="1470025"/>
          </a:xfrm>
        </p:spPr>
        <p:txBody>
          <a:bodyPr>
            <a:noAutofit/>
          </a:bodyPr>
          <a:lstStyle/>
          <a:p>
            <a:r>
              <a:rPr lang="en-US" sz="9600" dirty="0" smtClean="0"/>
              <a:t>9: </a:t>
            </a:r>
            <a:r>
              <a:rPr lang="en-US" sz="9600" dirty="0" smtClean="0">
                <a:solidFill>
                  <a:srgbClr val="000000"/>
                </a:solidFill>
              </a:rPr>
              <a:t>In</a:t>
            </a:r>
            <a:r>
              <a:rPr lang="en-US" sz="9600" dirty="0" smtClean="0">
                <a:solidFill>
                  <a:srgbClr val="FF0000"/>
                </a:solidFill>
              </a:rPr>
              <a:t>ter</a:t>
            </a:r>
            <a:r>
              <a:rPr lang="en-US" sz="9600" dirty="0" smtClean="0">
                <a:solidFill>
                  <a:srgbClr val="000000"/>
                </a:solidFill>
              </a:rPr>
              <a:t>esting</a:t>
            </a:r>
            <a:endParaRPr lang="en-US" sz="9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dissolve/>
  </p:transition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886" y="2692640"/>
            <a:ext cx="4165360" cy="41653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99826"/>
            <a:ext cx="7772400" cy="1470025"/>
          </a:xfrm>
        </p:spPr>
        <p:txBody>
          <a:bodyPr>
            <a:noAutofit/>
          </a:bodyPr>
          <a:lstStyle/>
          <a:p>
            <a:r>
              <a:rPr lang="en-US" sz="11500" dirty="0" err="1" smtClean="0"/>
              <a:t>Memorise</a:t>
            </a:r>
            <a:endParaRPr lang="en-US" sz="115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2299826"/>
            <a:ext cx="9438599" cy="1470025"/>
          </a:xfrm>
        </p:spPr>
        <p:txBody>
          <a:bodyPr>
            <a:noAutofit/>
          </a:bodyPr>
          <a:lstStyle/>
          <a:p>
            <a:r>
              <a:rPr lang="en-US" sz="8800" dirty="0" smtClean="0"/>
              <a:t>10: </a:t>
            </a:r>
            <a:r>
              <a:rPr lang="en-US" sz="8800" dirty="0" smtClean="0">
                <a:solidFill>
                  <a:srgbClr val="FF0000"/>
                </a:solidFill>
              </a:rPr>
              <a:t>A</a:t>
            </a:r>
            <a:r>
              <a:rPr lang="en-US" sz="8800" u="sng" dirty="0" smtClean="0"/>
              <a:t>cc</a:t>
            </a:r>
            <a:r>
              <a:rPr lang="en-US" sz="8800" dirty="0" smtClean="0">
                <a:solidFill>
                  <a:srgbClr val="FF0000"/>
                </a:solidFill>
              </a:rPr>
              <a:t>o</a:t>
            </a:r>
            <a:r>
              <a:rPr lang="en-US" sz="8800" u="sng" dirty="0" smtClean="0">
                <a:solidFill>
                  <a:srgbClr val="000000"/>
                </a:solidFill>
              </a:rPr>
              <a:t>mm</a:t>
            </a:r>
            <a:r>
              <a:rPr lang="en-US" sz="8800" dirty="0" smtClean="0">
                <a:solidFill>
                  <a:srgbClr val="FF0000"/>
                </a:solidFill>
              </a:rPr>
              <a:t>odation</a:t>
            </a:r>
            <a:endParaRPr lang="en-US" sz="88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474" y="3769851"/>
            <a:ext cx="2575570" cy="19665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044" y="3769851"/>
            <a:ext cx="2431790" cy="1823843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170" y="2299826"/>
            <a:ext cx="8983830" cy="1470025"/>
          </a:xfrm>
        </p:spPr>
        <p:txBody>
          <a:bodyPr>
            <a:noAutofit/>
          </a:bodyPr>
          <a:lstStyle/>
          <a:p>
            <a:r>
              <a:rPr lang="en-US" sz="9600" dirty="0" smtClean="0"/>
              <a:t>11: </a:t>
            </a:r>
            <a:r>
              <a:rPr lang="en-US" sz="11500" dirty="0" smtClean="0"/>
              <a:t>Ski</a:t>
            </a:r>
            <a:r>
              <a:rPr lang="en-US" sz="11500" dirty="0" smtClean="0">
                <a:solidFill>
                  <a:srgbClr val="FF0000"/>
                </a:solidFill>
              </a:rPr>
              <a:t>l</a:t>
            </a:r>
            <a:r>
              <a:rPr lang="en-US" sz="11500" dirty="0" smtClean="0"/>
              <a:t>fu</a:t>
            </a:r>
            <a:r>
              <a:rPr lang="en-US" sz="11500" dirty="0" smtClean="0">
                <a:solidFill>
                  <a:srgbClr val="FF0000"/>
                </a:solidFill>
              </a:rPr>
              <a:t>l</a:t>
            </a:r>
            <a:endParaRPr lang="en-US" sz="115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109" y="3769851"/>
            <a:ext cx="2831796" cy="28317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170" y="2299826"/>
            <a:ext cx="8983830" cy="1470025"/>
          </a:xfrm>
        </p:spPr>
        <p:txBody>
          <a:bodyPr>
            <a:noAutofit/>
          </a:bodyPr>
          <a:lstStyle/>
          <a:p>
            <a:r>
              <a:rPr lang="en-US" sz="9600" dirty="0" smtClean="0"/>
              <a:t>12: </a:t>
            </a:r>
            <a:r>
              <a:rPr lang="en-US" sz="11500" dirty="0" smtClean="0"/>
              <a:t>Necessary</a:t>
            </a:r>
            <a:endParaRPr lang="en-US" sz="115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253" y="274712"/>
            <a:ext cx="3037671" cy="20251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9736" y="3947462"/>
            <a:ext cx="2810373" cy="210778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99826"/>
            <a:ext cx="7772400" cy="1470025"/>
          </a:xfrm>
        </p:spPr>
        <p:txBody>
          <a:bodyPr>
            <a:noAutofit/>
          </a:bodyPr>
          <a:lstStyle/>
          <a:p>
            <a:r>
              <a:rPr lang="en-US" sz="11500" dirty="0" smtClean="0"/>
              <a:t>Spelling is not about intelligence</a:t>
            </a:r>
            <a:endParaRPr lang="en-US" sz="11500" dirty="0"/>
          </a:p>
        </p:txBody>
      </p:sp>
      <p:sp>
        <p:nvSpPr>
          <p:cNvPr id="3" name="Rectangle 2"/>
          <p:cNvSpPr/>
          <p:nvPr/>
        </p:nvSpPr>
        <p:spPr>
          <a:xfrm>
            <a:off x="446188" y="2299825"/>
            <a:ext cx="8283086" cy="37758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459257" y="522674"/>
            <a:ext cx="6118173" cy="17771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62001" y="902037"/>
            <a:ext cx="7296199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900" dirty="0" smtClean="0"/>
              <a:t>Test</a:t>
            </a:r>
            <a:endParaRPr lang="en-US" sz="36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62140" y="2260485"/>
            <a:ext cx="99175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/>
              <a:t>How</a:t>
            </a:r>
            <a:endParaRPr lang="en-US" sz="8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94338"/>
            <a:ext cx="7772400" cy="1470025"/>
          </a:xfrm>
        </p:spPr>
        <p:txBody>
          <a:bodyPr>
            <a:noAutofit/>
          </a:bodyPr>
          <a:lstStyle/>
          <a:p>
            <a:r>
              <a:rPr lang="en-US" sz="7200" dirty="0" smtClean="0"/>
              <a:t>English GCSE: </a:t>
            </a:r>
            <a:br>
              <a:rPr lang="en-US" sz="7200" dirty="0" smtClean="0"/>
            </a:br>
            <a:r>
              <a:rPr lang="en-US" sz="7200" dirty="0" smtClean="0"/>
              <a:t>Make it an A or A*</a:t>
            </a:r>
            <a:endParaRPr lang="en-US" sz="7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881" y="4337977"/>
            <a:ext cx="3810000" cy="28575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94338"/>
            <a:ext cx="7772400" cy="1470025"/>
          </a:xfrm>
        </p:spPr>
        <p:txBody>
          <a:bodyPr>
            <a:noAutofit/>
          </a:bodyPr>
          <a:lstStyle/>
          <a:p>
            <a:r>
              <a:rPr lang="en-US" sz="7200" dirty="0" smtClean="0"/>
              <a:t>So what have we learned …?</a:t>
            </a:r>
            <a:endParaRPr lang="en-US" sz="7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881" y="4337977"/>
            <a:ext cx="3810000" cy="28575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94338"/>
            <a:ext cx="7772400" cy="1470025"/>
          </a:xfrm>
        </p:spPr>
        <p:txBody>
          <a:bodyPr>
            <a:noAutofit/>
          </a:bodyPr>
          <a:lstStyle/>
          <a:p>
            <a:r>
              <a:rPr lang="en-US" sz="7200" dirty="0" smtClean="0"/>
              <a:t>Good Luck!</a:t>
            </a:r>
            <a:endParaRPr lang="en-US" sz="7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881" y="4337977"/>
            <a:ext cx="3810000" cy="28575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94338"/>
            <a:ext cx="7772400" cy="1470025"/>
          </a:xfrm>
        </p:spPr>
        <p:txBody>
          <a:bodyPr>
            <a:noAutofit/>
          </a:bodyPr>
          <a:lstStyle/>
          <a:p>
            <a:r>
              <a:rPr lang="en-US" sz="6000" dirty="0" err="1" smtClean="0"/>
              <a:t>www.geoffbarton.co.uk</a:t>
            </a:r>
            <a:endParaRPr lang="en-US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881" y="4337977"/>
            <a:ext cx="3810000" cy="28575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94338"/>
            <a:ext cx="7772400" cy="1470025"/>
          </a:xfrm>
        </p:spPr>
        <p:txBody>
          <a:bodyPr>
            <a:noAutofit/>
          </a:bodyPr>
          <a:lstStyle/>
          <a:p>
            <a:r>
              <a:rPr lang="en-US" sz="7200" dirty="0" smtClean="0"/>
              <a:t>English GCSE: </a:t>
            </a:r>
            <a:br>
              <a:rPr lang="en-US" sz="7200" dirty="0" smtClean="0"/>
            </a:br>
            <a:r>
              <a:rPr lang="en-US" sz="7200" dirty="0" smtClean="0"/>
              <a:t>Make it an A or A*</a:t>
            </a:r>
            <a:endParaRPr lang="en-US" sz="7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881" y="4337977"/>
            <a:ext cx="3810000" cy="28575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94338"/>
            <a:ext cx="7772400" cy="1470025"/>
          </a:xfrm>
        </p:spPr>
        <p:txBody>
          <a:bodyPr>
            <a:noAutofit/>
          </a:bodyPr>
          <a:lstStyle/>
          <a:p>
            <a:r>
              <a:rPr lang="en-US" sz="59500" dirty="0" smtClean="0"/>
              <a:t>2</a:t>
            </a:r>
            <a:endParaRPr lang="en-US" sz="59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88" y="5296182"/>
            <a:ext cx="2082424" cy="156181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24384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 – Listen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 smtClean="0">
                <a:latin typeface="+mj-lt"/>
                <a:ea typeface="+mj-ea"/>
                <a:cs typeface="+mj-cs"/>
              </a:rPr>
              <a:t>2 - </a:t>
            </a:r>
            <a:r>
              <a:rPr lang="en-US" sz="7200" dirty="0" err="1" smtClean="0">
                <a:latin typeface="+mj-lt"/>
                <a:ea typeface="+mj-ea"/>
                <a:cs typeface="+mj-cs"/>
              </a:rPr>
              <a:t>Practise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5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2669</TotalTime>
  <Words>433</Words>
  <Application>Microsoft Macintosh PowerPoint</Application>
  <PresentationFormat>On-screen Show (4:3)</PresentationFormat>
  <Paragraphs>98</Paragraphs>
  <Slides>74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5" baseType="lpstr">
      <vt:lpstr>Office Theme</vt:lpstr>
      <vt:lpstr>English GCSE:  Make it an A or A*</vt:lpstr>
      <vt:lpstr>Hello.</vt:lpstr>
      <vt:lpstr>Slide 3</vt:lpstr>
      <vt:lpstr>Slide 4</vt:lpstr>
      <vt:lpstr>Slide 5</vt:lpstr>
      <vt:lpstr>Slide 6</vt:lpstr>
      <vt:lpstr>Slide 7</vt:lpstr>
      <vt:lpstr>2</vt:lpstr>
      <vt:lpstr>Slide 9</vt:lpstr>
      <vt:lpstr>confidence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1: Sentence Variety</vt:lpstr>
      <vt:lpstr>Slide 36</vt:lpstr>
      <vt:lpstr>2: Vivid vocabulary: Think senses Think metaphors</vt:lpstr>
      <vt:lpstr>3: Tone changers: Questions – statements – dialogue – statistics </vt:lpstr>
      <vt:lpstr>4: Surprise us (eg pronouns / narrative disjuncture) </vt:lpstr>
      <vt:lpstr>5: Advanced punctuation: :   ;   (,,)  </vt:lpstr>
      <vt:lpstr>Practise …</vt:lpstr>
      <vt:lpstr>Describe a person you admire</vt:lpstr>
      <vt:lpstr>Write a letter to your headteacher asking for more PE and sport</vt:lpstr>
      <vt:lpstr>Slide 44</vt:lpstr>
      <vt:lpstr>Slide 45</vt:lpstr>
      <vt:lpstr>Slide 46</vt:lpstr>
      <vt:lpstr>English GCSE:  Make it an A or A*</vt:lpstr>
      <vt:lpstr>Spelling Matters</vt:lpstr>
      <vt:lpstr>Spelling is not about intelligence</vt:lpstr>
      <vt:lpstr>Spelling is not about intelligence</vt:lpstr>
      <vt:lpstr>See</vt:lpstr>
      <vt:lpstr>Hear</vt:lpstr>
      <vt:lpstr>Memorise</vt:lpstr>
      <vt:lpstr>See</vt:lpstr>
      <vt:lpstr>1: Be-lie-ve</vt:lpstr>
      <vt:lpstr>2: Bu-sin-ess</vt:lpstr>
      <vt:lpstr>3: Se-para-te</vt:lpstr>
      <vt:lpstr>4: Envi-ron-ment</vt:lpstr>
      <vt:lpstr>Hear</vt:lpstr>
      <vt:lpstr>5: Govern+ment</vt:lpstr>
      <vt:lpstr>6: Feb-RU-ary</vt:lpstr>
      <vt:lpstr>7: Happen+ed</vt:lpstr>
      <vt:lpstr>8: Sur+prise</vt:lpstr>
      <vt:lpstr>9: Interesting</vt:lpstr>
      <vt:lpstr>Memorise</vt:lpstr>
      <vt:lpstr>10: Accommodation</vt:lpstr>
      <vt:lpstr>11: Skilful</vt:lpstr>
      <vt:lpstr>12: Necessary</vt:lpstr>
      <vt:lpstr>Spelling is not about intelligence</vt:lpstr>
      <vt:lpstr>English GCSE:  Make it an A or A*</vt:lpstr>
      <vt:lpstr>So what have we learned …?</vt:lpstr>
      <vt:lpstr>Good Luck!</vt:lpstr>
      <vt:lpstr>www.geoffbarton.co.uk</vt:lpstr>
      <vt:lpstr>English GCSE:  Make it an A or A*</vt:lpstr>
    </vt:vector>
  </TitlesOfParts>
  <Company>King Edward VI School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GCSE: Grade C or higher</dc:title>
  <dc:creator>Geoff Barton</dc:creator>
  <cp:lastModifiedBy>Geoff Barton</cp:lastModifiedBy>
  <cp:revision>25</cp:revision>
  <dcterms:created xsi:type="dcterms:W3CDTF">2010-05-14T13:28:42Z</dcterms:created>
  <dcterms:modified xsi:type="dcterms:W3CDTF">2010-05-14T13:29:32Z</dcterms:modified>
</cp:coreProperties>
</file>